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705" autoAdjust="0"/>
  </p:normalViewPr>
  <p:slideViewPr>
    <p:cSldViewPr>
      <p:cViewPr varScale="1">
        <p:scale>
          <a:sx n="84" d="100"/>
          <a:sy n="84" d="100"/>
        </p:scale>
        <p:origin x="1426"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990600"/>
            <a:ext cx="7772400" cy="1371600"/>
          </a:xfrm>
        </p:spPr>
        <p:txBody>
          <a:bodyPr/>
          <a:lstStyle>
            <a:lvl1pPr>
              <a:defRPr sz="4000"/>
            </a:lvl1pPr>
          </a:lstStyle>
          <a:p>
            <a:pPr lvl="0"/>
            <a:r>
              <a:rPr lang="pl-PL" altLang="pl-PL" noProof="0" smtClean="0"/>
              <a:t>Kliknij, aby edytować styl wzorca tytułu</a:t>
            </a:r>
          </a:p>
        </p:txBody>
      </p:sp>
      <p:sp>
        <p:nvSpPr>
          <p:cNvPr id="15363"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800"/>
            </a:lvl1pPr>
          </a:lstStyle>
          <a:p>
            <a:pPr lvl="0"/>
            <a:r>
              <a:rPr lang="pl-PL" altLang="pl-PL" noProof="0" smtClean="0"/>
              <a:t>Kliknij, aby edytować styl wzorca podtytułu</a:t>
            </a:r>
          </a:p>
        </p:txBody>
      </p:sp>
      <p:sp>
        <p:nvSpPr>
          <p:cNvPr id="15364" name="Rectangle 4"/>
          <p:cNvSpPr>
            <a:spLocks noGrp="1" noChangeArrowheads="1"/>
          </p:cNvSpPr>
          <p:nvPr>
            <p:ph type="dt" sz="half" idx="2"/>
          </p:nvPr>
        </p:nvSpPr>
        <p:spPr>
          <a:xfrm>
            <a:off x="685800" y="6248400"/>
            <a:ext cx="1905000" cy="457200"/>
          </a:xfrm>
        </p:spPr>
        <p:txBody>
          <a:bodyPr/>
          <a:lstStyle>
            <a:lvl1pPr>
              <a:defRPr/>
            </a:lvl1pPr>
          </a:lstStyle>
          <a:p>
            <a:endParaRPr lang="pl-PL" altLang="pl-PL"/>
          </a:p>
        </p:txBody>
      </p:sp>
      <p:sp>
        <p:nvSpPr>
          <p:cNvPr id="15365" name="Rectangle 5"/>
          <p:cNvSpPr>
            <a:spLocks noGrp="1" noChangeArrowheads="1"/>
          </p:cNvSpPr>
          <p:nvPr>
            <p:ph type="ftr" sz="quarter" idx="3"/>
          </p:nvPr>
        </p:nvSpPr>
        <p:spPr>
          <a:xfrm>
            <a:off x="3124200" y="6248400"/>
            <a:ext cx="2895600" cy="457200"/>
          </a:xfrm>
        </p:spPr>
        <p:txBody>
          <a:bodyPr/>
          <a:lstStyle>
            <a:lvl1pPr>
              <a:defRPr/>
            </a:lvl1pPr>
          </a:lstStyle>
          <a:p>
            <a:endParaRPr lang="pl-PL" altLang="pl-PL"/>
          </a:p>
        </p:txBody>
      </p:sp>
      <p:sp>
        <p:nvSpPr>
          <p:cNvPr id="15366" name="Rectangle 6"/>
          <p:cNvSpPr>
            <a:spLocks noGrp="1" noChangeArrowheads="1"/>
          </p:cNvSpPr>
          <p:nvPr>
            <p:ph type="sldNum" sz="quarter" idx="4"/>
          </p:nvPr>
        </p:nvSpPr>
        <p:spPr>
          <a:xfrm>
            <a:off x="6553200" y="6248400"/>
            <a:ext cx="1905000" cy="457200"/>
          </a:xfrm>
        </p:spPr>
        <p:txBody>
          <a:bodyPr/>
          <a:lstStyle>
            <a:lvl1pPr>
              <a:defRPr/>
            </a:lvl1pPr>
          </a:lstStyle>
          <a:p>
            <a:fld id="{7A4F1A08-9901-4E7E-A529-0847A1F363B5}" type="slidenum">
              <a:rPr lang="pl-PL" altLang="pl-PL"/>
              <a:pPr/>
              <a:t>‹#›</a:t>
            </a:fld>
            <a:endParaRPr lang="pl-PL" altLang="pl-PL"/>
          </a:p>
        </p:txBody>
      </p:sp>
      <p:sp>
        <p:nvSpPr>
          <p:cNvPr id="15367" name="AutoShape 7"/>
          <p:cNvSpPr>
            <a:spLocks noChangeArrowheads="1"/>
          </p:cNvSpPr>
          <p:nvPr/>
        </p:nvSpPr>
        <p:spPr bwMode="auto">
          <a:xfrm>
            <a:off x="685800" y="2393950"/>
            <a:ext cx="7772400" cy="109538"/>
          </a:xfrm>
          <a:custGeom>
            <a:avLst/>
            <a:gdLst>
              <a:gd name="G0" fmla="+- 618 0 0"/>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pl-PL" altLang="pl-PL" sz="2400">
              <a:latin typeface="Times New Roman" panose="02020603050405020304"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207B1483-999E-4009-B1D7-40E328273A2B}" type="slidenum">
              <a:rPr lang="pl-PL" altLang="pl-PL"/>
              <a:pPr/>
              <a:t>‹#›</a:t>
            </a:fld>
            <a:endParaRPr lang="pl-PL" altLang="pl-PL"/>
          </a:p>
        </p:txBody>
      </p:sp>
    </p:spTree>
    <p:extLst>
      <p:ext uri="{BB962C8B-B14F-4D97-AF65-F5344CB8AC3E}">
        <p14:creationId xmlns:p14="http://schemas.microsoft.com/office/powerpoint/2010/main" val="498081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73838" y="304800"/>
            <a:ext cx="2001837" cy="5715000"/>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566738" y="304800"/>
            <a:ext cx="5854700" cy="571500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16EE8540-BCE6-4B31-8D5E-6E163AFCED0A}" type="slidenum">
              <a:rPr lang="pl-PL" altLang="pl-PL"/>
              <a:pPr/>
              <a:t>‹#›</a:t>
            </a:fld>
            <a:endParaRPr lang="pl-PL" altLang="pl-PL"/>
          </a:p>
        </p:txBody>
      </p:sp>
    </p:spTree>
    <p:extLst>
      <p:ext uri="{BB962C8B-B14F-4D97-AF65-F5344CB8AC3E}">
        <p14:creationId xmlns:p14="http://schemas.microsoft.com/office/powerpoint/2010/main" val="24906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91036616-649B-49E8-A22D-8194312AAF61}" type="slidenum">
              <a:rPr lang="pl-PL" altLang="pl-PL"/>
              <a:pPr/>
              <a:t>‹#›</a:t>
            </a:fld>
            <a:endParaRPr lang="pl-PL" altLang="pl-PL"/>
          </a:p>
        </p:txBody>
      </p:sp>
    </p:spTree>
    <p:extLst>
      <p:ext uri="{BB962C8B-B14F-4D97-AF65-F5344CB8AC3E}">
        <p14:creationId xmlns:p14="http://schemas.microsoft.com/office/powerpoint/2010/main" val="174108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8"/>
            <a:ext cx="7886700" cy="2852737"/>
          </a:xfrm>
        </p:spPr>
        <p:txBody>
          <a:bodyPr/>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4946B85E-91CA-4CBD-8217-2DCE10EA394A}" type="slidenum">
              <a:rPr lang="pl-PL" altLang="pl-PL"/>
              <a:pPr/>
              <a:t>‹#›</a:t>
            </a:fld>
            <a:endParaRPr lang="pl-PL" altLang="pl-PL"/>
          </a:p>
        </p:txBody>
      </p:sp>
    </p:spTree>
    <p:extLst>
      <p:ext uri="{BB962C8B-B14F-4D97-AF65-F5344CB8AC3E}">
        <p14:creationId xmlns:p14="http://schemas.microsoft.com/office/powerpoint/2010/main" val="2092873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566738" y="1752600"/>
            <a:ext cx="3924300" cy="4267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3438" y="1752600"/>
            <a:ext cx="3924300" cy="4267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52C627B9-DE97-4C43-82BF-E6FD3657F969}" type="slidenum">
              <a:rPr lang="pl-PL" altLang="pl-PL"/>
              <a:pPr/>
              <a:t>‹#›</a:t>
            </a:fld>
            <a:endParaRPr lang="pl-PL" altLang="pl-PL"/>
          </a:p>
        </p:txBody>
      </p:sp>
    </p:spTree>
    <p:extLst>
      <p:ext uri="{BB962C8B-B14F-4D97-AF65-F5344CB8AC3E}">
        <p14:creationId xmlns:p14="http://schemas.microsoft.com/office/powerpoint/2010/main" val="3824087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30238" y="365125"/>
            <a:ext cx="78867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630238" y="2505075"/>
            <a:ext cx="386873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29150" y="2505075"/>
            <a:ext cx="38877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lvl1pPr>
              <a:defRPr/>
            </a:lvl1pPr>
          </a:lstStyle>
          <a:p>
            <a:endParaRPr lang="pl-PL" altLang="pl-PL"/>
          </a:p>
        </p:txBody>
      </p:sp>
      <p:sp>
        <p:nvSpPr>
          <p:cNvPr id="8" name="Symbol zastępczy stopki 7"/>
          <p:cNvSpPr>
            <a:spLocks noGrp="1"/>
          </p:cNvSpPr>
          <p:nvPr>
            <p:ph type="ftr" sz="quarter" idx="11"/>
          </p:nvPr>
        </p:nvSpPr>
        <p:spPr/>
        <p:txBody>
          <a:bodyPr/>
          <a:lstStyle>
            <a:lvl1pPr>
              <a:defRPr/>
            </a:lvl1pPr>
          </a:lstStyle>
          <a:p>
            <a:endParaRPr lang="pl-PL" altLang="pl-PL"/>
          </a:p>
        </p:txBody>
      </p:sp>
      <p:sp>
        <p:nvSpPr>
          <p:cNvPr id="9" name="Symbol zastępczy numeru slajdu 8"/>
          <p:cNvSpPr>
            <a:spLocks noGrp="1"/>
          </p:cNvSpPr>
          <p:nvPr>
            <p:ph type="sldNum" sz="quarter" idx="12"/>
          </p:nvPr>
        </p:nvSpPr>
        <p:spPr/>
        <p:txBody>
          <a:bodyPr/>
          <a:lstStyle>
            <a:lvl1pPr>
              <a:defRPr/>
            </a:lvl1pPr>
          </a:lstStyle>
          <a:p>
            <a:fld id="{A2FDE91D-C9DB-4F90-9A4B-59884F563A73}" type="slidenum">
              <a:rPr lang="pl-PL" altLang="pl-PL"/>
              <a:pPr/>
              <a:t>‹#›</a:t>
            </a:fld>
            <a:endParaRPr lang="pl-PL" altLang="pl-PL"/>
          </a:p>
        </p:txBody>
      </p:sp>
    </p:spTree>
    <p:extLst>
      <p:ext uri="{BB962C8B-B14F-4D97-AF65-F5344CB8AC3E}">
        <p14:creationId xmlns:p14="http://schemas.microsoft.com/office/powerpoint/2010/main" val="306456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lvl1pPr>
              <a:defRPr/>
            </a:lvl1pPr>
          </a:lstStyle>
          <a:p>
            <a:endParaRPr lang="pl-PL" altLang="pl-PL"/>
          </a:p>
        </p:txBody>
      </p:sp>
      <p:sp>
        <p:nvSpPr>
          <p:cNvPr id="4" name="Symbol zastępczy stopki 3"/>
          <p:cNvSpPr>
            <a:spLocks noGrp="1"/>
          </p:cNvSpPr>
          <p:nvPr>
            <p:ph type="ftr" sz="quarter" idx="11"/>
          </p:nvPr>
        </p:nvSpPr>
        <p:spPr/>
        <p:txBody>
          <a:bodyPr/>
          <a:lstStyle>
            <a:lvl1pPr>
              <a:defRPr/>
            </a:lvl1pPr>
          </a:lstStyle>
          <a:p>
            <a:endParaRPr lang="pl-PL" altLang="pl-PL"/>
          </a:p>
        </p:txBody>
      </p:sp>
      <p:sp>
        <p:nvSpPr>
          <p:cNvPr id="5" name="Symbol zastępczy numeru slajdu 4"/>
          <p:cNvSpPr>
            <a:spLocks noGrp="1"/>
          </p:cNvSpPr>
          <p:nvPr>
            <p:ph type="sldNum" sz="quarter" idx="12"/>
          </p:nvPr>
        </p:nvSpPr>
        <p:spPr/>
        <p:txBody>
          <a:bodyPr/>
          <a:lstStyle>
            <a:lvl1pPr>
              <a:defRPr/>
            </a:lvl1pPr>
          </a:lstStyle>
          <a:p>
            <a:fld id="{60C71CF9-2DA6-46AE-8F43-627423CF55C8}" type="slidenum">
              <a:rPr lang="pl-PL" altLang="pl-PL"/>
              <a:pPr/>
              <a:t>‹#›</a:t>
            </a:fld>
            <a:endParaRPr lang="pl-PL" altLang="pl-PL"/>
          </a:p>
        </p:txBody>
      </p:sp>
    </p:spTree>
    <p:extLst>
      <p:ext uri="{BB962C8B-B14F-4D97-AF65-F5344CB8AC3E}">
        <p14:creationId xmlns:p14="http://schemas.microsoft.com/office/powerpoint/2010/main" val="2461208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lvl1pPr>
          </a:lstStyle>
          <a:p>
            <a:endParaRPr lang="pl-PL" altLang="pl-PL"/>
          </a:p>
        </p:txBody>
      </p:sp>
      <p:sp>
        <p:nvSpPr>
          <p:cNvPr id="3" name="Symbol zastępczy stopki 2"/>
          <p:cNvSpPr>
            <a:spLocks noGrp="1"/>
          </p:cNvSpPr>
          <p:nvPr>
            <p:ph type="ftr" sz="quarter" idx="11"/>
          </p:nvPr>
        </p:nvSpPr>
        <p:spPr/>
        <p:txBody>
          <a:bodyPr/>
          <a:lstStyle>
            <a:lvl1pPr>
              <a:defRPr/>
            </a:lvl1pPr>
          </a:lstStyle>
          <a:p>
            <a:endParaRPr lang="pl-PL" altLang="pl-PL"/>
          </a:p>
        </p:txBody>
      </p:sp>
      <p:sp>
        <p:nvSpPr>
          <p:cNvPr id="4" name="Symbol zastępczy numeru slajdu 3"/>
          <p:cNvSpPr>
            <a:spLocks noGrp="1"/>
          </p:cNvSpPr>
          <p:nvPr>
            <p:ph type="sldNum" sz="quarter" idx="12"/>
          </p:nvPr>
        </p:nvSpPr>
        <p:spPr/>
        <p:txBody>
          <a:bodyPr/>
          <a:lstStyle>
            <a:lvl1pPr>
              <a:defRPr/>
            </a:lvl1pPr>
          </a:lstStyle>
          <a:p>
            <a:fld id="{342E1D3D-AC94-49F5-9C8D-4EEC4CAC078F}" type="slidenum">
              <a:rPr lang="pl-PL" altLang="pl-PL"/>
              <a:pPr/>
              <a:t>‹#›</a:t>
            </a:fld>
            <a:endParaRPr lang="pl-PL" altLang="pl-PL"/>
          </a:p>
        </p:txBody>
      </p:sp>
    </p:spTree>
    <p:extLst>
      <p:ext uri="{BB962C8B-B14F-4D97-AF65-F5344CB8AC3E}">
        <p14:creationId xmlns:p14="http://schemas.microsoft.com/office/powerpoint/2010/main" val="416172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249D0E3A-73CC-4E83-AD50-4FD7B1762521}" type="slidenum">
              <a:rPr lang="pl-PL" altLang="pl-PL"/>
              <a:pPr/>
              <a:t>‹#›</a:t>
            </a:fld>
            <a:endParaRPr lang="pl-PL" altLang="pl-PL"/>
          </a:p>
        </p:txBody>
      </p:sp>
    </p:spTree>
    <p:extLst>
      <p:ext uri="{BB962C8B-B14F-4D97-AF65-F5344CB8AC3E}">
        <p14:creationId xmlns:p14="http://schemas.microsoft.com/office/powerpoint/2010/main" val="394769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13A0883A-712B-41EF-9486-5426F063DF3A}" type="slidenum">
              <a:rPr lang="pl-PL" altLang="pl-PL"/>
              <a:pPr/>
              <a:t>‹#›</a:t>
            </a:fld>
            <a:endParaRPr lang="pl-PL" altLang="pl-PL"/>
          </a:p>
        </p:txBody>
      </p:sp>
    </p:spTree>
    <p:extLst>
      <p:ext uri="{BB962C8B-B14F-4D97-AF65-F5344CB8AC3E}">
        <p14:creationId xmlns:p14="http://schemas.microsoft.com/office/powerpoint/2010/main" val="89111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pl-PL" altLang="pl-PL" smtClean="0"/>
              <a:t>Kliknij, aby edytować styl wzorca tytułu</a:t>
            </a:r>
          </a:p>
        </p:txBody>
      </p:sp>
      <p:sp>
        <p:nvSpPr>
          <p:cNvPr id="14339"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14340" name="AutoShape 4"/>
          <p:cNvSpPr>
            <a:spLocks noChangeArrowheads="1"/>
          </p:cNvSpPr>
          <p:nvPr/>
        </p:nvSpPr>
        <p:spPr bwMode="auto">
          <a:xfrm>
            <a:off x="609600" y="1566863"/>
            <a:ext cx="7958138" cy="109537"/>
          </a:xfrm>
          <a:custGeom>
            <a:avLst/>
            <a:gdLst>
              <a:gd name="G0" fmla="+- 585 0 0"/>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pl-PL" altLang="pl-PL" sz="2400">
              <a:latin typeface="Times New Roman" panose="02020603050405020304" pitchFamily="18" charset="0"/>
            </a:endParaRPr>
          </a:p>
        </p:txBody>
      </p:sp>
      <p:sp>
        <p:nvSpPr>
          <p:cNvPr id="1434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l-PL"/>
          </a:p>
        </p:txBody>
      </p:sp>
      <p:sp>
        <p:nvSpPr>
          <p:cNvPr id="1434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pl-PL" altLang="pl-PL"/>
          </a:p>
        </p:txBody>
      </p:sp>
      <p:sp>
        <p:nvSpPr>
          <p:cNvPr id="1434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vl1pPr>
          </a:lstStyle>
          <a:p>
            <a:endParaRPr lang="pl-PL" altLang="pl-PL"/>
          </a:p>
        </p:txBody>
      </p:sp>
      <p:sp>
        <p:nvSpPr>
          <p:cNvPr id="1434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CC88CF92-0F9B-4E09-A3ED-C48CA49E348E}"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2pPr>
      <a:lvl3pPr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3pPr>
      <a:lvl4pPr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4pPr>
      <a:lvl5pPr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5pPr>
      <a:lvl6pPr marL="4572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6pPr>
      <a:lvl7pPr marL="9144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7pPr>
      <a:lvl8pPr marL="13716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8pPr>
      <a:lvl9pPr marL="18288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9pPr>
    </p:titleStyle>
    <p:bodyStyle>
      <a:lvl1pPr marL="469900" indent="-469900" algn="l" rtl="0" fontAlgn="base">
        <a:spcBef>
          <a:spcPct val="20000"/>
        </a:spcBef>
        <a:spcAft>
          <a:spcPct val="0"/>
        </a:spcAft>
        <a:buClr>
          <a:schemeClr val="accent2"/>
        </a:buClr>
        <a:buFont typeface="Wingdings" panose="05000000000000000000" pitchFamily="2" charset="2"/>
        <a:buChar char="o"/>
        <a:defRPr sz="30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anose="05000000000000000000" pitchFamily="2" charset="2"/>
        <a:buChar char="n"/>
        <a:defRPr sz="2600" kern="1200">
          <a:solidFill>
            <a:schemeClr val="tx1"/>
          </a:solidFill>
          <a:latin typeface="+mn-lt"/>
          <a:ea typeface="+mn-ea"/>
          <a:cs typeface="+mn-cs"/>
        </a:defRPr>
      </a:lvl2pPr>
      <a:lvl3pPr marL="1304925" indent="-395288" algn="l" rtl="0" fontAlgn="base">
        <a:spcBef>
          <a:spcPct val="20000"/>
        </a:spcBef>
        <a:spcAft>
          <a:spcPct val="0"/>
        </a:spcAft>
        <a:buClr>
          <a:schemeClr val="accent2"/>
        </a:buClr>
        <a:buFont typeface="Wingdings" panose="05000000000000000000" pitchFamily="2" charset="2"/>
        <a:buChar char="o"/>
        <a:defRPr sz="2300" kern="1200">
          <a:solidFill>
            <a:schemeClr val="tx1"/>
          </a:solidFill>
          <a:latin typeface="+mn-lt"/>
          <a:ea typeface="+mn-ea"/>
          <a:cs typeface="+mn-cs"/>
        </a:defRPr>
      </a:lvl3pPr>
      <a:lvl4pPr marL="1693863" indent="-387350" algn="l" rtl="0" fontAlgn="base">
        <a:spcBef>
          <a:spcPct val="20000"/>
        </a:spcBef>
        <a:spcAft>
          <a:spcPct val="0"/>
        </a:spcAft>
        <a:buClr>
          <a:schemeClr val="accent2"/>
        </a:buClr>
        <a:buFont typeface="Wingdings" panose="05000000000000000000" pitchFamily="2" charset="2"/>
        <a:buChar char="n"/>
        <a:defRPr sz="2000" kern="1200">
          <a:solidFill>
            <a:schemeClr val="tx1"/>
          </a:solidFill>
          <a:latin typeface="+mn-lt"/>
          <a:ea typeface="+mn-ea"/>
          <a:cs typeface="+mn-cs"/>
        </a:defRPr>
      </a:lvl4pPr>
      <a:lvl5pPr marL="2093913" indent="-398463" algn="l" rtl="0" fontAlgn="base">
        <a:spcBef>
          <a:spcPct val="25000"/>
        </a:spcBef>
        <a:spcAft>
          <a:spcPct val="0"/>
        </a:spcAft>
        <a:buClr>
          <a:schemeClr val="accent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1052513"/>
            <a:ext cx="7772400" cy="1470025"/>
          </a:xfrm>
        </p:spPr>
        <p:txBody>
          <a:bodyPr/>
          <a:lstStyle/>
          <a:p>
            <a:r>
              <a:rPr lang="pl-PL" altLang="pl-PL" sz="2400" b="1">
                <a:latin typeface="Arial" panose="020B0604020202020204" pitchFamily="34" charset="0"/>
              </a:rPr>
              <a:t>Delegowanie uprawnień organów podatkowych w sprawach opłat za gospodarowanie odpadami komunalnymi.</a:t>
            </a:r>
          </a:p>
        </p:txBody>
      </p:sp>
      <p:sp>
        <p:nvSpPr>
          <p:cNvPr id="2051" name="Rectangle 3"/>
          <p:cNvSpPr>
            <a:spLocks noGrp="1" noChangeArrowheads="1"/>
          </p:cNvSpPr>
          <p:nvPr>
            <p:ph type="subTitle" idx="1"/>
          </p:nvPr>
        </p:nvSpPr>
        <p:spPr>
          <a:xfrm>
            <a:off x="2339975" y="4437063"/>
            <a:ext cx="6118225" cy="592137"/>
          </a:xfrm>
        </p:spPr>
        <p:txBody>
          <a:bodyPr/>
          <a:lstStyle/>
          <a:p>
            <a:pPr>
              <a:lnSpc>
                <a:spcPct val="80000"/>
              </a:lnSpc>
            </a:pPr>
            <a:r>
              <a:rPr lang="pl-PL" altLang="pl-PL" sz="1800">
                <a:latin typeface="Arial" panose="020B0604020202020204" pitchFamily="34" charset="0"/>
              </a:rPr>
              <a:t>Sędzia NSA </a:t>
            </a:r>
          </a:p>
          <a:p>
            <a:pPr>
              <a:lnSpc>
                <a:spcPct val="80000"/>
              </a:lnSpc>
            </a:pPr>
            <a:r>
              <a:rPr lang="pl-PL" altLang="pl-PL" sz="1800">
                <a:latin typeface="Arial" panose="020B0604020202020204" pitchFamily="34" charset="0"/>
              </a:rPr>
              <a:t>dr Krzysztof Winiarski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pl-PL" altLang="pl-PL" sz="2400" b="1">
                <a:latin typeface="Arial" panose="020B0604020202020204" pitchFamily="34" charset="0"/>
              </a:rPr>
              <a:t>Postanowienie NSA z 10 marca 2017 r., </a:t>
            </a:r>
            <a:br>
              <a:rPr lang="pl-PL" altLang="pl-PL" sz="2400" b="1">
                <a:latin typeface="Arial" panose="020B0604020202020204" pitchFamily="34" charset="0"/>
              </a:rPr>
            </a:br>
            <a:r>
              <a:rPr lang="pl-PL" altLang="pl-PL" sz="2400" b="1">
                <a:latin typeface="Arial" panose="020B0604020202020204" pitchFamily="34" charset="0"/>
              </a:rPr>
              <a:t>sygn. akt II FSK 1980/16</a:t>
            </a:r>
          </a:p>
        </p:txBody>
      </p:sp>
      <p:sp>
        <p:nvSpPr>
          <p:cNvPr id="12291" name="Rectangle 3"/>
          <p:cNvSpPr>
            <a:spLocks noGrp="1" noChangeArrowheads="1"/>
          </p:cNvSpPr>
          <p:nvPr>
            <p:ph type="body" idx="1"/>
          </p:nvPr>
        </p:nvSpPr>
        <p:spPr/>
        <p:txBody>
          <a:bodyPr/>
          <a:lstStyle/>
          <a:p>
            <a:endParaRPr lang="pl-PL" altLang="pl-PL" sz="2000">
              <a:latin typeface="Arial" panose="020B0604020202020204" pitchFamily="34" charset="0"/>
            </a:endParaRPr>
          </a:p>
          <a:p>
            <a:pPr algn="ctr">
              <a:lnSpc>
                <a:spcPct val="120000"/>
              </a:lnSpc>
              <a:buFont typeface="Wingdings" panose="05000000000000000000" pitchFamily="2" charset="2"/>
              <a:buNone/>
            </a:pPr>
            <a:r>
              <a:rPr lang="pl-PL" altLang="pl-PL" sz="2000">
                <a:latin typeface="Arial" panose="020B0604020202020204" pitchFamily="34" charset="0"/>
              </a:rPr>
              <a:t>Sąd postanowił: </a:t>
            </a:r>
          </a:p>
          <a:p>
            <a:pPr>
              <a:lnSpc>
                <a:spcPct val="120000"/>
              </a:lnSpc>
              <a:buFont typeface="Wingdings" panose="05000000000000000000" pitchFamily="2" charset="2"/>
              <a:buNone/>
            </a:pPr>
            <a:r>
              <a:rPr lang="pl-PL" altLang="pl-PL" sz="2000">
                <a:latin typeface="Arial" panose="020B0604020202020204" pitchFamily="34" charset="0"/>
              </a:rPr>
              <a:t>      odroczyć rozprawę oraz zobowiązać pełnomocnika Rady Miejskiej do przedstawienia w terminie jednego miesiąca harmonogramu działań Gminy, zmierzających do uchylenia zaskarżonej uchwały.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400">
                <a:latin typeface="Arial" panose="020B0604020202020204" pitchFamily="34" charset="0"/>
              </a:rPr>
              <a:t/>
            </a:r>
            <a:br>
              <a:rPr lang="pl-PL" altLang="pl-PL" sz="2400">
                <a:latin typeface="Arial" panose="020B0604020202020204" pitchFamily="34" charset="0"/>
              </a:rPr>
            </a:br>
            <a:r>
              <a:rPr lang="pl-PL" altLang="pl-PL" sz="2400" b="1">
                <a:latin typeface="Arial" panose="020B0604020202020204" pitchFamily="34" charset="0"/>
              </a:rPr>
              <a:t/>
            </a:r>
            <a:br>
              <a:rPr lang="pl-PL" altLang="pl-PL" sz="2400" b="1">
                <a:latin typeface="Arial" panose="020B0604020202020204" pitchFamily="34" charset="0"/>
              </a:rPr>
            </a:br>
            <a:r>
              <a:rPr lang="pl-PL" altLang="pl-PL" sz="2400" b="1">
                <a:latin typeface="Arial" panose="020B0604020202020204" pitchFamily="34" charset="0"/>
              </a:rPr>
              <a:t> Ustawa z 8 marca 1990 r.</a:t>
            </a:r>
            <a:br>
              <a:rPr lang="pl-PL" altLang="pl-PL" sz="2400" b="1">
                <a:latin typeface="Arial" panose="020B0604020202020204" pitchFamily="34" charset="0"/>
              </a:rPr>
            </a:br>
            <a:r>
              <a:rPr lang="pl-PL" altLang="pl-PL" sz="2400" b="1">
                <a:latin typeface="Arial" panose="020B0604020202020204" pitchFamily="34" charset="0"/>
              </a:rPr>
              <a:t>o samorządzie gminnym</a:t>
            </a:r>
          </a:p>
        </p:txBody>
      </p:sp>
      <p:sp>
        <p:nvSpPr>
          <p:cNvPr id="3075" name="Rectangle 3"/>
          <p:cNvSpPr>
            <a:spLocks noGrp="1" noChangeArrowheads="1"/>
          </p:cNvSpPr>
          <p:nvPr>
            <p:ph type="body" idx="1"/>
          </p:nvPr>
        </p:nvSpPr>
        <p:spPr>
          <a:xfrm>
            <a:off x="107950" y="1752600"/>
            <a:ext cx="9036050" cy="4700588"/>
          </a:xfrm>
        </p:spPr>
        <p:txBody>
          <a:bodyPr/>
          <a:lstStyle/>
          <a:p>
            <a:endParaRPr lang="pl-PL" altLang="pl-PL" sz="2000" b="1">
              <a:latin typeface="Arial" panose="020B0604020202020204" pitchFamily="34" charset="0"/>
            </a:endParaRPr>
          </a:p>
          <a:p>
            <a:endParaRPr lang="pl-PL" altLang="pl-PL" sz="2000" b="1">
              <a:latin typeface="Arial" panose="020B0604020202020204" pitchFamily="34" charset="0"/>
            </a:endParaRPr>
          </a:p>
          <a:p>
            <a:pPr>
              <a:lnSpc>
                <a:spcPct val="120000"/>
              </a:lnSpc>
            </a:pPr>
            <a:endParaRPr lang="pl-PL" altLang="pl-PL" sz="2000" b="1">
              <a:latin typeface="Arial" panose="020B0604020202020204" pitchFamily="34" charset="0"/>
            </a:endParaRPr>
          </a:p>
          <a:p>
            <a:pPr>
              <a:lnSpc>
                <a:spcPct val="120000"/>
              </a:lnSpc>
            </a:pPr>
            <a:r>
              <a:rPr lang="pl-PL" altLang="pl-PL" sz="2000">
                <a:latin typeface="Arial" panose="020B0604020202020204" pitchFamily="34" charset="0"/>
              </a:rPr>
              <a:t>Art. 39 ust. 4 Do załatwiania indywidualnych spraw z zakresu administracji publicznej rada gminy może upoważnić również organ wykonawczy jednostki pomocniczej oraz organy jednostek i podmiotów, o których mowa w art. 9 ust. 1.</a:t>
            </a:r>
          </a:p>
          <a:p>
            <a:endParaRPr lang="pl-PL" altLang="pl-PL" sz="2000">
              <a:latin typeface="Arial" panose="020B0604020202020204" pitchFamily="34" charset="0"/>
            </a:endParaRPr>
          </a:p>
          <a:p>
            <a:endParaRPr lang="pl-PL" altLang="pl-PL" sz="200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a:r>
              <a:rPr lang="pl-PL" altLang="pl-PL" sz="2400" b="1">
                <a:latin typeface="Arial" panose="020B0604020202020204" pitchFamily="34" charset="0"/>
              </a:rPr>
              <a:t/>
            </a:r>
            <a:br>
              <a:rPr lang="pl-PL" altLang="pl-PL" sz="2400" b="1">
                <a:latin typeface="Arial" panose="020B0604020202020204" pitchFamily="34" charset="0"/>
              </a:rPr>
            </a:br>
            <a:r>
              <a:rPr lang="pl-PL" altLang="pl-PL" sz="2400" b="1">
                <a:latin typeface="Arial" panose="020B0604020202020204" pitchFamily="34" charset="0"/>
              </a:rPr>
              <a:t/>
            </a:r>
            <a:br>
              <a:rPr lang="pl-PL" altLang="pl-PL" sz="2400" b="1">
                <a:latin typeface="Arial" panose="020B0604020202020204" pitchFamily="34" charset="0"/>
              </a:rPr>
            </a:br>
            <a:r>
              <a:rPr lang="pl-PL" altLang="pl-PL" sz="2400" b="1">
                <a:latin typeface="Arial" panose="020B0604020202020204" pitchFamily="34" charset="0"/>
              </a:rPr>
              <a:t/>
            </a:r>
            <a:br>
              <a:rPr lang="pl-PL" altLang="pl-PL" sz="2400" b="1">
                <a:latin typeface="Arial" panose="020B0604020202020204" pitchFamily="34" charset="0"/>
              </a:rPr>
            </a:br>
            <a:r>
              <a:rPr lang="pl-PL" altLang="pl-PL" sz="2400" b="1">
                <a:latin typeface="Arial" panose="020B0604020202020204" pitchFamily="34" charset="0"/>
              </a:rPr>
              <a:t/>
            </a:r>
            <a:br>
              <a:rPr lang="pl-PL" altLang="pl-PL" sz="2400" b="1">
                <a:latin typeface="Arial" panose="020B0604020202020204" pitchFamily="34" charset="0"/>
              </a:rPr>
            </a:br>
            <a:r>
              <a:rPr lang="pl-PL" altLang="pl-PL" sz="2400" b="1">
                <a:latin typeface="Arial" panose="020B0604020202020204" pitchFamily="34" charset="0"/>
              </a:rPr>
              <a:t/>
            </a:r>
            <a:br>
              <a:rPr lang="pl-PL" altLang="pl-PL" sz="2400" b="1">
                <a:latin typeface="Arial" panose="020B0604020202020204" pitchFamily="34" charset="0"/>
              </a:rPr>
            </a:br>
            <a:r>
              <a:rPr lang="pl-PL" altLang="pl-PL" sz="2400">
                <a:latin typeface="Arial" panose="020B0604020202020204" pitchFamily="34" charset="0"/>
              </a:rPr>
              <a:t/>
            </a:r>
            <a:br>
              <a:rPr lang="pl-PL" altLang="pl-PL" sz="2400">
                <a:latin typeface="Arial" panose="020B0604020202020204" pitchFamily="34" charset="0"/>
              </a:rPr>
            </a:br>
            <a:r>
              <a:rPr lang="pl-PL" altLang="pl-PL" sz="2400">
                <a:latin typeface="Arial" panose="020B0604020202020204" pitchFamily="34" charset="0"/>
              </a:rPr>
              <a:t/>
            </a:r>
            <a:br>
              <a:rPr lang="pl-PL" altLang="pl-PL" sz="2400">
                <a:latin typeface="Arial" panose="020B0604020202020204" pitchFamily="34" charset="0"/>
              </a:rPr>
            </a:br>
            <a:r>
              <a:rPr lang="pl-PL" altLang="pl-PL" sz="2400">
                <a:latin typeface="Arial" panose="020B0604020202020204" pitchFamily="34" charset="0"/>
              </a:rPr>
              <a:t> </a:t>
            </a:r>
            <a:r>
              <a:rPr lang="pl-PL" altLang="pl-PL" sz="2400" b="1">
                <a:latin typeface="Arial" panose="020B0604020202020204" pitchFamily="34" charset="0"/>
              </a:rPr>
              <a:t>Ustawa</a:t>
            </a:r>
            <a:r>
              <a:rPr lang="pl-PL" altLang="pl-PL" sz="2400">
                <a:latin typeface="Arial" panose="020B0604020202020204" pitchFamily="34" charset="0"/>
              </a:rPr>
              <a:t> </a:t>
            </a:r>
            <a:r>
              <a:rPr lang="pl-PL" altLang="pl-PL" sz="2400" b="1">
                <a:latin typeface="Arial" panose="020B0604020202020204" pitchFamily="34" charset="0"/>
              </a:rPr>
              <a:t>z dnia 13 września 1996 r.</a:t>
            </a:r>
            <a:br>
              <a:rPr lang="pl-PL" altLang="pl-PL" sz="2400" b="1">
                <a:latin typeface="Arial" panose="020B0604020202020204" pitchFamily="34" charset="0"/>
              </a:rPr>
            </a:br>
            <a:r>
              <a:rPr lang="pl-PL" altLang="pl-PL" sz="2400" b="1">
                <a:latin typeface="Arial" panose="020B0604020202020204" pitchFamily="34" charset="0"/>
              </a:rPr>
              <a:t>o utrzymaniu czystości i porządku w gminach</a:t>
            </a:r>
          </a:p>
        </p:txBody>
      </p:sp>
      <p:sp>
        <p:nvSpPr>
          <p:cNvPr id="4099" name="Rectangle 3"/>
          <p:cNvSpPr>
            <a:spLocks noGrp="1" noChangeArrowheads="1"/>
          </p:cNvSpPr>
          <p:nvPr>
            <p:ph type="body" idx="1"/>
          </p:nvPr>
        </p:nvSpPr>
        <p:spPr>
          <a:xfrm>
            <a:off x="0" y="1752600"/>
            <a:ext cx="9144000" cy="4916488"/>
          </a:xfrm>
        </p:spPr>
        <p:txBody>
          <a:bodyPr/>
          <a:lstStyle/>
          <a:p>
            <a:pPr>
              <a:lnSpc>
                <a:spcPct val="130000"/>
              </a:lnSpc>
            </a:pPr>
            <a:endParaRPr lang="pl-PL" altLang="pl-PL" sz="2000" b="1">
              <a:latin typeface="Arial" panose="020B0604020202020204" pitchFamily="34" charset="0"/>
            </a:endParaRPr>
          </a:p>
          <a:p>
            <a:pPr>
              <a:lnSpc>
                <a:spcPct val="130000"/>
              </a:lnSpc>
            </a:pPr>
            <a:r>
              <a:rPr lang="pl-PL" altLang="pl-PL" sz="2000">
                <a:latin typeface="Arial" panose="020B0604020202020204" pitchFamily="34" charset="0"/>
              </a:rPr>
              <a:t>Art. 6q ust. 1 W sprawach dotyczących opłat za gospodarowanie odpadami komunalnymi stosuje się przepisy ustawy z dnia 29 sierpnia 1997 r. - Ordynacja podatkowa, z tym że uprawnienia organów podatkowych przysługują wójtowi, burmistrzowi lub prezydentowi miasta, a w przypadku przejęcia przez związek międzygminny zadań gminy, o których mowa w art. 3 ust. 2, w zakresie gospodarowania odpadami komunalnymi, w zakresie opłat za gospodarowanie odpadami komunalnymi, które stanowią dochód związku międzygminnego - zarządowi związku międzygminnego.</a:t>
            </a:r>
          </a:p>
          <a:p>
            <a:endParaRPr lang="pl-PL" altLang="pl-PL" sz="2000">
              <a:latin typeface="Arial" panose="020B0604020202020204" pitchFamily="34" charset="0"/>
            </a:endParaRPr>
          </a:p>
          <a:p>
            <a:endParaRPr lang="pl-PL" altLang="pl-PL" sz="20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b="1">
                <a:latin typeface="Arial" panose="020B0604020202020204" pitchFamily="34" charset="0"/>
              </a:rPr>
              <a:t/>
            </a:r>
            <a:br>
              <a:rPr lang="pl-PL" altLang="pl-PL" sz="2000" b="1">
                <a:latin typeface="Arial" panose="020B0604020202020204" pitchFamily="34" charset="0"/>
              </a:rPr>
            </a:br>
            <a:r>
              <a:rPr lang="pl-PL" altLang="pl-PL" sz="2000">
                <a:latin typeface="Arial" panose="020B0604020202020204" pitchFamily="34" charset="0"/>
              </a:rPr>
              <a:t/>
            </a:r>
            <a:br>
              <a:rPr lang="pl-PL" altLang="pl-PL" sz="2000">
                <a:latin typeface="Arial" panose="020B0604020202020204" pitchFamily="34" charset="0"/>
              </a:rPr>
            </a:br>
            <a:r>
              <a:rPr lang="pl-PL" altLang="pl-PL" sz="2400" b="1">
                <a:latin typeface="Arial" panose="020B0604020202020204" pitchFamily="34" charset="0"/>
              </a:rPr>
              <a:t>Ustawa z dnia 29 sierpnia 1997 r.</a:t>
            </a:r>
            <a:br>
              <a:rPr lang="pl-PL" altLang="pl-PL" sz="2400" b="1">
                <a:latin typeface="Arial" panose="020B0604020202020204" pitchFamily="34" charset="0"/>
              </a:rPr>
            </a:br>
            <a:r>
              <a:rPr lang="pl-PL" altLang="pl-PL" sz="2400" b="1">
                <a:latin typeface="Arial" panose="020B0604020202020204" pitchFamily="34" charset="0"/>
              </a:rPr>
              <a:t>Ordynacja podatkowa</a:t>
            </a:r>
            <a:br>
              <a:rPr lang="pl-PL" altLang="pl-PL" sz="2400" b="1">
                <a:latin typeface="Arial" panose="020B0604020202020204" pitchFamily="34" charset="0"/>
              </a:rPr>
            </a:br>
            <a:endParaRPr lang="pl-PL" altLang="pl-PL" sz="2400" b="1">
              <a:latin typeface="Arial" panose="020B0604020202020204" pitchFamily="34" charset="0"/>
            </a:endParaRPr>
          </a:p>
        </p:txBody>
      </p:sp>
      <p:sp>
        <p:nvSpPr>
          <p:cNvPr id="5123" name="Rectangle 3"/>
          <p:cNvSpPr>
            <a:spLocks noGrp="1" noChangeArrowheads="1"/>
          </p:cNvSpPr>
          <p:nvPr>
            <p:ph type="body" idx="1"/>
          </p:nvPr>
        </p:nvSpPr>
        <p:spPr/>
        <p:txBody>
          <a:bodyPr/>
          <a:lstStyle/>
          <a:p>
            <a:endParaRPr lang="pl-PL" altLang="pl-PL" sz="2000" b="1">
              <a:latin typeface="Arial" panose="020B0604020202020204" pitchFamily="34" charset="0"/>
            </a:endParaRPr>
          </a:p>
          <a:p>
            <a:endParaRPr lang="pl-PL" altLang="pl-PL" sz="2000" b="1">
              <a:latin typeface="Arial" panose="020B0604020202020204" pitchFamily="34" charset="0"/>
            </a:endParaRPr>
          </a:p>
          <a:p>
            <a:pPr>
              <a:lnSpc>
                <a:spcPct val="120000"/>
              </a:lnSpc>
            </a:pPr>
            <a:r>
              <a:rPr lang="pl-PL" altLang="pl-PL" sz="2000">
                <a:latin typeface="Arial" panose="020B0604020202020204" pitchFamily="34" charset="0"/>
              </a:rPr>
              <a:t>Art. 143 § 1 Organ podatkowy może upoważnić funkcjonariusza celnego lub pracownika kierowanej jednostki organizacyjnej do załatwiania spraw w jego imieniu i w ustalonym zakresie, a w szczególności do wydawania decyzji, postanowień i zaświadczeń.</a:t>
            </a:r>
          </a:p>
          <a:p>
            <a:pPr>
              <a:lnSpc>
                <a:spcPct val="110000"/>
              </a:lnSpc>
            </a:pPr>
            <a:endParaRPr lang="pl-PL" altLang="pl-PL" sz="2000">
              <a:latin typeface="Arial" panose="020B0604020202020204" pitchFamily="34" charset="0"/>
            </a:endParaRPr>
          </a:p>
          <a:p>
            <a:endParaRPr lang="pl-PL" altLang="pl-PL" sz="20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pl-PL" altLang="pl-PL" sz="2000" b="1">
                <a:latin typeface="Arial" panose="020B0604020202020204" pitchFamily="34" charset="0"/>
              </a:rPr>
              <a:t>Wyrok NSA z 26 listopada 2013 r., </a:t>
            </a:r>
            <a:br>
              <a:rPr lang="pl-PL" altLang="pl-PL" sz="2000" b="1">
                <a:latin typeface="Arial" panose="020B0604020202020204" pitchFamily="34" charset="0"/>
              </a:rPr>
            </a:br>
            <a:r>
              <a:rPr lang="pl-PL" altLang="pl-PL" sz="2000" b="1">
                <a:latin typeface="Arial" panose="020B0604020202020204" pitchFamily="34" charset="0"/>
              </a:rPr>
              <a:t>sygn. akt II OSK 2409/13</a:t>
            </a:r>
            <a:endParaRPr lang="pl-PL" altLang="pl-PL" sz="2000">
              <a:latin typeface="Arial" panose="020B0604020202020204" pitchFamily="34" charset="0"/>
            </a:endParaRPr>
          </a:p>
        </p:txBody>
      </p:sp>
      <p:sp>
        <p:nvSpPr>
          <p:cNvPr id="6147" name="Rectangle 3"/>
          <p:cNvSpPr>
            <a:spLocks noGrp="1" noChangeArrowheads="1"/>
          </p:cNvSpPr>
          <p:nvPr>
            <p:ph type="body" idx="1"/>
          </p:nvPr>
        </p:nvSpPr>
        <p:spPr>
          <a:xfrm>
            <a:off x="107950" y="1752600"/>
            <a:ext cx="9036050" cy="4916488"/>
          </a:xfrm>
        </p:spPr>
        <p:txBody>
          <a:bodyPr/>
          <a:lstStyle/>
          <a:p>
            <a:pPr>
              <a:lnSpc>
                <a:spcPct val="120000"/>
              </a:lnSpc>
            </a:pPr>
            <a:r>
              <a:rPr lang="pl-PL" altLang="pl-PL" sz="2000">
                <a:latin typeface="Arial" panose="020B0604020202020204" pitchFamily="34" charset="0"/>
              </a:rPr>
              <a:t>Art. 39 ust. 4 u.s.g. stanowi podstawę do przekazania przez radę gminy podmiotowi zewnętrznemu kompetencji do wydawania aktów oraz podejmowania wszelkich czynności o charakterze publicznoprawnym, w tym prowadzących do ustalenia (odmowy ustalenia), stwierdzenia (odmowy stwierdzenia), czy też potwierdzenia (odmowy potwierdzenia) uprawnienia lub obowiązków określonych przepisami prawa administracyjnego. Okoliczność, że podejmowane czynności, posiadając niewątpliwie charakter indywidualny, nie muszą wszystkie prowadzić do wydania decyzji, nie może prowadzić do zawężenia możliwej delegacji uprawnienia organu wykonawczego jednostki samorządu terytorialnego do władczego działania.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pl-PL" altLang="pl-PL" sz="2000" b="1">
                <a:latin typeface="Arial" panose="020B0604020202020204" pitchFamily="34" charset="0"/>
              </a:rPr>
              <a:t>Wyrok NSA z 24 lutego 2015 r., </a:t>
            </a:r>
            <a:br>
              <a:rPr lang="pl-PL" altLang="pl-PL" sz="2000" b="1">
                <a:latin typeface="Arial" panose="020B0604020202020204" pitchFamily="34" charset="0"/>
              </a:rPr>
            </a:br>
            <a:r>
              <a:rPr lang="pl-PL" altLang="pl-PL" sz="2000" b="1">
                <a:latin typeface="Arial" panose="020B0604020202020204" pitchFamily="34" charset="0"/>
              </a:rPr>
              <a:t>sygn. akt II OSK 2289/14</a:t>
            </a:r>
            <a:endParaRPr lang="pl-PL" altLang="pl-PL" sz="2000">
              <a:latin typeface="Arial" panose="020B0604020202020204" pitchFamily="34" charset="0"/>
            </a:endParaRPr>
          </a:p>
        </p:txBody>
      </p:sp>
      <p:sp>
        <p:nvSpPr>
          <p:cNvPr id="7171" name="Rectangle 3"/>
          <p:cNvSpPr>
            <a:spLocks noGrp="1" noChangeArrowheads="1"/>
          </p:cNvSpPr>
          <p:nvPr>
            <p:ph type="body" idx="1"/>
          </p:nvPr>
        </p:nvSpPr>
        <p:spPr>
          <a:xfrm>
            <a:off x="0" y="1752600"/>
            <a:ext cx="9144000" cy="4267200"/>
          </a:xfrm>
        </p:spPr>
        <p:txBody>
          <a:bodyPr/>
          <a:lstStyle/>
          <a:p>
            <a:pPr>
              <a:lnSpc>
                <a:spcPct val="120000"/>
              </a:lnSpc>
            </a:pPr>
            <a:r>
              <a:rPr lang="pl-PL" altLang="pl-PL" sz="2000">
                <a:latin typeface="Arial" panose="020B0604020202020204" pitchFamily="34" charset="0"/>
              </a:rPr>
              <a:t>Przepis art. 39 ust. 4 ustawy o samorządzie gminnym, przy uwzględnieniu odesłania zawartego w art. 6q ustawy o utrzymaniu czystości i porządku w gminach, pozwala organowi stanowiącemu gminy na dokonanie przeniesienia kompetencji organu wykonawczego związanych z załatwieniem spraw indywidualnych nie tylko w formie decyzji, ale także innych aktów i czynności zmierzających do załatwienia spraw indywidualnych (m. in. czynności materialno - technicznych, sprawozdawczych i kontrolnych), określonych przepisami Ordynacji podatkowej, które wiązać się będą z wykonywaniem zadań związanych z szeroko rozumianymi sprawami opłat za usuwanie odpadów, związanymi z wykonywaniem zadań gminy w zakresie utrzymania czystości i porządku.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74675" y="304800"/>
            <a:ext cx="8001000" cy="892175"/>
          </a:xfrm>
        </p:spPr>
        <p:txBody>
          <a:bodyPr/>
          <a:lstStyle/>
          <a:p>
            <a:pPr algn="ctr"/>
            <a:r>
              <a:rPr lang="pl-PL" altLang="pl-PL" sz="2000" b="1">
                <a:latin typeface="Arial" panose="020B0604020202020204" pitchFamily="34" charset="0"/>
              </a:rPr>
              <a:t>Wyrok WSA we Wrocławiu z 23 kwietnia 2015 r. </a:t>
            </a:r>
            <a:br>
              <a:rPr lang="pl-PL" altLang="pl-PL" sz="2000" b="1">
                <a:latin typeface="Arial" panose="020B0604020202020204" pitchFamily="34" charset="0"/>
              </a:rPr>
            </a:br>
            <a:r>
              <a:rPr lang="pl-PL" altLang="pl-PL" sz="2000" b="1">
                <a:latin typeface="Arial" panose="020B0604020202020204" pitchFamily="34" charset="0"/>
              </a:rPr>
              <a:t>sygn. akt I SA/Wr 2477/14 (prawomocny)</a:t>
            </a:r>
          </a:p>
        </p:txBody>
      </p:sp>
      <p:sp>
        <p:nvSpPr>
          <p:cNvPr id="9219" name="Rectangle 3"/>
          <p:cNvSpPr>
            <a:spLocks noGrp="1" noChangeArrowheads="1"/>
          </p:cNvSpPr>
          <p:nvPr>
            <p:ph type="body" idx="1"/>
          </p:nvPr>
        </p:nvSpPr>
        <p:spPr>
          <a:xfrm>
            <a:off x="0" y="1752600"/>
            <a:ext cx="9144000" cy="4989513"/>
          </a:xfrm>
        </p:spPr>
        <p:txBody>
          <a:bodyPr/>
          <a:lstStyle/>
          <a:p>
            <a:pPr>
              <a:buFont typeface="Wingdings" panose="05000000000000000000" pitchFamily="2" charset="2"/>
              <a:buNone/>
            </a:pPr>
            <a:r>
              <a:rPr lang="pl-PL" altLang="pl-PL" sz="1900">
                <a:latin typeface="Arial" panose="020B0604020202020204" pitchFamily="34" charset="0"/>
              </a:rPr>
              <a:t>	1. Sam przepis art. 6q u.c.p.g. nie stanowi normy derogacyjnej dla art. 39 ust. 4 u.s.g.</a:t>
            </a:r>
          </a:p>
          <a:p>
            <a:pPr>
              <a:buFont typeface="Wingdings" panose="05000000000000000000" pitchFamily="2" charset="2"/>
              <a:buNone/>
            </a:pPr>
            <a:r>
              <a:rPr lang="pl-PL" altLang="pl-PL" sz="1900">
                <a:latin typeface="Arial" panose="020B0604020202020204" pitchFamily="34" charset="0"/>
              </a:rPr>
              <a:t>	2. W wyniku wykreowania przez radę gminy nowego organu w znaczeniu funkcjonalnym i wyposażaniu go w kompetencje organu wykonawczego do załatwiania indywidualnych spraw z zastosowaniem przepisów o.p., to właśnie ten nowy organ zyskując status organu administracji kompetentnego do załatwiania spraw dotyczący opłaty za gospodarowanie odpadami, zyskuje uprawnienia organu wykonawczego gminy określone w art. 6q u.c.p.g. Organ ten staje się organem podatkowym w znaczeniu funkcjonalnym a nie ustrojowym</a:t>
            </a:r>
          </a:p>
          <a:p>
            <a:pPr>
              <a:buFont typeface="Wingdings" panose="05000000000000000000" pitchFamily="2" charset="2"/>
              <a:buNone/>
            </a:pPr>
            <a:r>
              <a:rPr lang="pl-PL" altLang="pl-PL" sz="1900">
                <a:latin typeface="Arial" panose="020B0604020202020204" pitchFamily="34" charset="0"/>
              </a:rPr>
              <a:t>	3. W przypadku spółdzielni mieszkaniowych, w których znajdują się mieszkania lokatorskie, bądź spółdzielcze własnościowe, spółdzielnia będzie składała deklaracje za całą nieruchomość a następnie za całą nieruchomość będzie wnosiła opłatę. Kwota opłaty będzie dzielona pomiędzy mieszkańców, których nieruchomości znajdują się w zasobach spółdzielni. Opłata będzie dzielona zgodnie z metodą przyjętą przez gminę (art. 6j u.c.p.g.).</a:t>
            </a:r>
          </a:p>
          <a:p>
            <a:pPr>
              <a:lnSpc>
                <a:spcPct val="80000"/>
              </a:lnSpc>
            </a:pPr>
            <a:endParaRPr lang="pl-PL" altLang="pl-PL" sz="1900">
              <a:latin typeface="Arial" panose="020B0604020202020204" pitchFamily="34" charset="0"/>
            </a:endParaRPr>
          </a:p>
          <a:p>
            <a:pPr>
              <a:lnSpc>
                <a:spcPct val="80000"/>
              </a:lnSpc>
            </a:pPr>
            <a:endParaRPr lang="pl-PL" altLang="pl-PL" sz="2000">
              <a:latin typeface="Arial" panose="020B0604020202020204" pitchFamily="34" charset="0"/>
            </a:endParaRPr>
          </a:p>
          <a:p>
            <a:pPr>
              <a:lnSpc>
                <a:spcPct val="80000"/>
              </a:lnSpc>
            </a:pPr>
            <a:endParaRPr lang="pl-PL" altLang="pl-PL" sz="2000">
              <a:latin typeface="Arial" panose="020B0604020202020204" pitchFamily="34" charset="0"/>
            </a:endParaRPr>
          </a:p>
          <a:p>
            <a:pPr>
              <a:lnSpc>
                <a:spcPct val="80000"/>
              </a:lnSpc>
            </a:pPr>
            <a:endParaRPr lang="pl-PL" altLang="pl-PL" sz="2000">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a:r>
              <a:rPr lang="pl-PL" altLang="pl-PL" sz="2400" b="1">
                <a:latin typeface="Arial" panose="020B0604020202020204" pitchFamily="34" charset="0"/>
              </a:rPr>
              <a:t>Wyrok NSA z 10 maja 2016 r., </a:t>
            </a:r>
            <a:br>
              <a:rPr lang="pl-PL" altLang="pl-PL" sz="2400" b="1">
                <a:latin typeface="Arial" panose="020B0604020202020204" pitchFamily="34" charset="0"/>
              </a:rPr>
            </a:br>
            <a:r>
              <a:rPr lang="pl-PL" altLang="pl-PL" sz="2400" b="1">
                <a:latin typeface="Arial" panose="020B0604020202020204" pitchFamily="34" charset="0"/>
              </a:rPr>
              <a:t>sygn. akt II FSK 1409/14</a:t>
            </a:r>
            <a:r>
              <a:rPr lang="pl-PL" altLang="pl-PL" sz="2000" b="1">
                <a:latin typeface="Arial" panose="020B0604020202020204" pitchFamily="34" charset="0"/>
              </a:rPr>
              <a:t> </a:t>
            </a:r>
            <a:br>
              <a:rPr lang="pl-PL" altLang="pl-PL" sz="2000" b="1">
                <a:latin typeface="Arial" panose="020B0604020202020204" pitchFamily="34" charset="0"/>
              </a:rPr>
            </a:br>
            <a:endParaRPr lang="pl-PL" altLang="pl-PL" sz="2000">
              <a:latin typeface="Arial" panose="020B0604020202020204" pitchFamily="34" charset="0"/>
            </a:endParaRPr>
          </a:p>
        </p:txBody>
      </p:sp>
      <p:sp>
        <p:nvSpPr>
          <p:cNvPr id="10243" name="Rectangle 3"/>
          <p:cNvSpPr>
            <a:spLocks noGrp="1" noChangeArrowheads="1"/>
          </p:cNvSpPr>
          <p:nvPr>
            <p:ph type="body" idx="1"/>
          </p:nvPr>
        </p:nvSpPr>
        <p:spPr>
          <a:xfrm>
            <a:off x="0" y="1752600"/>
            <a:ext cx="9144000" cy="4267200"/>
          </a:xfrm>
        </p:spPr>
        <p:txBody>
          <a:bodyPr/>
          <a:lstStyle/>
          <a:p>
            <a:endParaRPr lang="pl-PL" altLang="pl-PL" sz="2000">
              <a:latin typeface="Arial" panose="020B0604020202020204" pitchFamily="34" charset="0"/>
            </a:endParaRPr>
          </a:p>
          <a:p>
            <a:endParaRPr lang="pl-PL" altLang="pl-PL" sz="2000">
              <a:latin typeface="Arial" panose="020B0604020202020204" pitchFamily="34" charset="0"/>
            </a:endParaRPr>
          </a:p>
          <a:p>
            <a:pPr>
              <a:lnSpc>
                <a:spcPct val="110000"/>
              </a:lnSpc>
            </a:pPr>
            <a:r>
              <a:rPr lang="pl-PL" altLang="pl-PL" sz="2000">
                <a:latin typeface="Arial" panose="020B0604020202020204" pitchFamily="34" charset="0"/>
              </a:rPr>
              <a:t>Art. 143 §1 Ordynacji podatkowej jest przepisem szczególnym w stosunku do art. 39 ust. 4 ustawy o samorządzie gminnym. Oznacza to, że wykonywanie zadań z zakresu ustalania i poboru opłat za gospodarowanie odpadami komunalnymi, a także przyjmowanie i weryfikowanie deklaracji o wysokości opłat przez osoby niebędące pracownikami urzędu gminy, np. przez pracowników lub organy spółek komunalnych, z powołaniem się na przepisy art. 39 ustawy o samorządzie gminnym, uznać należy za niedopuszczalne.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pl-PL" altLang="pl-PL" sz="2400" b="1">
                <a:latin typeface="Arial" panose="020B0604020202020204" pitchFamily="34" charset="0"/>
              </a:rPr>
              <a:t>Uchwała NSA z dnia 19 grudnia 2016 r., </a:t>
            </a:r>
            <a:br>
              <a:rPr lang="pl-PL" altLang="pl-PL" sz="2400" b="1">
                <a:latin typeface="Arial" panose="020B0604020202020204" pitchFamily="34" charset="0"/>
              </a:rPr>
            </a:br>
            <a:r>
              <a:rPr lang="pl-PL" altLang="pl-PL" sz="2400" b="1">
                <a:latin typeface="Arial" panose="020B0604020202020204" pitchFamily="34" charset="0"/>
              </a:rPr>
              <a:t>sygn. akt  II FPS 3/16</a:t>
            </a:r>
            <a:r>
              <a:rPr lang="pl-PL" altLang="pl-PL" sz="2000" b="1">
                <a:latin typeface="Arial" panose="020B0604020202020204" pitchFamily="34" charset="0"/>
              </a:rPr>
              <a:t> </a:t>
            </a:r>
            <a:endParaRPr lang="pl-PL" altLang="pl-PL" sz="2000">
              <a:latin typeface="Arial" panose="020B0604020202020204" pitchFamily="34" charset="0"/>
            </a:endParaRPr>
          </a:p>
        </p:txBody>
      </p:sp>
      <p:sp>
        <p:nvSpPr>
          <p:cNvPr id="11267" name="Rectangle 3"/>
          <p:cNvSpPr>
            <a:spLocks noGrp="1" noChangeArrowheads="1"/>
          </p:cNvSpPr>
          <p:nvPr>
            <p:ph type="body" idx="1"/>
          </p:nvPr>
        </p:nvSpPr>
        <p:spPr/>
        <p:txBody>
          <a:bodyPr/>
          <a:lstStyle/>
          <a:p>
            <a:endParaRPr lang="pl-PL" altLang="pl-PL" sz="2000">
              <a:latin typeface="Arial" panose="020B0604020202020204" pitchFamily="34" charset="0"/>
            </a:endParaRPr>
          </a:p>
          <a:p>
            <a:pPr>
              <a:lnSpc>
                <a:spcPct val="120000"/>
              </a:lnSpc>
            </a:pPr>
            <a:r>
              <a:rPr lang="pl-PL" altLang="pl-PL" sz="2000">
                <a:latin typeface="Arial" panose="020B0604020202020204" pitchFamily="34" charset="0"/>
              </a:rPr>
              <a:t>1. W sprawach opłat za gospodarowanie odpadami komunalnymi przepis art. 6q ust. 1 ustawy z dnia 13 września 1996 r. o utrzymaniu czystości i porządku w gminach (Dz. U. z 2016 r. poz. 250 ze zm.) wyłącza stosowanie przepisu art. 39 ust. 4 ustawy z dnia 8 marca 1990 r. o samorządzie gminnym (Dz. U. z 2016 r. poz. 446 ze zm.).</a:t>
            </a:r>
          </a:p>
          <a:p>
            <a:pPr>
              <a:lnSpc>
                <a:spcPct val="120000"/>
              </a:lnSpc>
            </a:pPr>
            <a:r>
              <a:rPr lang="pl-PL" altLang="pl-PL" sz="2000">
                <a:latin typeface="Arial" panose="020B0604020202020204" pitchFamily="34" charset="0"/>
              </a:rPr>
              <a:t>2. Wykładnia dokonana w uchwale wiąże od dnia jej podjęcia.</a:t>
            </a:r>
          </a:p>
        </p:txBody>
      </p:sp>
    </p:spTree>
  </p:cSld>
  <p:clrMapOvr>
    <a:masterClrMapping/>
  </p:clrMapOvr>
</p:sld>
</file>

<file path=ppt/theme/theme1.xml><?xml version="1.0" encoding="utf-8"?>
<a:theme xmlns:a="http://schemas.openxmlformats.org/drawingml/2006/main" name="Profil">
  <a:themeElements>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
      <a:majorFont>
        <a:latin typeface="Verdana"/>
        <a:ea typeface=""/>
        <a:cs typeface="Arial"/>
      </a:majorFont>
      <a:minorFont>
        <a:latin typeface="Verdana"/>
        <a:ea typeface=""/>
        <a:cs typeface="Arial"/>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271</TotalTime>
  <Words>481</Words>
  <Application>Microsoft Office PowerPoint</Application>
  <PresentationFormat>Pokaz na ekranie (4:3)</PresentationFormat>
  <Paragraphs>37</Paragraphs>
  <Slides>10</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10</vt:i4>
      </vt:variant>
    </vt:vector>
  </HeadingPairs>
  <TitlesOfParts>
    <vt:vector size="15" baseType="lpstr">
      <vt:lpstr>Arial</vt:lpstr>
      <vt:lpstr>Verdana</vt:lpstr>
      <vt:lpstr>Times New Roman</vt:lpstr>
      <vt:lpstr>Wingdings</vt:lpstr>
      <vt:lpstr>Profil</vt:lpstr>
      <vt:lpstr>Delegowanie uprawnień organów podatkowych w sprawach opłat za gospodarowanie odpadami komunalnymi.</vt:lpstr>
      <vt:lpstr>            Ustawa z 8 marca 1990 r. o samorządzie gminnym</vt:lpstr>
      <vt:lpstr>        Ustawa z dnia 13 września 1996 r. o utrzymaniu czystości i porządku w gminach</vt:lpstr>
      <vt:lpstr>     Ustawa z dnia 29 sierpnia 1997 r. Ordynacja podatkowa </vt:lpstr>
      <vt:lpstr>Wyrok NSA z 26 listopada 2013 r.,  sygn. akt II OSK 2409/13</vt:lpstr>
      <vt:lpstr>Wyrok NSA z 24 lutego 2015 r.,  sygn. akt II OSK 2289/14</vt:lpstr>
      <vt:lpstr>Wyrok WSA we Wrocławiu z 23 kwietnia 2015 r.  sygn. akt I SA/Wr 2477/14 (prawomocny)</vt:lpstr>
      <vt:lpstr>Wyrok NSA z 10 maja 2016 r.,  sygn. akt II FSK 1409/14  </vt:lpstr>
      <vt:lpstr>Uchwała NSA z dnia 19 grudnia 2016 r.,  sygn. akt  II FPS 3/16 </vt:lpstr>
      <vt:lpstr>Postanowienie NSA z 10 marca 2017 r.,  sygn. akt II FSK 1980/16</vt:lpstr>
    </vt:vector>
  </TitlesOfParts>
  <Company>NSA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Delegowanie uprawnień organów podatkowych w sprawach opłat za gospodarowanie odpadami komunalnymi.</dc:title>
  <dc:creator>wzorek</dc:creator>
  <cp:lastModifiedBy>Wojciech Morawski</cp:lastModifiedBy>
  <cp:revision>11</cp:revision>
  <dcterms:created xsi:type="dcterms:W3CDTF">2017-03-30T07:39:36Z</dcterms:created>
  <dcterms:modified xsi:type="dcterms:W3CDTF">2018-09-05T09:52:37Z</dcterms:modified>
</cp:coreProperties>
</file>