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84" r:id="rId1"/>
  </p:sldMasterIdLst>
  <p:notesMasterIdLst>
    <p:notesMasterId r:id="rId19"/>
  </p:notesMasterIdLst>
  <p:sldIdLst>
    <p:sldId id="256" r:id="rId2"/>
    <p:sldId id="273" r:id="rId3"/>
    <p:sldId id="290" r:id="rId4"/>
    <p:sldId id="285" r:id="rId5"/>
    <p:sldId id="287" r:id="rId6"/>
    <p:sldId id="275" r:id="rId7"/>
    <p:sldId id="278" r:id="rId8"/>
    <p:sldId id="288" r:id="rId9"/>
    <p:sldId id="276" r:id="rId10"/>
    <p:sldId id="277" r:id="rId11"/>
    <p:sldId id="291" r:id="rId12"/>
    <p:sldId id="271" r:id="rId13"/>
    <p:sldId id="280" r:id="rId14"/>
    <p:sldId id="279" r:id="rId15"/>
    <p:sldId id="289" r:id="rId16"/>
    <p:sldId id="286" r:id="rId17"/>
    <p:sldId id="26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587879-881D-4B40-9BCD-37CA9D967B90}" type="datetimeFigureOut">
              <a:rPr lang="pl-PL" smtClean="0"/>
              <a:t>05.04.2022</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521B61-7415-476C-B962-126CD9CA87CB}" type="slidenum">
              <a:rPr lang="pl-PL" smtClean="0"/>
              <a:t>‹#›</a:t>
            </a:fld>
            <a:endParaRPr lang="pl-PL"/>
          </a:p>
        </p:txBody>
      </p:sp>
    </p:spTree>
    <p:extLst>
      <p:ext uri="{BB962C8B-B14F-4D97-AF65-F5344CB8AC3E}">
        <p14:creationId xmlns:p14="http://schemas.microsoft.com/office/powerpoint/2010/main" val="1271451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pl-PL"/>
              <a:t>Kliknij, aby edytować styl</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15E44FA-4E8A-49E2-8F52-99121558994F}" type="datetime1">
              <a:rPr lang="en-US" smtClean="0"/>
              <a:t>4/5/2022</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9C7ECEF3-0871-4E1D-A2A6-FAAD3BA59BF0}" type="datetime1">
              <a:rPr lang="en-US" smtClean="0"/>
              <a:t>4/5/2022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D7C941E1-5CDC-4C12-89C5-59B6D07DECB7}" type="datetime1">
              <a:rPr lang="en-US" smtClean="0"/>
              <a:t>4/5/2022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9AC3CA7-D612-4002-9735-89A2B0D858CE}" type="datetime1">
              <a:rPr lang="en-US" smtClean="0"/>
              <a:t>4/5/2022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pl-PL"/>
              <a:t>Kliknij, aby edytować styl</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73F1E9F6-185B-48A0-84A0-5AE94CCD7C7E}" type="datetime1">
              <a:rPr lang="en-US" smtClean="0"/>
              <a:t>4/5/2022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806EBDC0-1488-40A1-9895-53E64E765373}" type="datetime1">
              <a:rPr lang="en-US" smtClean="0"/>
              <a:t>4/5/2022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12AE1DB6-054E-44CE-9613-118EA0A76890}" type="datetime1">
              <a:rPr lang="en-US" smtClean="0"/>
              <a:t>4/5/2022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42B86099-4548-4371-947E-2C9C34460401}" type="datetime1">
              <a:rPr lang="en-US" smtClean="0"/>
              <a:t>4/5/2022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928A62-B6BD-4467-AFEF-524D3583DAD1}" type="datetime1">
              <a:rPr lang="en-US" smtClean="0"/>
              <a:t>4/5/2022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pl-PL"/>
              <a:t>Kliknij, aby edytować styl</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DBFCE52A-F233-4E35-86A1-27CD1B848BFB}" type="datetime1">
              <a:rPr lang="en-US" smtClean="0"/>
              <a:t>4/5/2022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pl-PL"/>
              <a:t>Kliknij, aby edytować styl</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2FF044E3-0A1D-4EB7-92F1-FE7DF53E7ABC}" type="datetime1">
              <a:rPr lang="en-US" smtClean="0"/>
              <a:t>4/5/2022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2D33F54-789A-4036-A2F1-846565D36E97}" type="datetime1">
              <a:rPr lang="en-US" smtClean="0"/>
              <a:t>4/5/2022</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h.filipczyk@uwb.edu.pl"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5FA6D7-F5C9-4BB3-A8A5-1468DF368387}"/>
              </a:ext>
            </a:extLst>
          </p:cNvPr>
          <p:cNvSpPr>
            <a:spLocks noGrp="1"/>
          </p:cNvSpPr>
          <p:nvPr>
            <p:ph type="ctrTitle"/>
          </p:nvPr>
        </p:nvSpPr>
        <p:spPr>
          <a:xfrm>
            <a:off x="1156280" y="882376"/>
            <a:ext cx="9596602" cy="2926080"/>
          </a:xfrm>
        </p:spPr>
        <p:txBody>
          <a:bodyPr>
            <a:normAutofit/>
          </a:bodyPr>
          <a:lstStyle/>
          <a:p>
            <a:r>
              <a:rPr lang="pl-PL" sz="3600" b="1" cap="small" dirty="0">
                <a:effectLst/>
                <a:ea typeface="Calibri" panose="020F0502020204030204" pitchFamily="34" charset="0"/>
              </a:rPr>
              <a:t>Wyrok w sprawie C-189/18 </a:t>
            </a:r>
            <a:r>
              <a:rPr lang="pl-PL" sz="3600" b="1" cap="small" dirty="0" err="1">
                <a:effectLst/>
                <a:ea typeface="Calibri" panose="020F0502020204030204" pitchFamily="34" charset="0"/>
              </a:rPr>
              <a:t>Glencore</a:t>
            </a:r>
            <a:r>
              <a:rPr lang="pl-PL" sz="3600" b="1" cap="small" dirty="0">
                <a:effectLst/>
                <a:ea typeface="Calibri" panose="020F0502020204030204" pitchFamily="34" charset="0"/>
              </a:rPr>
              <a:t> – recepcja w orzecznictwie</a:t>
            </a:r>
            <a:endParaRPr lang="pl-PL" sz="3600" dirty="0"/>
          </a:p>
        </p:txBody>
      </p:sp>
      <p:sp>
        <p:nvSpPr>
          <p:cNvPr id="3" name="Podtytuł 2">
            <a:extLst>
              <a:ext uri="{FF2B5EF4-FFF2-40B4-BE49-F238E27FC236}">
                <a16:creationId xmlns:a16="http://schemas.microsoft.com/office/drawing/2014/main" id="{0BE26B02-643B-4AA7-8029-616C05282E70}"/>
              </a:ext>
            </a:extLst>
          </p:cNvPr>
          <p:cNvSpPr>
            <a:spLocks noGrp="1"/>
          </p:cNvSpPr>
          <p:nvPr>
            <p:ph type="subTitle" idx="1"/>
          </p:nvPr>
        </p:nvSpPr>
        <p:spPr/>
        <p:txBody>
          <a:bodyPr/>
          <a:lstStyle/>
          <a:p>
            <a:pPr>
              <a:spcBef>
                <a:spcPts val="600"/>
              </a:spcBef>
            </a:pPr>
            <a:r>
              <a:rPr lang="pl-PL" dirty="0"/>
              <a:t>Hanna Filipczyk</a:t>
            </a:r>
          </a:p>
          <a:p>
            <a:pPr>
              <a:spcBef>
                <a:spcPts val="600"/>
              </a:spcBef>
            </a:pPr>
            <a:r>
              <a:rPr lang="pl-PL" dirty="0"/>
              <a:t>Uniwersytet w Białymstoku / WSA w Warszawie</a:t>
            </a:r>
          </a:p>
        </p:txBody>
      </p:sp>
      <p:sp>
        <p:nvSpPr>
          <p:cNvPr id="4" name="pole tekstowe 3">
            <a:extLst>
              <a:ext uri="{FF2B5EF4-FFF2-40B4-BE49-F238E27FC236}">
                <a16:creationId xmlns:a16="http://schemas.microsoft.com/office/drawing/2014/main" id="{81954D52-7D82-4B36-95E7-F46FF8F9593A}"/>
              </a:ext>
            </a:extLst>
          </p:cNvPr>
          <p:cNvSpPr txBox="1"/>
          <p:nvPr/>
        </p:nvSpPr>
        <p:spPr>
          <a:xfrm>
            <a:off x="1365814" y="5391150"/>
            <a:ext cx="9869020" cy="1015663"/>
          </a:xfrm>
          <a:prstGeom prst="rect">
            <a:avLst/>
          </a:prstGeom>
          <a:noFill/>
        </p:spPr>
        <p:txBody>
          <a:bodyPr wrap="square" rtlCol="0">
            <a:spAutoFit/>
          </a:bodyPr>
          <a:lstStyle/>
          <a:p>
            <a:pPr algn="r"/>
            <a:r>
              <a:rPr lang="pl-PL" sz="2000" b="0" i="0" dirty="0">
                <a:solidFill>
                  <a:schemeClr val="accent6">
                    <a:lumMod val="75000"/>
                  </a:schemeClr>
                </a:solidFill>
                <a:effectLst/>
              </a:rPr>
              <a:t>Wyroki TS UE w sprawach podatków pośrednich w polskich sądach – przegląd orzecznictwa 6 kwietnia 2022 r.</a:t>
            </a:r>
          </a:p>
          <a:p>
            <a:pPr algn="r"/>
            <a:r>
              <a:rPr lang="pl-PL" sz="2000">
                <a:solidFill>
                  <a:schemeClr val="accent6">
                    <a:lumMod val="75000"/>
                  </a:schemeClr>
                </a:solidFill>
              </a:rPr>
              <a:t>Uniwersytet Mikołaja Kopernika w Toruniu</a:t>
            </a:r>
            <a:endParaRPr lang="pl-PL" sz="2000" dirty="0"/>
          </a:p>
        </p:txBody>
      </p:sp>
    </p:spTree>
    <p:extLst>
      <p:ext uri="{BB962C8B-B14F-4D97-AF65-F5344CB8AC3E}">
        <p14:creationId xmlns:p14="http://schemas.microsoft.com/office/powerpoint/2010/main" val="1419001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1F3F68-B0FF-4FC9-9E0F-6438ABE1A240}"/>
              </a:ext>
            </a:extLst>
          </p:cNvPr>
          <p:cNvSpPr>
            <a:spLocks noGrp="1"/>
          </p:cNvSpPr>
          <p:nvPr>
            <p:ph type="title"/>
          </p:nvPr>
        </p:nvSpPr>
        <p:spPr>
          <a:xfrm>
            <a:off x="876782" y="354954"/>
            <a:ext cx="9875520" cy="1356360"/>
          </a:xfrm>
        </p:spPr>
        <p:txBody>
          <a:bodyPr>
            <a:normAutofit/>
          </a:bodyPr>
          <a:lstStyle/>
          <a:p>
            <a:r>
              <a:rPr lang="pl-PL" sz="3200" cap="small" dirty="0">
                <a:solidFill>
                  <a:schemeClr val="accent1">
                    <a:lumMod val="75000"/>
                  </a:schemeClr>
                </a:solidFill>
              </a:rPr>
              <a:t>„</a:t>
            </a:r>
            <a:r>
              <a:rPr lang="pl-PL" sz="3200" b="1" cap="small" dirty="0">
                <a:solidFill>
                  <a:schemeClr val="accent1">
                    <a:lumMod val="75000"/>
                  </a:schemeClr>
                </a:solidFill>
              </a:rPr>
              <a:t>Zrelacjonowanie w uzasadnieniu decyzji”</a:t>
            </a:r>
            <a:endParaRPr lang="pl-PL" sz="3200" cap="small" dirty="0">
              <a:solidFill>
                <a:schemeClr val="accent1">
                  <a:lumMod val="75000"/>
                </a:schemeClr>
              </a:solidFill>
            </a:endParaRPr>
          </a:p>
        </p:txBody>
      </p:sp>
      <p:sp>
        <p:nvSpPr>
          <p:cNvPr id="4" name="pole tekstowe 3">
            <a:extLst>
              <a:ext uri="{FF2B5EF4-FFF2-40B4-BE49-F238E27FC236}">
                <a16:creationId xmlns:a16="http://schemas.microsoft.com/office/drawing/2014/main" id="{3E877C0C-2C01-467A-8E16-A590B2772768}"/>
              </a:ext>
            </a:extLst>
          </p:cNvPr>
          <p:cNvSpPr txBox="1"/>
          <p:nvPr/>
        </p:nvSpPr>
        <p:spPr>
          <a:xfrm>
            <a:off x="1104031" y="1402815"/>
            <a:ext cx="9387068" cy="3754874"/>
          </a:xfrm>
          <a:prstGeom prst="rect">
            <a:avLst/>
          </a:prstGeom>
          <a:noFill/>
        </p:spPr>
        <p:txBody>
          <a:bodyPr wrap="square">
            <a:spAutoFit/>
          </a:bodyPr>
          <a:lstStyle/>
          <a:p>
            <a:r>
              <a:rPr lang="pl-PL" sz="2200" b="1" dirty="0">
                <a:solidFill>
                  <a:schemeClr val="accent6"/>
                </a:solidFill>
              </a:rPr>
              <a:t>NSA z 29.1.2020 r., I FSK 1790/17; NSA z 24.6.2021 r., III FSK 3721/21</a:t>
            </a:r>
            <a:r>
              <a:rPr lang="pl-PL" sz="2200" dirty="0">
                <a:solidFill>
                  <a:schemeClr val="accent6"/>
                </a:solidFill>
              </a:rPr>
              <a:t>: „Zapoznania się z treścią zeznań nie może zastąpić ich zrelacjonowanie w uzasadnieniu decyzji. Strona ma bowiem prawo ocenić także i to, czy wyjaśnienia świadka nie zostały przez organy podatkowe przedstawione np. w sposób niekompletny lub wybiórczy, sprawdzić, czy i na ile zeznania te dotyczą okoliczności faktycznych związanych z jej sprawą”</a:t>
            </a:r>
            <a:endParaRPr lang="pl-PL" sz="2200" b="1" dirty="0">
              <a:solidFill>
                <a:schemeClr val="accent1"/>
              </a:solidFill>
            </a:endParaRPr>
          </a:p>
          <a:p>
            <a:r>
              <a:rPr lang="pl-PL" sz="2200" dirty="0">
                <a:solidFill>
                  <a:schemeClr val="accent6"/>
                </a:solidFill>
              </a:rPr>
              <a:t> </a:t>
            </a:r>
          </a:p>
          <a:p>
            <a:endParaRPr lang="pl-PL" sz="2200" dirty="0">
              <a:solidFill>
                <a:schemeClr val="accent6"/>
              </a:solidFill>
            </a:endParaRPr>
          </a:p>
          <a:p>
            <a:endParaRPr lang="pl-PL" sz="2200" dirty="0">
              <a:solidFill>
                <a:schemeClr val="accent6"/>
              </a:solidFill>
            </a:endParaRPr>
          </a:p>
          <a:p>
            <a:endParaRPr lang="pl-PL" sz="2200" dirty="0">
              <a:solidFill>
                <a:schemeClr val="accent6"/>
              </a:solidFill>
            </a:endParaRPr>
          </a:p>
          <a:p>
            <a:endParaRPr lang="pl-PL" sz="1800" dirty="0"/>
          </a:p>
        </p:txBody>
      </p:sp>
      <p:sp>
        <p:nvSpPr>
          <p:cNvPr id="3" name="Symbol zastępczy numeru slajdu 2">
            <a:extLst>
              <a:ext uri="{FF2B5EF4-FFF2-40B4-BE49-F238E27FC236}">
                <a16:creationId xmlns:a16="http://schemas.microsoft.com/office/drawing/2014/main" id="{9EB4CD87-49DC-46FA-A719-CC75B827D062}"/>
              </a:ext>
            </a:extLst>
          </p:cNvPr>
          <p:cNvSpPr>
            <a:spLocks noGrp="1"/>
          </p:cNvSpPr>
          <p:nvPr>
            <p:ph type="sldNum" sz="quarter" idx="12"/>
          </p:nvPr>
        </p:nvSpPr>
        <p:spPr/>
        <p:txBody>
          <a:bodyPr/>
          <a:lstStyle/>
          <a:p>
            <a:fld id="{4FAB73BC-B049-4115-A692-8D63A059BFB8}" type="slidenum">
              <a:rPr lang="en-US" smtClean="0"/>
              <a:t>10</a:t>
            </a:fld>
            <a:endParaRPr lang="en-US" dirty="0"/>
          </a:p>
        </p:txBody>
      </p:sp>
    </p:spTree>
    <p:extLst>
      <p:ext uri="{BB962C8B-B14F-4D97-AF65-F5344CB8AC3E}">
        <p14:creationId xmlns:p14="http://schemas.microsoft.com/office/powerpoint/2010/main" val="2683555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1F3F68-B0FF-4FC9-9E0F-6438ABE1A240}"/>
              </a:ext>
            </a:extLst>
          </p:cNvPr>
          <p:cNvSpPr>
            <a:spLocks noGrp="1"/>
          </p:cNvSpPr>
          <p:nvPr>
            <p:ph type="title"/>
          </p:nvPr>
        </p:nvSpPr>
        <p:spPr>
          <a:xfrm>
            <a:off x="852957" y="222748"/>
            <a:ext cx="10698577" cy="1356360"/>
          </a:xfrm>
        </p:spPr>
        <p:txBody>
          <a:bodyPr>
            <a:normAutofit/>
          </a:bodyPr>
          <a:lstStyle/>
          <a:p>
            <a:r>
              <a:rPr lang="pl-PL" sz="3200" cap="small" dirty="0">
                <a:solidFill>
                  <a:schemeClr val="accent1">
                    <a:lumMod val="75000"/>
                  </a:schemeClr>
                </a:solidFill>
              </a:rPr>
              <a:t>„</a:t>
            </a:r>
            <a:r>
              <a:rPr lang="pl-PL" sz="3200" b="1" cap="small" dirty="0">
                <a:solidFill>
                  <a:schemeClr val="accent1">
                    <a:lumMod val="75000"/>
                  </a:schemeClr>
                </a:solidFill>
              </a:rPr>
              <a:t>Dwa przypadki związane z poszanowaniem prawa do obrony”</a:t>
            </a:r>
            <a:endParaRPr lang="pl-PL" sz="3200" cap="small" dirty="0">
              <a:solidFill>
                <a:schemeClr val="accent1">
                  <a:lumMod val="75000"/>
                </a:schemeClr>
              </a:solidFill>
            </a:endParaRPr>
          </a:p>
        </p:txBody>
      </p:sp>
      <p:sp>
        <p:nvSpPr>
          <p:cNvPr id="4" name="pole tekstowe 3">
            <a:extLst>
              <a:ext uri="{FF2B5EF4-FFF2-40B4-BE49-F238E27FC236}">
                <a16:creationId xmlns:a16="http://schemas.microsoft.com/office/drawing/2014/main" id="{3E877C0C-2C01-467A-8E16-A590B2772768}"/>
              </a:ext>
            </a:extLst>
          </p:cNvPr>
          <p:cNvSpPr txBox="1"/>
          <p:nvPr/>
        </p:nvSpPr>
        <p:spPr>
          <a:xfrm>
            <a:off x="941987" y="1402815"/>
            <a:ext cx="9387068" cy="6463308"/>
          </a:xfrm>
          <a:prstGeom prst="rect">
            <a:avLst/>
          </a:prstGeom>
          <a:noFill/>
        </p:spPr>
        <p:txBody>
          <a:bodyPr wrap="square">
            <a:spAutoFit/>
          </a:bodyPr>
          <a:lstStyle/>
          <a:p>
            <a:pPr marL="342900" indent="-342900">
              <a:buFont typeface="Arial" panose="020B0604020202020204" pitchFamily="34" charset="0"/>
              <a:buChar char="•"/>
            </a:pPr>
            <a:r>
              <a:rPr lang="pl-PL" sz="2200" b="1" dirty="0">
                <a:solidFill>
                  <a:schemeClr val="accent6"/>
                </a:solidFill>
              </a:rPr>
              <a:t>WSA w Warszawie z 6.12.2021 r., III SA/</a:t>
            </a:r>
            <a:r>
              <a:rPr lang="pl-PL" sz="2200" b="1" dirty="0" err="1">
                <a:solidFill>
                  <a:schemeClr val="accent6"/>
                </a:solidFill>
              </a:rPr>
              <a:t>Wa</a:t>
            </a:r>
            <a:r>
              <a:rPr lang="pl-PL" sz="2200" b="1" dirty="0">
                <a:solidFill>
                  <a:schemeClr val="accent6"/>
                </a:solidFill>
              </a:rPr>
              <a:t> 599/21: </a:t>
            </a:r>
            <a:r>
              <a:rPr lang="pl-PL" sz="2200" dirty="0">
                <a:solidFill>
                  <a:schemeClr val="accent6"/>
                </a:solidFill>
              </a:rPr>
              <a:t>dostęp do</a:t>
            </a:r>
            <a:r>
              <a:rPr lang="pl-PL" sz="2200" b="1" dirty="0">
                <a:solidFill>
                  <a:schemeClr val="accent6"/>
                </a:solidFill>
              </a:rPr>
              <a:t> </a:t>
            </a:r>
            <a:r>
              <a:rPr lang="pl-PL" sz="2200" b="0" i="0" dirty="0">
                <a:solidFill>
                  <a:schemeClr val="accent6"/>
                </a:solidFill>
                <a:effectLst/>
              </a:rPr>
              <a:t>wszystkich dowodów z innych postępowań – na których organ podatkowy zamierza oprzeć swoją decyzję </a:t>
            </a:r>
            <a:r>
              <a:rPr lang="pl-PL" sz="2200" b="0" i="0" u="sng" dirty="0">
                <a:solidFill>
                  <a:schemeClr val="accent6"/>
                </a:solidFill>
                <a:effectLst/>
              </a:rPr>
              <a:t>lub które mogą zostać wykorzystane przy wykonywaniu prawa do obrony</a:t>
            </a:r>
            <a:endParaRPr lang="pl-PL" sz="2200" b="1" u="sng" dirty="0">
              <a:solidFill>
                <a:schemeClr val="accent6"/>
              </a:solidFill>
            </a:endParaRPr>
          </a:p>
          <a:p>
            <a:pPr marL="342900" indent="-342900">
              <a:buFont typeface="Arial" panose="020B0604020202020204" pitchFamily="34" charset="0"/>
              <a:buChar char="•"/>
            </a:pPr>
            <a:r>
              <a:rPr lang="pl-PL" sz="2200" b="1" dirty="0">
                <a:solidFill>
                  <a:schemeClr val="accent6"/>
                </a:solidFill>
              </a:rPr>
              <a:t>„</a:t>
            </a:r>
            <a:r>
              <a:rPr lang="pl-PL" sz="2200" b="0" i="0" dirty="0">
                <a:solidFill>
                  <a:schemeClr val="accent6"/>
                </a:solidFill>
                <a:effectLst/>
              </a:rPr>
              <a:t>strona postępowania ma prawo wątpić, czy to organ udzielający informacji (…) nie dokonał preselekcji dowodów zebranych przez siebie w sprawie powiązanej, przekazując do akt sprawy głównej tylko te dowody, które stawiają stronę w złym świetle, a pomijając dowody odmienne lub co najmniej wywołujące niepewność co do obrazu stanu faktycznego. (…) [S]</a:t>
            </a:r>
            <a:r>
              <a:rPr lang="pl-PL" sz="2200" b="0" i="0" dirty="0" err="1">
                <a:solidFill>
                  <a:schemeClr val="accent6"/>
                </a:solidFill>
                <a:effectLst/>
              </a:rPr>
              <a:t>trona</a:t>
            </a:r>
            <a:r>
              <a:rPr lang="pl-PL" sz="2200" b="0" i="0" dirty="0">
                <a:solidFill>
                  <a:schemeClr val="accent6"/>
                </a:solidFill>
                <a:effectLst/>
              </a:rPr>
              <a:t> przez swoje prawo żądania zapewnienia jej dostępu do tych "wszystkich" (…) dowodów zebranych w postępowaniu powiązanym może upewnić się, że (…) nie pominięto dowodów zalegających w aktach sprawy powiązanej, które są lub mogą być dla strony korzystne, czyli przydatne w jej argumentacji obronnej”</a:t>
            </a:r>
            <a:r>
              <a:rPr lang="pl-PL" sz="2200" b="1" dirty="0">
                <a:solidFill>
                  <a:schemeClr val="accent6"/>
                </a:solidFill>
              </a:rPr>
              <a:t> </a:t>
            </a:r>
          </a:p>
          <a:p>
            <a:pPr marL="342900" indent="-342900">
              <a:buFont typeface="Arial" panose="020B0604020202020204" pitchFamily="34" charset="0"/>
              <a:buChar char="•"/>
            </a:pPr>
            <a:endParaRPr lang="pl-PL" sz="2200" b="1" dirty="0">
              <a:solidFill>
                <a:schemeClr val="accent6"/>
              </a:solidFill>
            </a:endParaRPr>
          </a:p>
          <a:p>
            <a:endParaRPr lang="pl-PL" sz="2200" dirty="0">
              <a:solidFill>
                <a:schemeClr val="accent6"/>
              </a:solidFill>
            </a:endParaRPr>
          </a:p>
          <a:p>
            <a:endParaRPr lang="pl-PL" sz="2200" dirty="0">
              <a:solidFill>
                <a:schemeClr val="accent6"/>
              </a:solidFill>
            </a:endParaRPr>
          </a:p>
          <a:p>
            <a:endParaRPr lang="pl-PL" sz="2200" dirty="0">
              <a:solidFill>
                <a:schemeClr val="accent6"/>
              </a:solidFill>
            </a:endParaRPr>
          </a:p>
          <a:p>
            <a:endParaRPr lang="pl-PL" sz="1800" dirty="0"/>
          </a:p>
        </p:txBody>
      </p:sp>
      <p:sp>
        <p:nvSpPr>
          <p:cNvPr id="3" name="Symbol zastępczy numeru slajdu 2">
            <a:extLst>
              <a:ext uri="{FF2B5EF4-FFF2-40B4-BE49-F238E27FC236}">
                <a16:creationId xmlns:a16="http://schemas.microsoft.com/office/drawing/2014/main" id="{9EB4CD87-49DC-46FA-A719-CC75B827D062}"/>
              </a:ext>
            </a:extLst>
          </p:cNvPr>
          <p:cNvSpPr>
            <a:spLocks noGrp="1"/>
          </p:cNvSpPr>
          <p:nvPr>
            <p:ph type="sldNum" sz="quarter" idx="12"/>
          </p:nvPr>
        </p:nvSpPr>
        <p:spPr/>
        <p:txBody>
          <a:bodyPr/>
          <a:lstStyle/>
          <a:p>
            <a:fld id="{4FAB73BC-B049-4115-A692-8D63A059BFB8}" type="slidenum">
              <a:rPr lang="en-US" smtClean="0"/>
              <a:t>11</a:t>
            </a:fld>
            <a:endParaRPr lang="en-US" dirty="0"/>
          </a:p>
        </p:txBody>
      </p:sp>
    </p:spTree>
    <p:extLst>
      <p:ext uri="{BB962C8B-B14F-4D97-AF65-F5344CB8AC3E}">
        <p14:creationId xmlns:p14="http://schemas.microsoft.com/office/powerpoint/2010/main" val="2742703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232B3A-8195-40F5-9022-84C857CA34F3}"/>
              </a:ext>
            </a:extLst>
          </p:cNvPr>
          <p:cNvSpPr>
            <a:spLocks noGrp="1"/>
          </p:cNvSpPr>
          <p:nvPr>
            <p:ph type="title"/>
          </p:nvPr>
        </p:nvSpPr>
        <p:spPr>
          <a:xfrm>
            <a:off x="955156" y="181337"/>
            <a:ext cx="9875520" cy="1356360"/>
          </a:xfrm>
        </p:spPr>
        <p:txBody>
          <a:bodyPr>
            <a:normAutofit/>
          </a:bodyPr>
          <a:lstStyle/>
          <a:p>
            <a:r>
              <a:rPr lang="pl-PL" sz="3200" b="1" cap="small" dirty="0">
                <a:solidFill>
                  <a:schemeClr val="accent1">
                    <a:lumMod val="75000"/>
                  </a:schemeClr>
                </a:solidFill>
              </a:rPr>
              <a:t>Odmowa wglądu do akt</a:t>
            </a:r>
          </a:p>
        </p:txBody>
      </p:sp>
      <p:sp>
        <p:nvSpPr>
          <p:cNvPr id="3" name="Symbol zastępczy zawartości 2">
            <a:extLst>
              <a:ext uri="{FF2B5EF4-FFF2-40B4-BE49-F238E27FC236}">
                <a16:creationId xmlns:a16="http://schemas.microsoft.com/office/drawing/2014/main" id="{BFE8BBD5-5CFB-478D-A1C6-10B1ACE0195F}"/>
              </a:ext>
            </a:extLst>
          </p:cNvPr>
          <p:cNvSpPr>
            <a:spLocks noGrp="1"/>
          </p:cNvSpPr>
          <p:nvPr>
            <p:ph idx="1"/>
          </p:nvPr>
        </p:nvSpPr>
        <p:spPr>
          <a:xfrm>
            <a:off x="934653" y="1316618"/>
            <a:ext cx="9872871" cy="4038600"/>
          </a:xfrm>
        </p:spPr>
        <p:txBody>
          <a:bodyPr>
            <a:noAutofit/>
          </a:bodyPr>
          <a:lstStyle/>
          <a:p>
            <a:r>
              <a:rPr lang="pl-PL" b="1" dirty="0">
                <a:solidFill>
                  <a:schemeClr val="accent6"/>
                </a:solidFill>
              </a:rPr>
              <a:t>NSA z 23.2.2021 r., I FSK 1789/20</a:t>
            </a:r>
            <a:r>
              <a:rPr lang="pl-PL" dirty="0">
                <a:solidFill>
                  <a:schemeClr val="accent6"/>
                </a:solidFill>
              </a:rPr>
              <a:t>: „Ze wskazanego wyroku TSUE wynika (…) że prawo podatnika do obrony nie ma charakteru absolutnego, bowiem cele leżące w interesie ogólnym mogą uzasadniać ograniczenie tego dostępu (celem takim – jak wskazał NSA w wyroku z dnia 19 lutego 2019 r. sygn. akt I FSK 1106/18 – jest m.in. </a:t>
            </a:r>
            <a:r>
              <a:rPr lang="pl-PL" u="sng" dirty="0">
                <a:solidFill>
                  <a:schemeClr val="accent6"/>
                </a:solidFill>
              </a:rPr>
              <a:t>dobro postępowania kontrolnego, a w dalszej perspektywie realizacja zasady prawdy obiektywnej</a:t>
            </a:r>
            <a:r>
              <a:rPr lang="pl-PL" dirty="0">
                <a:solidFill>
                  <a:schemeClr val="accent6"/>
                </a:solidFill>
              </a:rPr>
              <a:t>). Prawo to może być ograniczone z uwagi na np. ochronę poufności lub tajemnicy zawodowej, życia prywatnego osób trzecich, ich danych osobowych lub skuteczności działania represyjnego (pkt 55 wyroku). Wzgląd na tajemnicę skarbową, jak również zasadę ochrony danych osobowych, sprzeciwia się przyznaniu podatnikowi nieograniczonego dostępu do akt postępowań podatkowych (kontrolnych) jego kontrahentów. Zatem wbrew zarzutom skargi, także i w świetle orzeczenia TSUE, na które powołuje się skarżący, zasady jawności postępowania podatkowego i czynnego udziału strony w prowadzonym postępowaniu mogą być ograniczone m.in. </a:t>
            </a:r>
            <a:r>
              <a:rPr lang="pl-PL" u="sng" dirty="0">
                <a:solidFill>
                  <a:schemeClr val="accent6"/>
                </a:solidFill>
              </a:rPr>
              <a:t>koniecznością zapewnienia ochrony danych innych osób czy specyfiką postępowania kontrolnego</a:t>
            </a:r>
            <a:r>
              <a:rPr lang="pl-PL" dirty="0">
                <a:solidFill>
                  <a:schemeClr val="accent6"/>
                </a:solidFill>
              </a:rPr>
              <a:t>” – </a:t>
            </a:r>
            <a:r>
              <a:rPr lang="pl-PL" b="1" dirty="0">
                <a:solidFill>
                  <a:schemeClr val="accent6"/>
                </a:solidFill>
              </a:rPr>
              <a:t>podobnie NSA z 23.4.2021 r., I FSK 345/21</a:t>
            </a:r>
            <a:endParaRPr lang="pl-PL" sz="2400" b="1" dirty="0">
              <a:solidFill>
                <a:schemeClr val="accent6"/>
              </a:solidFill>
              <a:effectLst/>
              <a:ea typeface="Calibri" panose="020F0502020204030204" pitchFamily="34" charset="0"/>
            </a:endParaRPr>
          </a:p>
          <a:p>
            <a:pPr lvl="1" algn="just">
              <a:lnSpc>
                <a:spcPct val="100000"/>
              </a:lnSpc>
              <a:spcBef>
                <a:spcPts val="600"/>
              </a:spcBef>
              <a:spcAft>
                <a:spcPts val="0"/>
              </a:spcAft>
            </a:pPr>
            <a:endParaRPr lang="pl-PL" sz="2200" dirty="0">
              <a:effectLst/>
              <a:ea typeface="Calibri" panose="020F0502020204030204" pitchFamily="34" charset="0"/>
              <a:cs typeface="Times New Roman" panose="02020603050405020304" pitchFamily="18" charset="0"/>
            </a:endParaRPr>
          </a:p>
          <a:p>
            <a:pPr marL="274320" lvl="1" indent="0">
              <a:lnSpc>
                <a:spcPct val="100000"/>
              </a:lnSpc>
              <a:spcBef>
                <a:spcPts val="600"/>
              </a:spcBef>
              <a:spcAft>
                <a:spcPts val="0"/>
              </a:spcAft>
              <a:buNone/>
            </a:pPr>
            <a:r>
              <a:rPr lang="pl-PL" sz="2200" dirty="0">
                <a:solidFill>
                  <a:schemeClr val="bg2">
                    <a:lumMod val="50000"/>
                  </a:schemeClr>
                </a:solidFill>
              </a:rPr>
              <a:t> </a:t>
            </a:r>
          </a:p>
        </p:txBody>
      </p:sp>
      <p:sp>
        <p:nvSpPr>
          <p:cNvPr id="4" name="Symbol zastępczy numeru slajdu 3">
            <a:extLst>
              <a:ext uri="{FF2B5EF4-FFF2-40B4-BE49-F238E27FC236}">
                <a16:creationId xmlns:a16="http://schemas.microsoft.com/office/drawing/2014/main" id="{44440267-E8AB-4763-B0FA-7CA447360DF1}"/>
              </a:ext>
            </a:extLst>
          </p:cNvPr>
          <p:cNvSpPr>
            <a:spLocks noGrp="1"/>
          </p:cNvSpPr>
          <p:nvPr>
            <p:ph type="sldNum" sz="quarter" idx="12"/>
          </p:nvPr>
        </p:nvSpPr>
        <p:spPr/>
        <p:txBody>
          <a:bodyPr/>
          <a:lstStyle/>
          <a:p>
            <a:fld id="{4FAB73BC-B049-4115-A692-8D63A059BFB8}" type="slidenum">
              <a:rPr lang="en-US" smtClean="0"/>
              <a:t>12</a:t>
            </a:fld>
            <a:endParaRPr lang="en-US" dirty="0"/>
          </a:p>
        </p:txBody>
      </p:sp>
    </p:spTree>
    <p:extLst>
      <p:ext uri="{BB962C8B-B14F-4D97-AF65-F5344CB8AC3E}">
        <p14:creationId xmlns:p14="http://schemas.microsoft.com/office/powerpoint/2010/main" val="2019335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232B3A-8195-40F5-9022-84C857CA34F3}"/>
              </a:ext>
            </a:extLst>
          </p:cNvPr>
          <p:cNvSpPr>
            <a:spLocks noGrp="1"/>
          </p:cNvSpPr>
          <p:nvPr>
            <p:ph type="title"/>
          </p:nvPr>
        </p:nvSpPr>
        <p:spPr>
          <a:xfrm>
            <a:off x="969380" y="308655"/>
            <a:ext cx="9875520" cy="1356360"/>
          </a:xfrm>
        </p:spPr>
        <p:txBody>
          <a:bodyPr>
            <a:normAutofit/>
          </a:bodyPr>
          <a:lstStyle/>
          <a:p>
            <a:r>
              <a:rPr lang="pl-PL" sz="3200" b="1" cap="small" dirty="0">
                <a:solidFill>
                  <a:schemeClr val="accent1">
                    <a:lumMod val="75000"/>
                  </a:schemeClr>
                </a:solidFill>
              </a:rPr>
              <a:t>Odmowa wglądu do akt</a:t>
            </a:r>
          </a:p>
        </p:txBody>
      </p:sp>
      <p:sp>
        <p:nvSpPr>
          <p:cNvPr id="3" name="Symbol zastępczy zawartości 2">
            <a:extLst>
              <a:ext uri="{FF2B5EF4-FFF2-40B4-BE49-F238E27FC236}">
                <a16:creationId xmlns:a16="http://schemas.microsoft.com/office/drawing/2014/main" id="{BFE8BBD5-5CFB-478D-A1C6-10B1ACE0195F}"/>
              </a:ext>
            </a:extLst>
          </p:cNvPr>
          <p:cNvSpPr>
            <a:spLocks noGrp="1"/>
          </p:cNvSpPr>
          <p:nvPr>
            <p:ph idx="1"/>
          </p:nvPr>
        </p:nvSpPr>
        <p:spPr>
          <a:xfrm>
            <a:off x="1004100" y="1513389"/>
            <a:ext cx="9872871" cy="4038600"/>
          </a:xfrm>
        </p:spPr>
        <p:txBody>
          <a:bodyPr>
            <a:noAutofit/>
          </a:bodyPr>
          <a:lstStyle/>
          <a:p>
            <a:r>
              <a:rPr lang="pl-PL" b="1" dirty="0">
                <a:solidFill>
                  <a:schemeClr val="accent6"/>
                </a:solidFill>
              </a:rPr>
              <a:t>NSA z 3.3.2021 r., III FSK 1431/21 – 5 tomów akt wyłączonych; </a:t>
            </a:r>
            <a:r>
              <a:rPr lang="pl-PL" dirty="0">
                <a:solidFill>
                  <a:schemeClr val="accent6"/>
                </a:solidFill>
              </a:rPr>
              <a:t>„zestawiając obszerność i różnorodność wyłączonych z akt sprawy dokumentów z dalece lakonicznym uzasadnieniem postanowienia”; „z uzasadnienia postanowienia wydanego w pierwszej instancji w ogóle nie da się wyczytać, jakie dokumenty zostały wyłączone z akt sprawy i dlaczego, poprzestano jedynie na przytoczeniu i wyjaśnieniu </a:t>
            </a:r>
            <a:r>
              <a:rPr lang="pl-PL" i="1" dirty="0">
                <a:solidFill>
                  <a:schemeClr val="accent6"/>
                </a:solidFill>
              </a:rPr>
              <a:t>in </a:t>
            </a:r>
            <a:r>
              <a:rPr lang="pl-PL" i="1" dirty="0" err="1">
                <a:solidFill>
                  <a:schemeClr val="accent6"/>
                </a:solidFill>
              </a:rPr>
              <a:t>abstracto</a:t>
            </a:r>
            <a:r>
              <a:rPr lang="pl-PL" i="1" dirty="0">
                <a:solidFill>
                  <a:schemeClr val="accent6"/>
                </a:solidFill>
              </a:rPr>
              <a:t> </a:t>
            </a:r>
            <a:r>
              <a:rPr lang="pl-PL" dirty="0">
                <a:solidFill>
                  <a:schemeClr val="accent6"/>
                </a:solidFill>
              </a:rPr>
              <a:t>ogólnej formuły interesu publicznego”</a:t>
            </a:r>
          </a:p>
          <a:p>
            <a:endParaRPr lang="pl-PL" dirty="0">
              <a:solidFill>
                <a:schemeClr val="accent6"/>
              </a:solidFill>
              <a:effectLst/>
              <a:ea typeface="Calibri" panose="020F0502020204030204" pitchFamily="34" charset="0"/>
            </a:endParaRPr>
          </a:p>
          <a:p>
            <a:pPr marL="45720" indent="0">
              <a:lnSpc>
                <a:spcPct val="100000"/>
              </a:lnSpc>
              <a:spcBef>
                <a:spcPts val="600"/>
              </a:spcBef>
              <a:buNone/>
            </a:pPr>
            <a:r>
              <a:rPr lang="pl-PL" b="1" dirty="0">
                <a:solidFill>
                  <a:schemeClr val="accent1">
                    <a:lumMod val="75000"/>
                  </a:schemeClr>
                </a:solidFill>
                <a:ea typeface="Calibri" panose="020F0502020204030204" pitchFamily="34" charset="0"/>
              </a:rPr>
              <a:t>Zasadą dostęp do akt, ale wyjątek interpretowany liberalnie</a:t>
            </a:r>
          </a:p>
          <a:p>
            <a:pPr>
              <a:lnSpc>
                <a:spcPct val="100000"/>
              </a:lnSpc>
              <a:spcBef>
                <a:spcPts val="600"/>
              </a:spcBef>
              <a:buFont typeface="Arial" panose="020B0604020202020204" pitchFamily="34" charset="0"/>
              <a:buChar char="•"/>
            </a:pPr>
            <a:r>
              <a:rPr lang="pl-PL" b="1" dirty="0">
                <a:solidFill>
                  <a:schemeClr val="accent1">
                    <a:lumMod val="75000"/>
                  </a:schemeClr>
                </a:solidFill>
                <a:effectLst/>
                <a:ea typeface="Calibri" panose="020F0502020204030204" pitchFamily="34" charset="0"/>
              </a:rPr>
              <a:t>Czy ograniczenie było konieczne (w tym zakresie)?</a:t>
            </a:r>
          </a:p>
          <a:p>
            <a:pPr>
              <a:lnSpc>
                <a:spcPct val="100000"/>
              </a:lnSpc>
              <a:spcBef>
                <a:spcPts val="600"/>
              </a:spcBef>
              <a:buFont typeface="Arial" panose="020B0604020202020204" pitchFamily="34" charset="0"/>
              <a:buChar char="•"/>
            </a:pPr>
            <a:r>
              <a:rPr lang="pl-PL" b="1" dirty="0">
                <a:solidFill>
                  <a:schemeClr val="accent1">
                    <a:lumMod val="75000"/>
                  </a:schemeClr>
                </a:solidFill>
                <a:ea typeface="Calibri" panose="020F0502020204030204" pitchFamily="34" charset="0"/>
              </a:rPr>
              <a:t>Czy strona mogła realizować prawo do obrony?</a:t>
            </a:r>
            <a:endParaRPr lang="pl-PL" b="1" dirty="0">
              <a:solidFill>
                <a:schemeClr val="accent1">
                  <a:lumMod val="75000"/>
                </a:schemeClr>
              </a:solidFill>
              <a:effectLst/>
              <a:ea typeface="Calibri" panose="020F0502020204030204" pitchFamily="34" charset="0"/>
            </a:endParaRPr>
          </a:p>
          <a:p>
            <a:pPr marL="274320" lvl="1" indent="0" algn="just">
              <a:lnSpc>
                <a:spcPct val="100000"/>
              </a:lnSpc>
              <a:spcBef>
                <a:spcPts val="600"/>
              </a:spcBef>
              <a:spcAft>
                <a:spcPts val="0"/>
              </a:spcAft>
              <a:buNone/>
            </a:pPr>
            <a:endParaRPr lang="pl-PL" sz="2200" dirty="0">
              <a:effectLst/>
              <a:ea typeface="Calibri" panose="020F0502020204030204" pitchFamily="34" charset="0"/>
              <a:cs typeface="Times New Roman" panose="02020603050405020304" pitchFamily="18" charset="0"/>
            </a:endParaRPr>
          </a:p>
          <a:p>
            <a:pPr marL="274320" lvl="1" indent="0">
              <a:lnSpc>
                <a:spcPct val="100000"/>
              </a:lnSpc>
              <a:spcBef>
                <a:spcPts val="600"/>
              </a:spcBef>
              <a:spcAft>
                <a:spcPts val="0"/>
              </a:spcAft>
              <a:buNone/>
            </a:pPr>
            <a:r>
              <a:rPr lang="pl-PL" sz="2200" dirty="0">
                <a:solidFill>
                  <a:schemeClr val="bg2">
                    <a:lumMod val="50000"/>
                  </a:schemeClr>
                </a:solidFill>
              </a:rPr>
              <a:t> </a:t>
            </a:r>
          </a:p>
        </p:txBody>
      </p:sp>
      <p:sp>
        <p:nvSpPr>
          <p:cNvPr id="4" name="Symbol zastępczy numeru slajdu 3">
            <a:extLst>
              <a:ext uri="{FF2B5EF4-FFF2-40B4-BE49-F238E27FC236}">
                <a16:creationId xmlns:a16="http://schemas.microsoft.com/office/drawing/2014/main" id="{BBE7FD17-B188-4183-BFB1-9D51AD324DFA}"/>
              </a:ext>
            </a:extLst>
          </p:cNvPr>
          <p:cNvSpPr>
            <a:spLocks noGrp="1"/>
          </p:cNvSpPr>
          <p:nvPr>
            <p:ph type="sldNum" sz="quarter" idx="12"/>
          </p:nvPr>
        </p:nvSpPr>
        <p:spPr/>
        <p:txBody>
          <a:bodyPr/>
          <a:lstStyle/>
          <a:p>
            <a:fld id="{4FAB73BC-B049-4115-A692-8D63A059BFB8}" type="slidenum">
              <a:rPr lang="en-US" smtClean="0"/>
              <a:t>13</a:t>
            </a:fld>
            <a:endParaRPr lang="en-US" dirty="0"/>
          </a:p>
        </p:txBody>
      </p:sp>
    </p:spTree>
    <p:extLst>
      <p:ext uri="{BB962C8B-B14F-4D97-AF65-F5344CB8AC3E}">
        <p14:creationId xmlns:p14="http://schemas.microsoft.com/office/powerpoint/2010/main" val="602765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232B3A-8195-40F5-9022-84C857CA34F3}"/>
              </a:ext>
            </a:extLst>
          </p:cNvPr>
          <p:cNvSpPr>
            <a:spLocks noGrp="1"/>
          </p:cNvSpPr>
          <p:nvPr>
            <p:ph type="title"/>
          </p:nvPr>
        </p:nvSpPr>
        <p:spPr>
          <a:xfrm>
            <a:off x="1061977" y="192907"/>
            <a:ext cx="9875520" cy="1356360"/>
          </a:xfrm>
        </p:spPr>
        <p:txBody>
          <a:bodyPr>
            <a:normAutofit/>
          </a:bodyPr>
          <a:lstStyle/>
          <a:p>
            <a:r>
              <a:rPr lang="pl-PL" sz="3200" b="1" cap="small" dirty="0">
                <a:solidFill>
                  <a:schemeClr val="accent1">
                    <a:lumMod val="75000"/>
                  </a:schemeClr>
                </a:solidFill>
              </a:rPr>
              <a:t>Aktywność strony</a:t>
            </a:r>
          </a:p>
        </p:txBody>
      </p:sp>
      <p:sp>
        <p:nvSpPr>
          <p:cNvPr id="3" name="Symbol zastępczy zawartości 2">
            <a:extLst>
              <a:ext uri="{FF2B5EF4-FFF2-40B4-BE49-F238E27FC236}">
                <a16:creationId xmlns:a16="http://schemas.microsoft.com/office/drawing/2014/main" id="{BFE8BBD5-5CFB-478D-A1C6-10B1ACE0195F}"/>
              </a:ext>
            </a:extLst>
          </p:cNvPr>
          <p:cNvSpPr>
            <a:spLocks noGrp="1"/>
          </p:cNvSpPr>
          <p:nvPr>
            <p:ph idx="1"/>
          </p:nvPr>
        </p:nvSpPr>
        <p:spPr>
          <a:xfrm>
            <a:off x="853632" y="1339768"/>
            <a:ext cx="9872871" cy="4038600"/>
          </a:xfrm>
        </p:spPr>
        <p:txBody>
          <a:bodyPr>
            <a:noAutofit/>
          </a:bodyPr>
          <a:lstStyle/>
          <a:p>
            <a:r>
              <a:rPr lang="pl-PL" b="1" dirty="0">
                <a:solidFill>
                  <a:schemeClr val="accent6"/>
                </a:solidFill>
              </a:rPr>
              <a:t>NSA z 20.10.2021 r., I FSK 1402/21:</a:t>
            </a:r>
            <a:r>
              <a:rPr lang="pl-PL" dirty="0">
                <a:solidFill>
                  <a:schemeClr val="accent6"/>
                </a:solidFill>
              </a:rPr>
              <a:t> „skarżąca spółka, pomimo przysługującego jej prawa, nie wystąpiła z wnioskiem o udostępnienie dowodów zebranych w trakcie powiązanych postępowań podatkowych i karnych. (…) [Z] wyroku Trybunału Sprawiedliwości Unii Europejskiej, na który powołuje się skarżąca spółka, jasno wynika, że </a:t>
            </a:r>
            <a:r>
              <a:rPr lang="pl-PL" u="sng" dirty="0">
                <a:solidFill>
                  <a:schemeClr val="accent6"/>
                </a:solidFill>
              </a:rPr>
              <a:t>to podmiot na swój wniosek, a nie jak upatruje to skarżąca spółka, organ z urzędu udostępnia informacje i dokumenty znajdujące się w aktach sprawy administracyjnej</a:t>
            </a:r>
            <a:r>
              <a:rPr lang="pl-PL" dirty="0">
                <a:solidFill>
                  <a:schemeClr val="accent6"/>
                </a:solidFill>
              </a:rPr>
              <a:t>”</a:t>
            </a:r>
          </a:p>
          <a:p>
            <a:r>
              <a:rPr kumimoji="0" lang="pl-PL" b="0" i="0" u="none" strike="noStrike" kern="1200" cap="none" spc="0" normalizeH="0" baseline="0" noProof="0" dirty="0">
                <a:ln>
                  <a:noFill/>
                </a:ln>
                <a:solidFill>
                  <a:schemeClr val="accent6"/>
                </a:solidFill>
                <a:effectLst/>
                <a:uLnTx/>
                <a:uFillTx/>
                <a:ea typeface="Times New Roman" panose="02020603050405020304" pitchFamily="18" charset="0"/>
                <a:cs typeface="Arial" panose="020B0604020202020204" pitchFamily="34" charset="0"/>
              </a:rPr>
              <a:t>„Z wyroku TSUE nie można więc wyprowadzić wniosku, że organ winien był  okazać stronie całość z akt pochodzących z postępowań powiązanych” (</a:t>
            </a:r>
            <a:r>
              <a:rPr kumimoji="0" lang="pl-PL" b="1" i="0" u="none" strike="noStrike" kern="1200" cap="none" spc="0" normalizeH="0" baseline="0" noProof="0" dirty="0">
                <a:ln>
                  <a:noFill/>
                </a:ln>
                <a:solidFill>
                  <a:schemeClr val="accent6"/>
                </a:solidFill>
                <a:effectLst/>
                <a:uLnTx/>
                <a:uFillTx/>
                <a:ea typeface="Times New Roman" panose="02020603050405020304" pitchFamily="18" charset="0"/>
                <a:cs typeface="Arial" panose="020B0604020202020204" pitchFamily="34" charset="0"/>
              </a:rPr>
              <a:t>wyrok WSA w Warszawie z 17.12.2021 r., III SA/</a:t>
            </a:r>
            <a:r>
              <a:rPr kumimoji="0" lang="pl-PL" b="1" i="0" u="none" strike="noStrike" kern="1200" cap="none" spc="0" normalizeH="0" baseline="0" noProof="0" dirty="0" err="1">
                <a:ln>
                  <a:noFill/>
                </a:ln>
                <a:solidFill>
                  <a:schemeClr val="accent6"/>
                </a:solidFill>
                <a:effectLst/>
                <a:uLnTx/>
                <a:uFillTx/>
                <a:ea typeface="Times New Roman" panose="02020603050405020304" pitchFamily="18" charset="0"/>
                <a:cs typeface="Arial" panose="020B0604020202020204" pitchFamily="34" charset="0"/>
              </a:rPr>
              <a:t>Wa</a:t>
            </a:r>
            <a:r>
              <a:rPr kumimoji="0" lang="pl-PL" b="1" i="0" u="none" strike="noStrike" kern="1200" cap="none" spc="0" normalizeH="0" baseline="0" noProof="0" dirty="0">
                <a:ln>
                  <a:noFill/>
                </a:ln>
                <a:solidFill>
                  <a:schemeClr val="accent6"/>
                </a:solidFill>
                <a:effectLst/>
                <a:uLnTx/>
                <a:uFillTx/>
                <a:ea typeface="Times New Roman" panose="02020603050405020304" pitchFamily="18" charset="0"/>
                <a:cs typeface="Arial" panose="020B0604020202020204" pitchFamily="34" charset="0"/>
              </a:rPr>
              <a:t> 642/21</a:t>
            </a:r>
            <a:r>
              <a:rPr kumimoji="0" lang="pl-PL" b="0" i="0" u="none" strike="noStrike" kern="1200" cap="none" spc="0" normalizeH="0" baseline="0" noProof="0" dirty="0">
                <a:ln>
                  <a:noFill/>
                </a:ln>
                <a:solidFill>
                  <a:schemeClr val="accent6"/>
                </a:solidFill>
                <a:effectLst/>
                <a:uLnTx/>
                <a:uFillTx/>
                <a:ea typeface="Times New Roman" panose="02020603050405020304" pitchFamily="18" charset="0"/>
                <a:cs typeface="Arial" panose="020B0604020202020204" pitchFamily="34" charset="0"/>
              </a:rPr>
              <a:t>)</a:t>
            </a:r>
          </a:p>
          <a:p>
            <a:r>
              <a:rPr lang="pl-PL" b="1" dirty="0">
                <a:solidFill>
                  <a:schemeClr val="accent6"/>
                </a:solidFill>
              </a:rPr>
              <a:t>NSA z 26.3.2021 r., I FSK 240/21: </a:t>
            </a:r>
            <a:r>
              <a:rPr lang="pl-PL" dirty="0">
                <a:solidFill>
                  <a:schemeClr val="accent6"/>
                </a:solidFill>
              </a:rPr>
              <a:t>nie sposób mówić o ograniczeniu praw strony, gdy strona nie korzysta ze swoich praw (nie wyraża zgody na przesłuchanie, nie zaskarża postanowienia o odmowie wglądu w akta wyłączone, nie wypowiada się w sprawie zebranego materiału dowodowego) – </a:t>
            </a:r>
            <a:r>
              <a:rPr lang="pl-PL" b="1" dirty="0">
                <a:solidFill>
                  <a:schemeClr val="accent6"/>
                </a:solidFill>
              </a:rPr>
              <a:t>zwłaszcza w kontekście wznowienia postępowania podatkowego</a:t>
            </a:r>
          </a:p>
          <a:p>
            <a:endParaRPr lang="pl-PL" b="1" dirty="0">
              <a:solidFill>
                <a:schemeClr val="accent6"/>
              </a:solidFill>
            </a:endParaRPr>
          </a:p>
          <a:p>
            <a:endParaRPr lang="pl-PL" b="1" dirty="0">
              <a:solidFill>
                <a:schemeClr val="accent6"/>
              </a:solidFill>
            </a:endParaRPr>
          </a:p>
          <a:p>
            <a:pPr marL="45720" indent="0" algn="just">
              <a:lnSpc>
                <a:spcPct val="100000"/>
              </a:lnSpc>
              <a:spcBef>
                <a:spcPts val="0"/>
              </a:spcBef>
              <a:buNone/>
            </a:pPr>
            <a:endParaRPr lang="pl-PL" sz="2400" dirty="0">
              <a:solidFill>
                <a:schemeClr val="accent6"/>
              </a:solidFill>
              <a:effectLst/>
              <a:ea typeface="Calibri" panose="020F0502020204030204" pitchFamily="34" charset="0"/>
            </a:endParaRPr>
          </a:p>
          <a:p>
            <a:pPr lvl="1" algn="just">
              <a:lnSpc>
                <a:spcPct val="100000"/>
              </a:lnSpc>
              <a:spcBef>
                <a:spcPts val="600"/>
              </a:spcBef>
              <a:spcAft>
                <a:spcPts val="0"/>
              </a:spcAft>
            </a:pPr>
            <a:endParaRPr lang="pl-PL" sz="2200" dirty="0">
              <a:effectLst/>
              <a:ea typeface="Calibri" panose="020F0502020204030204" pitchFamily="34" charset="0"/>
              <a:cs typeface="Times New Roman" panose="02020603050405020304" pitchFamily="18" charset="0"/>
            </a:endParaRPr>
          </a:p>
          <a:p>
            <a:pPr marL="274320" lvl="1" indent="0">
              <a:lnSpc>
                <a:spcPct val="100000"/>
              </a:lnSpc>
              <a:spcBef>
                <a:spcPts val="600"/>
              </a:spcBef>
              <a:spcAft>
                <a:spcPts val="0"/>
              </a:spcAft>
              <a:buNone/>
            </a:pPr>
            <a:r>
              <a:rPr lang="pl-PL" sz="2200" dirty="0">
                <a:solidFill>
                  <a:schemeClr val="bg2">
                    <a:lumMod val="50000"/>
                  </a:schemeClr>
                </a:solidFill>
              </a:rPr>
              <a:t> </a:t>
            </a:r>
          </a:p>
        </p:txBody>
      </p:sp>
      <p:sp>
        <p:nvSpPr>
          <p:cNvPr id="4" name="Symbol zastępczy numeru slajdu 3">
            <a:extLst>
              <a:ext uri="{FF2B5EF4-FFF2-40B4-BE49-F238E27FC236}">
                <a16:creationId xmlns:a16="http://schemas.microsoft.com/office/drawing/2014/main" id="{ECB5F84F-D965-4419-A16C-2E61275FF67B}"/>
              </a:ext>
            </a:extLst>
          </p:cNvPr>
          <p:cNvSpPr>
            <a:spLocks noGrp="1"/>
          </p:cNvSpPr>
          <p:nvPr>
            <p:ph type="sldNum" sz="quarter" idx="12"/>
          </p:nvPr>
        </p:nvSpPr>
        <p:spPr/>
        <p:txBody>
          <a:bodyPr/>
          <a:lstStyle/>
          <a:p>
            <a:fld id="{4FAB73BC-B049-4115-A692-8D63A059BFB8}" type="slidenum">
              <a:rPr lang="en-US" smtClean="0"/>
              <a:t>14</a:t>
            </a:fld>
            <a:endParaRPr lang="en-US" dirty="0"/>
          </a:p>
        </p:txBody>
      </p:sp>
    </p:spTree>
    <p:extLst>
      <p:ext uri="{BB962C8B-B14F-4D97-AF65-F5344CB8AC3E}">
        <p14:creationId xmlns:p14="http://schemas.microsoft.com/office/powerpoint/2010/main" val="3247063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232B3A-8195-40F5-9022-84C857CA34F3}"/>
              </a:ext>
            </a:extLst>
          </p:cNvPr>
          <p:cNvSpPr>
            <a:spLocks noGrp="1"/>
          </p:cNvSpPr>
          <p:nvPr>
            <p:ph type="title"/>
          </p:nvPr>
        </p:nvSpPr>
        <p:spPr>
          <a:xfrm>
            <a:off x="1143000" y="227638"/>
            <a:ext cx="9875520" cy="1356360"/>
          </a:xfrm>
        </p:spPr>
        <p:txBody>
          <a:bodyPr>
            <a:normAutofit/>
          </a:bodyPr>
          <a:lstStyle/>
          <a:p>
            <a:r>
              <a:rPr lang="pl-PL" sz="3200" b="1" cap="small" dirty="0">
                <a:solidFill>
                  <a:schemeClr val="accent1">
                    <a:lumMod val="75000"/>
                  </a:schemeClr>
                </a:solidFill>
              </a:rPr>
              <a:t>Aktywność strony</a:t>
            </a:r>
          </a:p>
        </p:txBody>
      </p:sp>
      <p:sp>
        <p:nvSpPr>
          <p:cNvPr id="3" name="Symbol zastępczy zawartości 2">
            <a:extLst>
              <a:ext uri="{FF2B5EF4-FFF2-40B4-BE49-F238E27FC236}">
                <a16:creationId xmlns:a16="http://schemas.microsoft.com/office/drawing/2014/main" id="{BFE8BBD5-5CFB-478D-A1C6-10B1ACE0195F}"/>
              </a:ext>
            </a:extLst>
          </p:cNvPr>
          <p:cNvSpPr>
            <a:spLocks noGrp="1"/>
          </p:cNvSpPr>
          <p:nvPr>
            <p:ph idx="1"/>
          </p:nvPr>
        </p:nvSpPr>
        <p:spPr>
          <a:xfrm>
            <a:off x="1038828" y="1420790"/>
            <a:ext cx="9872871" cy="4038600"/>
          </a:xfrm>
        </p:spPr>
        <p:txBody>
          <a:bodyPr>
            <a:noAutofit/>
          </a:bodyPr>
          <a:lstStyle/>
          <a:p>
            <a:r>
              <a:rPr lang="pl-PL" b="1" dirty="0">
                <a:solidFill>
                  <a:schemeClr val="accent6"/>
                </a:solidFill>
              </a:rPr>
              <a:t>NSA z 3.9.2020 r., I FSK 1977/17</a:t>
            </a:r>
            <a:r>
              <a:rPr lang="pl-PL" dirty="0">
                <a:solidFill>
                  <a:schemeClr val="accent6"/>
                </a:solidFill>
              </a:rPr>
              <a:t>: „Orzeczenie to potwierdza dobitnie wynikający z art. 188 </a:t>
            </a:r>
            <a:r>
              <a:rPr lang="pl-PL" dirty="0" err="1">
                <a:solidFill>
                  <a:schemeClr val="accent6"/>
                </a:solidFill>
              </a:rPr>
              <a:t>O.p</a:t>
            </a:r>
            <a:r>
              <a:rPr lang="pl-PL" dirty="0">
                <a:solidFill>
                  <a:schemeClr val="accent6"/>
                </a:solidFill>
              </a:rPr>
              <a:t>. w zw. z art. 123 i art. 187 § 1 </a:t>
            </a:r>
            <a:r>
              <a:rPr lang="pl-PL" dirty="0" err="1">
                <a:solidFill>
                  <a:schemeClr val="accent6"/>
                </a:solidFill>
              </a:rPr>
              <a:t>O.p</a:t>
            </a:r>
            <a:r>
              <a:rPr lang="pl-PL" dirty="0">
                <a:solidFill>
                  <a:schemeClr val="accent6"/>
                </a:solidFill>
              </a:rPr>
              <a:t>. wymóg, aby w sytuacji gdy zebrany w sprawie materiał dowodowy bazuje na środkach dowodowych zgromadzonych w innych postępowaniach, bez udziału strony, zostały uwzględnione jej wnioski dowodowe zgłoszone w tym postępowaniu, kiedy wskazują one na istotne okoliczności faktyczne niezbędne do wyjaśnienia wskazywanych przez stronę sprzeczności w dotychczas zebranym materiale dowodowym” – podobnie </a:t>
            </a:r>
            <a:r>
              <a:rPr lang="pl-PL" b="1" dirty="0">
                <a:solidFill>
                  <a:schemeClr val="accent6"/>
                </a:solidFill>
              </a:rPr>
              <a:t>NSA z 24.11.2020 r., I FSK 1752/17; z 24.11.2021 r., I FSK 159/18</a:t>
            </a:r>
          </a:p>
          <a:p>
            <a:endParaRPr kumimoji="0" lang="pl-PL" b="0" i="0" u="none" strike="noStrike" kern="1200" cap="none" spc="0" normalizeH="0" baseline="0" noProof="0" dirty="0">
              <a:ln>
                <a:noFill/>
              </a:ln>
              <a:solidFill>
                <a:schemeClr val="accent6"/>
              </a:solidFill>
              <a:effectLst/>
              <a:uLnTx/>
              <a:uFillTx/>
              <a:ea typeface="Calibri" panose="020F0502020204030204" pitchFamily="34" charset="0"/>
              <a:cs typeface="Times New Roman" panose="02020603050405020304" pitchFamily="18" charset="0"/>
            </a:endParaRPr>
          </a:p>
          <a:p>
            <a:endParaRPr lang="pl-PL" b="1" dirty="0">
              <a:solidFill>
                <a:schemeClr val="accent6"/>
              </a:solidFill>
            </a:endParaRPr>
          </a:p>
          <a:p>
            <a:pPr marL="45720" indent="0" algn="just">
              <a:lnSpc>
                <a:spcPct val="100000"/>
              </a:lnSpc>
              <a:spcBef>
                <a:spcPts val="0"/>
              </a:spcBef>
              <a:buNone/>
            </a:pPr>
            <a:endParaRPr lang="pl-PL" sz="2400" dirty="0">
              <a:solidFill>
                <a:schemeClr val="accent6"/>
              </a:solidFill>
              <a:effectLst/>
              <a:ea typeface="Calibri" panose="020F0502020204030204" pitchFamily="34" charset="0"/>
            </a:endParaRPr>
          </a:p>
          <a:p>
            <a:pPr lvl="1" algn="just">
              <a:lnSpc>
                <a:spcPct val="100000"/>
              </a:lnSpc>
              <a:spcBef>
                <a:spcPts val="600"/>
              </a:spcBef>
              <a:spcAft>
                <a:spcPts val="0"/>
              </a:spcAft>
            </a:pPr>
            <a:endParaRPr lang="pl-PL" sz="2200" dirty="0">
              <a:effectLst/>
              <a:ea typeface="Calibri" panose="020F0502020204030204" pitchFamily="34" charset="0"/>
              <a:cs typeface="Times New Roman" panose="02020603050405020304" pitchFamily="18" charset="0"/>
            </a:endParaRPr>
          </a:p>
          <a:p>
            <a:pPr marL="274320" lvl="1" indent="0">
              <a:lnSpc>
                <a:spcPct val="100000"/>
              </a:lnSpc>
              <a:spcBef>
                <a:spcPts val="600"/>
              </a:spcBef>
              <a:spcAft>
                <a:spcPts val="0"/>
              </a:spcAft>
              <a:buNone/>
            </a:pPr>
            <a:r>
              <a:rPr lang="pl-PL" sz="2200" dirty="0">
                <a:solidFill>
                  <a:schemeClr val="bg2">
                    <a:lumMod val="50000"/>
                  </a:schemeClr>
                </a:solidFill>
              </a:rPr>
              <a:t> </a:t>
            </a:r>
          </a:p>
        </p:txBody>
      </p:sp>
      <p:sp>
        <p:nvSpPr>
          <p:cNvPr id="4" name="Symbol zastępczy numeru slajdu 3">
            <a:extLst>
              <a:ext uri="{FF2B5EF4-FFF2-40B4-BE49-F238E27FC236}">
                <a16:creationId xmlns:a16="http://schemas.microsoft.com/office/drawing/2014/main" id="{4787AF3C-3711-4F61-A0CB-93194BE95923}"/>
              </a:ext>
            </a:extLst>
          </p:cNvPr>
          <p:cNvSpPr>
            <a:spLocks noGrp="1"/>
          </p:cNvSpPr>
          <p:nvPr>
            <p:ph type="sldNum" sz="quarter" idx="12"/>
          </p:nvPr>
        </p:nvSpPr>
        <p:spPr/>
        <p:txBody>
          <a:bodyPr/>
          <a:lstStyle/>
          <a:p>
            <a:fld id="{4FAB73BC-B049-4115-A692-8D63A059BFB8}" type="slidenum">
              <a:rPr lang="en-US" smtClean="0"/>
              <a:t>15</a:t>
            </a:fld>
            <a:endParaRPr lang="en-US" dirty="0"/>
          </a:p>
        </p:txBody>
      </p:sp>
    </p:spTree>
    <p:extLst>
      <p:ext uri="{BB962C8B-B14F-4D97-AF65-F5344CB8AC3E}">
        <p14:creationId xmlns:p14="http://schemas.microsoft.com/office/powerpoint/2010/main" val="4187035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232B3A-8195-40F5-9022-84C857CA34F3}"/>
              </a:ext>
            </a:extLst>
          </p:cNvPr>
          <p:cNvSpPr>
            <a:spLocks noGrp="1"/>
          </p:cNvSpPr>
          <p:nvPr>
            <p:ph type="title"/>
          </p:nvPr>
        </p:nvSpPr>
        <p:spPr>
          <a:xfrm>
            <a:off x="1143000" y="285506"/>
            <a:ext cx="9875520" cy="1356360"/>
          </a:xfrm>
        </p:spPr>
        <p:txBody>
          <a:bodyPr>
            <a:normAutofit/>
          </a:bodyPr>
          <a:lstStyle/>
          <a:p>
            <a:r>
              <a:rPr lang="pl-PL" sz="3200" b="1" cap="small" dirty="0">
                <a:solidFill>
                  <a:schemeClr val="accent1">
                    <a:lumMod val="75000"/>
                  </a:schemeClr>
                </a:solidFill>
              </a:rPr>
              <a:t>Problemy do rozwiązania (wybór)</a:t>
            </a:r>
          </a:p>
        </p:txBody>
      </p:sp>
      <p:sp>
        <p:nvSpPr>
          <p:cNvPr id="3" name="Symbol zastępczy zawartości 2">
            <a:extLst>
              <a:ext uri="{FF2B5EF4-FFF2-40B4-BE49-F238E27FC236}">
                <a16:creationId xmlns:a16="http://schemas.microsoft.com/office/drawing/2014/main" id="{BFE8BBD5-5CFB-478D-A1C6-10B1ACE0195F}"/>
              </a:ext>
            </a:extLst>
          </p:cNvPr>
          <p:cNvSpPr>
            <a:spLocks noGrp="1"/>
          </p:cNvSpPr>
          <p:nvPr>
            <p:ph idx="1"/>
          </p:nvPr>
        </p:nvSpPr>
        <p:spPr>
          <a:xfrm>
            <a:off x="1143001" y="1425132"/>
            <a:ext cx="9535160" cy="4381500"/>
          </a:xfrm>
        </p:spPr>
        <p:txBody>
          <a:bodyPr>
            <a:normAutofit/>
          </a:bodyPr>
          <a:lstStyle/>
          <a:p>
            <a:pPr lvl="1">
              <a:buFont typeface="Arial" panose="020B0604020202020204" pitchFamily="34" charset="0"/>
              <a:buChar char="•"/>
            </a:pPr>
            <a:r>
              <a:rPr lang="pl-PL" sz="2200" b="1" dirty="0">
                <a:solidFill>
                  <a:schemeClr val="accent6"/>
                </a:solidFill>
              </a:rPr>
              <a:t>Co znaczy dostęp do „wszystkich” dokumentów (całość akt vs. dowolny wskazany)?</a:t>
            </a:r>
          </a:p>
          <a:p>
            <a:pPr lvl="1">
              <a:buFont typeface="Arial" panose="020B0604020202020204" pitchFamily="34" charset="0"/>
              <a:buChar char="•"/>
            </a:pPr>
            <a:r>
              <a:rPr lang="pl-PL" sz="2200" b="1" dirty="0">
                <a:solidFill>
                  <a:schemeClr val="accent6"/>
                </a:solidFill>
              </a:rPr>
              <a:t>Czy sąd administracyjny ma realną możliwość skontrolowania „zgodności z prawem uzyskania i wykorzystania owych dowodów oraz ustaleń, które mają decydujące znaczenie dla rozstrzygnięcia skargi, dokonanych w decyzjach administracyjnych wydanych względem dostawców”?</a:t>
            </a:r>
          </a:p>
          <a:p>
            <a:pPr lvl="1">
              <a:buFont typeface="Arial" panose="020B0604020202020204" pitchFamily="34" charset="0"/>
              <a:buChar char="•"/>
            </a:pPr>
            <a:r>
              <a:rPr lang="pl-PL" sz="2200" b="1" dirty="0">
                <a:solidFill>
                  <a:schemeClr val="accent6"/>
                </a:solidFill>
              </a:rPr>
              <a:t>Znaczenie wyroku sądowego w sprawie dostawcy/kontrahenta w kontekście art. 170 </a:t>
            </a:r>
            <a:r>
              <a:rPr lang="pl-PL" sz="2200" b="1" dirty="0" err="1">
                <a:solidFill>
                  <a:schemeClr val="accent6"/>
                </a:solidFill>
              </a:rPr>
              <a:t>p.p.s.a</a:t>
            </a:r>
            <a:r>
              <a:rPr lang="pl-PL" sz="2200" b="1" dirty="0">
                <a:solidFill>
                  <a:schemeClr val="accent6"/>
                </a:solidFill>
              </a:rPr>
              <a:t>. </a:t>
            </a:r>
          </a:p>
          <a:p>
            <a:pPr marL="274320" lvl="1" indent="0">
              <a:buNone/>
            </a:pPr>
            <a:endParaRPr lang="pl-PL" sz="2400" dirty="0">
              <a:solidFill>
                <a:schemeClr val="accent6"/>
              </a:solidFill>
            </a:endParaRPr>
          </a:p>
        </p:txBody>
      </p:sp>
      <p:sp>
        <p:nvSpPr>
          <p:cNvPr id="4" name="Symbol zastępczy numeru slajdu 3">
            <a:extLst>
              <a:ext uri="{FF2B5EF4-FFF2-40B4-BE49-F238E27FC236}">
                <a16:creationId xmlns:a16="http://schemas.microsoft.com/office/drawing/2014/main" id="{CDCC20A7-071F-4F37-9EBD-0AAE2F04FAFD}"/>
              </a:ext>
            </a:extLst>
          </p:cNvPr>
          <p:cNvSpPr>
            <a:spLocks noGrp="1"/>
          </p:cNvSpPr>
          <p:nvPr>
            <p:ph type="sldNum" sz="quarter" idx="12"/>
          </p:nvPr>
        </p:nvSpPr>
        <p:spPr/>
        <p:txBody>
          <a:bodyPr/>
          <a:lstStyle/>
          <a:p>
            <a:fld id="{4FAB73BC-B049-4115-A692-8D63A059BFB8}" type="slidenum">
              <a:rPr lang="en-US" smtClean="0"/>
              <a:t>16</a:t>
            </a:fld>
            <a:endParaRPr lang="en-US" dirty="0"/>
          </a:p>
        </p:txBody>
      </p:sp>
    </p:spTree>
    <p:extLst>
      <p:ext uri="{BB962C8B-B14F-4D97-AF65-F5344CB8AC3E}">
        <p14:creationId xmlns:p14="http://schemas.microsoft.com/office/powerpoint/2010/main" val="3142172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368490D-1671-4F25-BD84-9B82EE62F329}"/>
              </a:ext>
            </a:extLst>
          </p:cNvPr>
          <p:cNvSpPr>
            <a:spLocks noGrp="1"/>
          </p:cNvSpPr>
          <p:nvPr>
            <p:ph type="title"/>
          </p:nvPr>
        </p:nvSpPr>
        <p:spPr>
          <a:xfrm>
            <a:off x="1323975" y="447675"/>
            <a:ext cx="3931920" cy="2743198"/>
          </a:xfrm>
        </p:spPr>
        <p:txBody>
          <a:bodyPr/>
          <a:lstStyle/>
          <a:p>
            <a:r>
              <a:rPr lang="pl-PL" dirty="0">
                <a:solidFill>
                  <a:schemeClr val="accent1">
                    <a:lumMod val="75000"/>
                  </a:schemeClr>
                </a:solidFill>
              </a:rPr>
              <a:t>Dziękuję za uwagę!</a:t>
            </a:r>
          </a:p>
        </p:txBody>
      </p:sp>
      <p:sp>
        <p:nvSpPr>
          <p:cNvPr id="3" name="Symbol zastępczy zawartości 2">
            <a:extLst>
              <a:ext uri="{FF2B5EF4-FFF2-40B4-BE49-F238E27FC236}">
                <a16:creationId xmlns:a16="http://schemas.microsoft.com/office/drawing/2014/main" id="{3F6BC2F1-5495-4628-9810-6A57A4279DF2}"/>
              </a:ext>
            </a:extLst>
          </p:cNvPr>
          <p:cNvSpPr>
            <a:spLocks noGrp="1"/>
          </p:cNvSpPr>
          <p:nvPr>
            <p:ph idx="1"/>
          </p:nvPr>
        </p:nvSpPr>
        <p:spPr/>
        <p:txBody>
          <a:bodyPr>
            <a:normAutofit/>
          </a:bodyPr>
          <a:lstStyle/>
          <a:p>
            <a:pPr marL="45720" indent="0">
              <a:buNone/>
            </a:pPr>
            <a:r>
              <a:rPr lang="pl-PL" sz="2600" b="1" dirty="0">
                <a:solidFill>
                  <a:schemeClr val="accent6"/>
                </a:solidFill>
              </a:rPr>
              <a:t>Dr hab. Hanna Filipczyk</a:t>
            </a:r>
          </a:p>
          <a:p>
            <a:pPr algn="l"/>
            <a:r>
              <a:rPr lang="pl-PL" sz="2200" dirty="0">
                <a:solidFill>
                  <a:schemeClr val="accent6"/>
                </a:solidFill>
              </a:rPr>
              <a:t>Wydział Prawa Uniwersytetu w Białymstoku / WSA w Warszawie</a:t>
            </a:r>
          </a:p>
          <a:p>
            <a:pPr algn="l"/>
            <a:r>
              <a:rPr lang="pl-PL" sz="2200" dirty="0">
                <a:solidFill>
                  <a:schemeClr val="bg2">
                    <a:lumMod val="50000"/>
                  </a:schemeClr>
                </a:solidFill>
                <a:hlinkClick r:id="rId2"/>
              </a:rPr>
              <a:t>h.filipczyk@uwb.edu.pl</a:t>
            </a:r>
            <a:r>
              <a:rPr lang="pl-PL" sz="2200" dirty="0">
                <a:solidFill>
                  <a:schemeClr val="bg2">
                    <a:lumMod val="50000"/>
                  </a:schemeClr>
                </a:solidFill>
              </a:rPr>
              <a:t> </a:t>
            </a:r>
          </a:p>
        </p:txBody>
      </p:sp>
      <p:sp>
        <p:nvSpPr>
          <p:cNvPr id="4" name="Symbol zastępczy numeru slajdu 3">
            <a:extLst>
              <a:ext uri="{FF2B5EF4-FFF2-40B4-BE49-F238E27FC236}">
                <a16:creationId xmlns:a16="http://schemas.microsoft.com/office/drawing/2014/main" id="{E7722EBF-5A56-45EF-8EFB-1698278A5954}"/>
              </a:ext>
            </a:extLst>
          </p:cNvPr>
          <p:cNvSpPr>
            <a:spLocks noGrp="1"/>
          </p:cNvSpPr>
          <p:nvPr>
            <p:ph type="sldNum" sz="quarter" idx="12"/>
          </p:nvPr>
        </p:nvSpPr>
        <p:spPr/>
        <p:txBody>
          <a:bodyPr/>
          <a:lstStyle/>
          <a:p>
            <a:fld id="{4FAB73BC-B049-4115-A692-8D63A059BFB8}" type="slidenum">
              <a:rPr lang="en-US" smtClean="0"/>
              <a:t>17</a:t>
            </a:fld>
            <a:endParaRPr lang="en-US" dirty="0"/>
          </a:p>
        </p:txBody>
      </p:sp>
    </p:spTree>
    <p:extLst>
      <p:ext uri="{BB962C8B-B14F-4D97-AF65-F5344CB8AC3E}">
        <p14:creationId xmlns:p14="http://schemas.microsoft.com/office/powerpoint/2010/main" val="2208882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232B3A-8195-40F5-9022-84C857CA34F3}"/>
              </a:ext>
            </a:extLst>
          </p:cNvPr>
          <p:cNvSpPr>
            <a:spLocks noGrp="1"/>
          </p:cNvSpPr>
          <p:nvPr>
            <p:ph type="title"/>
          </p:nvPr>
        </p:nvSpPr>
        <p:spPr>
          <a:xfrm>
            <a:off x="1143000" y="250781"/>
            <a:ext cx="9875520" cy="1356360"/>
          </a:xfrm>
        </p:spPr>
        <p:txBody>
          <a:bodyPr>
            <a:normAutofit/>
          </a:bodyPr>
          <a:lstStyle/>
          <a:p>
            <a:r>
              <a:rPr lang="pl-PL" sz="3200" b="1" cap="small" dirty="0">
                <a:solidFill>
                  <a:schemeClr val="accent1">
                    <a:lumMod val="75000"/>
                  </a:schemeClr>
                </a:solidFill>
              </a:rPr>
              <a:t>Z lotu ptaka</a:t>
            </a:r>
          </a:p>
        </p:txBody>
      </p:sp>
      <p:sp>
        <p:nvSpPr>
          <p:cNvPr id="3" name="Symbol zastępczy zawartości 2">
            <a:extLst>
              <a:ext uri="{FF2B5EF4-FFF2-40B4-BE49-F238E27FC236}">
                <a16:creationId xmlns:a16="http://schemas.microsoft.com/office/drawing/2014/main" id="{BFE8BBD5-5CFB-478D-A1C6-10B1ACE0195F}"/>
              </a:ext>
            </a:extLst>
          </p:cNvPr>
          <p:cNvSpPr>
            <a:spLocks noGrp="1"/>
          </p:cNvSpPr>
          <p:nvPr>
            <p:ph idx="1"/>
          </p:nvPr>
        </p:nvSpPr>
        <p:spPr>
          <a:xfrm>
            <a:off x="1143001" y="1284790"/>
            <a:ext cx="9535160" cy="4963610"/>
          </a:xfrm>
        </p:spPr>
        <p:txBody>
          <a:bodyPr>
            <a:normAutofit/>
          </a:bodyPr>
          <a:lstStyle/>
          <a:p>
            <a:pPr lvl="1">
              <a:lnSpc>
                <a:spcPct val="100000"/>
              </a:lnSpc>
              <a:spcBef>
                <a:spcPts val="0"/>
              </a:spcBef>
              <a:buFont typeface="Arial" panose="020B0604020202020204" pitchFamily="34" charset="0"/>
              <a:buChar char="•"/>
            </a:pPr>
            <a:r>
              <a:rPr lang="pl-PL" sz="2200" b="1" dirty="0">
                <a:solidFill>
                  <a:schemeClr val="accent6"/>
                </a:solidFill>
              </a:rPr>
              <a:t>Pula orzeczeń (stan na 1.4.2022 r.)</a:t>
            </a:r>
          </a:p>
          <a:p>
            <a:pPr lvl="2">
              <a:lnSpc>
                <a:spcPct val="100000"/>
              </a:lnSpc>
              <a:spcBef>
                <a:spcPts val="0"/>
              </a:spcBef>
              <a:buFont typeface="Arial" panose="020B0604020202020204" pitchFamily="34" charset="0"/>
              <a:buChar char="•"/>
            </a:pPr>
            <a:r>
              <a:rPr lang="pl-PL" sz="2000" dirty="0">
                <a:solidFill>
                  <a:schemeClr val="accent6"/>
                </a:solidFill>
              </a:rPr>
              <a:t>ogółem 959 / wyroków 921</a:t>
            </a:r>
          </a:p>
          <a:p>
            <a:pPr lvl="2">
              <a:lnSpc>
                <a:spcPct val="100000"/>
              </a:lnSpc>
              <a:spcBef>
                <a:spcPts val="0"/>
              </a:spcBef>
              <a:buFont typeface="Arial" panose="020B0604020202020204" pitchFamily="34" charset="0"/>
              <a:buChar char="•"/>
            </a:pPr>
            <a:r>
              <a:rPr lang="pl-PL" sz="2000" dirty="0">
                <a:solidFill>
                  <a:schemeClr val="accent6"/>
                </a:solidFill>
              </a:rPr>
              <a:t>NSA 101 / wyroków 78</a:t>
            </a:r>
          </a:p>
          <a:p>
            <a:pPr lvl="1">
              <a:lnSpc>
                <a:spcPct val="100000"/>
              </a:lnSpc>
              <a:spcBef>
                <a:spcPts val="0"/>
              </a:spcBef>
              <a:buFont typeface="Arial" panose="020B0604020202020204" pitchFamily="34" charset="0"/>
              <a:buChar char="•"/>
            </a:pPr>
            <a:r>
              <a:rPr lang="pl-PL" sz="2200" b="1" dirty="0">
                <a:solidFill>
                  <a:schemeClr val="accent6"/>
                </a:solidFill>
              </a:rPr>
              <a:t>Konteksty procesowe</a:t>
            </a:r>
          </a:p>
          <a:p>
            <a:pPr lvl="2">
              <a:lnSpc>
                <a:spcPct val="100000"/>
              </a:lnSpc>
              <a:spcBef>
                <a:spcPts val="0"/>
              </a:spcBef>
              <a:buFont typeface="Arial" panose="020B0604020202020204" pitchFamily="34" charset="0"/>
              <a:buChar char="•"/>
            </a:pPr>
            <a:r>
              <a:rPr lang="pl-PL" sz="2000" dirty="0">
                <a:solidFill>
                  <a:schemeClr val="accent6"/>
                </a:solidFill>
              </a:rPr>
              <a:t>skarga na decyzję wymiarową </a:t>
            </a:r>
          </a:p>
          <a:p>
            <a:pPr lvl="2">
              <a:lnSpc>
                <a:spcPct val="100000"/>
              </a:lnSpc>
              <a:spcBef>
                <a:spcPts val="0"/>
              </a:spcBef>
              <a:buFont typeface="Arial" panose="020B0604020202020204" pitchFamily="34" charset="0"/>
              <a:buChar char="•"/>
            </a:pPr>
            <a:r>
              <a:rPr lang="pl-PL" sz="2000" dirty="0">
                <a:solidFill>
                  <a:schemeClr val="accent6"/>
                </a:solidFill>
              </a:rPr>
              <a:t>skarga na decyzję odmawiającą uchylenia decyzji ostatecznej (w postępowaniu wznowieniowym)</a:t>
            </a:r>
          </a:p>
          <a:p>
            <a:pPr lvl="2">
              <a:lnSpc>
                <a:spcPct val="100000"/>
              </a:lnSpc>
              <a:spcBef>
                <a:spcPts val="0"/>
              </a:spcBef>
              <a:buFont typeface="Arial" panose="020B0604020202020204" pitchFamily="34" charset="0"/>
              <a:buChar char="•"/>
            </a:pPr>
            <a:r>
              <a:rPr lang="pl-PL" sz="2000" dirty="0">
                <a:solidFill>
                  <a:schemeClr val="accent6"/>
                </a:solidFill>
              </a:rPr>
              <a:t>skarga na postanowienie w przedmiocie odmowy prawa wglądu w dokumenty wyłączone z akt sprawy</a:t>
            </a:r>
          </a:p>
          <a:p>
            <a:pPr lvl="2">
              <a:lnSpc>
                <a:spcPct val="100000"/>
              </a:lnSpc>
              <a:spcBef>
                <a:spcPts val="0"/>
              </a:spcBef>
              <a:buFont typeface="Arial" panose="020B0604020202020204" pitchFamily="34" charset="0"/>
              <a:buChar char="•"/>
            </a:pPr>
            <a:r>
              <a:rPr lang="pl-PL" sz="2000" dirty="0">
                <a:solidFill>
                  <a:schemeClr val="accent6"/>
                </a:solidFill>
              </a:rPr>
              <a:t>skarga o wznowienie postępowania </a:t>
            </a:r>
            <a:r>
              <a:rPr lang="pl-PL" sz="2000" dirty="0" err="1">
                <a:solidFill>
                  <a:schemeClr val="accent6"/>
                </a:solidFill>
              </a:rPr>
              <a:t>sądowoadministracyjnego</a:t>
            </a:r>
            <a:endParaRPr lang="pl-PL" sz="2000" dirty="0">
              <a:solidFill>
                <a:schemeClr val="accent6"/>
              </a:solidFill>
            </a:endParaRPr>
          </a:p>
          <a:p>
            <a:pPr lvl="1">
              <a:lnSpc>
                <a:spcPct val="100000"/>
              </a:lnSpc>
              <a:spcBef>
                <a:spcPts val="0"/>
              </a:spcBef>
              <a:buFont typeface="Arial" panose="020B0604020202020204" pitchFamily="34" charset="0"/>
              <a:buChar char="•"/>
            </a:pPr>
            <a:r>
              <a:rPr lang="pl-PL" sz="2200" b="1" dirty="0">
                <a:solidFill>
                  <a:schemeClr val="accent6"/>
                </a:solidFill>
              </a:rPr>
              <a:t>Konteksty merytoryczne (główne)</a:t>
            </a:r>
          </a:p>
          <a:p>
            <a:pPr lvl="2">
              <a:lnSpc>
                <a:spcPct val="100000"/>
              </a:lnSpc>
              <a:spcBef>
                <a:spcPts val="0"/>
              </a:spcBef>
              <a:buFont typeface="Arial" panose="020B0604020202020204" pitchFamily="34" charset="0"/>
              <a:buChar char="•"/>
            </a:pPr>
            <a:r>
              <a:rPr lang="pl-PL" sz="2000" dirty="0">
                <a:solidFill>
                  <a:schemeClr val="accent6"/>
                </a:solidFill>
              </a:rPr>
              <a:t>sposób /zakres użycia materiału dowodowego z innych postępowań</a:t>
            </a:r>
          </a:p>
          <a:p>
            <a:pPr lvl="2">
              <a:lnSpc>
                <a:spcPct val="100000"/>
              </a:lnSpc>
              <a:spcBef>
                <a:spcPts val="0"/>
              </a:spcBef>
              <a:buFont typeface="Arial" panose="020B0604020202020204" pitchFamily="34" charset="0"/>
              <a:buChar char="•"/>
            </a:pPr>
            <a:r>
              <a:rPr lang="pl-PL" sz="2000" dirty="0">
                <a:solidFill>
                  <a:schemeClr val="accent6"/>
                </a:solidFill>
              </a:rPr>
              <a:t>sposób/zakres udostępnienia tego materiału dowodowego stronie</a:t>
            </a:r>
          </a:p>
          <a:p>
            <a:pPr lvl="2">
              <a:lnSpc>
                <a:spcPct val="100000"/>
              </a:lnSpc>
              <a:spcBef>
                <a:spcPts val="0"/>
              </a:spcBef>
              <a:buFont typeface="Arial" panose="020B0604020202020204" pitchFamily="34" charset="0"/>
              <a:buChar char="•"/>
            </a:pPr>
            <a:endParaRPr lang="pl-PL" sz="2000" dirty="0">
              <a:solidFill>
                <a:schemeClr val="accent6">
                  <a:lumMod val="75000"/>
                </a:schemeClr>
              </a:solidFill>
            </a:endParaRPr>
          </a:p>
          <a:p>
            <a:pPr lvl="1">
              <a:buFontTx/>
              <a:buChar char="-"/>
            </a:pPr>
            <a:endParaRPr lang="pl-PL" sz="2400" dirty="0">
              <a:solidFill>
                <a:schemeClr val="accent6"/>
              </a:solidFill>
            </a:endParaRPr>
          </a:p>
        </p:txBody>
      </p:sp>
      <p:sp>
        <p:nvSpPr>
          <p:cNvPr id="4" name="Symbol zastępczy numeru slajdu 3">
            <a:extLst>
              <a:ext uri="{FF2B5EF4-FFF2-40B4-BE49-F238E27FC236}">
                <a16:creationId xmlns:a16="http://schemas.microsoft.com/office/drawing/2014/main" id="{E29B8259-EC77-43C2-BA92-1D9C57A1D171}"/>
              </a:ext>
            </a:extLst>
          </p:cNvPr>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3783713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232B3A-8195-40F5-9022-84C857CA34F3}"/>
              </a:ext>
            </a:extLst>
          </p:cNvPr>
          <p:cNvSpPr>
            <a:spLocks noGrp="1"/>
          </p:cNvSpPr>
          <p:nvPr>
            <p:ph type="title"/>
          </p:nvPr>
        </p:nvSpPr>
        <p:spPr>
          <a:xfrm>
            <a:off x="1143000" y="250781"/>
            <a:ext cx="9875520" cy="1356360"/>
          </a:xfrm>
        </p:spPr>
        <p:txBody>
          <a:bodyPr>
            <a:normAutofit/>
          </a:bodyPr>
          <a:lstStyle/>
          <a:p>
            <a:r>
              <a:rPr lang="pl-PL" sz="3200" b="1" cap="small" dirty="0">
                <a:solidFill>
                  <a:schemeClr val="accent1">
                    <a:lumMod val="75000"/>
                  </a:schemeClr>
                </a:solidFill>
              </a:rPr>
              <a:t>W poszukiwaniu uogólnień</a:t>
            </a:r>
          </a:p>
        </p:txBody>
      </p:sp>
      <p:sp>
        <p:nvSpPr>
          <p:cNvPr id="3" name="Symbol zastępczy zawartości 2">
            <a:extLst>
              <a:ext uri="{FF2B5EF4-FFF2-40B4-BE49-F238E27FC236}">
                <a16:creationId xmlns:a16="http://schemas.microsoft.com/office/drawing/2014/main" id="{BFE8BBD5-5CFB-478D-A1C6-10B1ACE0195F}"/>
              </a:ext>
            </a:extLst>
          </p:cNvPr>
          <p:cNvSpPr>
            <a:spLocks noGrp="1"/>
          </p:cNvSpPr>
          <p:nvPr>
            <p:ph idx="1"/>
          </p:nvPr>
        </p:nvSpPr>
        <p:spPr>
          <a:xfrm>
            <a:off x="1143001" y="1284789"/>
            <a:ext cx="10454832" cy="5208607"/>
          </a:xfrm>
        </p:spPr>
        <p:txBody>
          <a:bodyPr>
            <a:normAutofit fontScale="92500" lnSpcReduction="20000"/>
          </a:bodyPr>
          <a:lstStyle/>
          <a:p>
            <a:pPr marL="358775" lvl="1" indent="-312738">
              <a:lnSpc>
                <a:spcPct val="120000"/>
              </a:lnSpc>
              <a:spcBef>
                <a:spcPts val="0"/>
              </a:spcBef>
              <a:spcAft>
                <a:spcPts val="600"/>
              </a:spcAft>
              <a:buFont typeface="Arial" panose="020B0604020202020204" pitchFamily="34" charset="0"/>
              <a:buChar char="•"/>
            </a:pPr>
            <a:r>
              <a:rPr lang="pl-PL" sz="2400" b="1" dirty="0">
                <a:solidFill>
                  <a:schemeClr val="accent6"/>
                </a:solidFill>
              </a:rPr>
              <a:t>Wykorzystywanie materiału dowodowego z innych postępowań jest prawnie dopuszczalne </a:t>
            </a:r>
          </a:p>
          <a:p>
            <a:pPr marL="633095" lvl="2" indent="-312738">
              <a:lnSpc>
                <a:spcPct val="120000"/>
              </a:lnSpc>
              <a:spcBef>
                <a:spcPts val="0"/>
              </a:spcBef>
              <a:spcAft>
                <a:spcPts val="600"/>
              </a:spcAft>
              <a:buFont typeface="Arial" panose="020B0604020202020204" pitchFamily="34" charset="0"/>
              <a:buChar char="•"/>
            </a:pPr>
            <a:r>
              <a:rPr lang="pl-PL" sz="2400" b="1" dirty="0">
                <a:solidFill>
                  <a:schemeClr val="accent6"/>
                </a:solidFill>
              </a:rPr>
              <a:t>brak obowiązku włączania z urzędu wszystkich materiałów z akt postępowań powiązanych</a:t>
            </a:r>
          </a:p>
          <a:p>
            <a:pPr marL="633095" lvl="2" indent="-312738">
              <a:lnSpc>
                <a:spcPct val="120000"/>
              </a:lnSpc>
              <a:spcBef>
                <a:spcPts val="0"/>
              </a:spcBef>
              <a:spcAft>
                <a:spcPts val="600"/>
              </a:spcAft>
              <a:buFont typeface="Arial" panose="020B0604020202020204" pitchFamily="34" charset="0"/>
              <a:buChar char="•"/>
            </a:pPr>
            <a:r>
              <a:rPr lang="pl-PL" sz="2400" b="1" dirty="0">
                <a:solidFill>
                  <a:schemeClr val="accent6"/>
                </a:solidFill>
              </a:rPr>
              <a:t>„odrębne i samodzielne” postępowanie dowodowe</a:t>
            </a:r>
          </a:p>
          <a:p>
            <a:pPr marL="358775" lvl="1" indent="-312738">
              <a:lnSpc>
                <a:spcPct val="120000"/>
              </a:lnSpc>
              <a:spcBef>
                <a:spcPts val="0"/>
              </a:spcBef>
              <a:spcAft>
                <a:spcPts val="600"/>
              </a:spcAft>
              <a:buFont typeface="Arial" panose="020B0604020202020204" pitchFamily="34" charset="0"/>
              <a:buChar char="•"/>
            </a:pPr>
            <a:r>
              <a:rPr lang="pl-PL" sz="2400" b="1" dirty="0">
                <a:solidFill>
                  <a:schemeClr val="accent6"/>
                </a:solidFill>
              </a:rPr>
              <a:t>Wyłączanie jawności materiału dowodowego jest prawnie dopuszczalne</a:t>
            </a:r>
          </a:p>
          <a:p>
            <a:pPr marL="633095" lvl="2" indent="-312738">
              <a:lnSpc>
                <a:spcPct val="120000"/>
              </a:lnSpc>
              <a:spcBef>
                <a:spcPts val="0"/>
              </a:spcBef>
              <a:spcAft>
                <a:spcPts val="600"/>
              </a:spcAft>
              <a:buFont typeface="Arial" panose="020B0604020202020204" pitchFamily="34" charset="0"/>
              <a:buChar char="•"/>
            </a:pPr>
            <a:r>
              <a:rPr lang="pl-PL" sz="2400" b="1" dirty="0">
                <a:solidFill>
                  <a:schemeClr val="accent6"/>
                </a:solidFill>
              </a:rPr>
              <a:t>wyjątek od zasady – racje; proporcjonalność; uzasadnienie</a:t>
            </a:r>
          </a:p>
          <a:p>
            <a:pPr marL="358775" lvl="1" indent="-312738">
              <a:lnSpc>
                <a:spcPct val="100000"/>
              </a:lnSpc>
              <a:spcBef>
                <a:spcPts val="0"/>
              </a:spcBef>
              <a:buFont typeface="Arial" panose="020B0604020202020204" pitchFamily="34" charset="0"/>
              <a:buChar char="•"/>
            </a:pPr>
            <a:endParaRPr lang="pl-PL" sz="2400" b="1" dirty="0">
              <a:solidFill>
                <a:schemeClr val="accent6"/>
              </a:solidFill>
            </a:endParaRPr>
          </a:p>
          <a:p>
            <a:pPr marL="358775" indent="-312738"/>
            <a:r>
              <a:rPr lang="pl-PL" sz="2400" b="1" dirty="0" err="1">
                <a:solidFill>
                  <a:schemeClr val="accent1">
                    <a:lumMod val="75000"/>
                  </a:schemeClr>
                </a:solidFill>
              </a:rPr>
              <a:t>Glencore</a:t>
            </a:r>
            <a:r>
              <a:rPr lang="pl-PL" sz="2400" b="1" dirty="0">
                <a:solidFill>
                  <a:schemeClr val="accent1">
                    <a:lumMod val="75000"/>
                  </a:schemeClr>
                </a:solidFill>
              </a:rPr>
              <a:t> określa warunki dopuszczalności</a:t>
            </a:r>
          </a:p>
          <a:p>
            <a:pPr marL="358775" indent="-312738"/>
            <a:r>
              <a:rPr lang="pl-PL" sz="2400" b="1" dirty="0">
                <a:solidFill>
                  <a:schemeClr val="accent1">
                    <a:lumMod val="75000"/>
                  </a:schemeClr>
                </a:solidFill>
              </a:rPr>
              <a:t>Ocena </a:t>
            </a:r>
            <a:r>
              <a:rPr lang="pl-PL" sz="2400" b="1" i="1" dirty="0">
                <a:solidFill>
                  <a:schemeClr val="accent1">
                    <a:lumMod val="75000"/>
                  </a:schemeClr>
                </a:solidFill>
              </a:rPr>
              <a:t>ad casum</a:t>
            </a:r>
          </a:p>
          <a:p>
            <a:pPr marL="358775" indent="-312738"/>
            <a:r>
              <a:rPr lang="pl-PL" sz="2400" b="1" dirty="0">
                <a:solidFill>
                  <a:schemeClr val="accent1">
                    <a:lumMod val="75000"/>
                  </a:schemeClr>
                </a:solidFill>
              </a:rPr>
              <a:t>Realia: praktyka ogromnie zróżnicowana</a:t>
            </a:r>
            <a:endParaRPr lang="pl-PL" sz="2400" dirty="0">
              <a:solidFill>
                <a:schemeClr val="accent6">
                  <a:lumMod val="75000"/>
                </a:schemeClr>
              </a:solidFill>
            </a:endParaRPr>
          </a:p>
          <a:p>
            <a:pPr marL="358775" indent="-312738"/>
            <a:r>
              <a:rPr lang="pl-PL" sz="2400" b="1" dirty="0">
                <a:solidFill>
                  <a:schemeClr val="accent1">
                    <a:lumMod val="75000"/>
                  </a:schemeClr>
                </a:solidFill>
              </a:rPr>
              <a:t>„Naruszenie przepisów postępowania, które mogło mieć istotny wpływ na wynik sprawy”</a:t>
            </a:r>
          </a:p>
          <a:p>
            <a:pPr marL="274320" lvl="1" indent="0">
              <a:lnSpc>
                <a:spcPct val="100000"/>
              </a:lnSpc>
              <a:spcBef>
                <a:spcPts val="0"/>
              </a:spcBef>
              <a:buNone/>
            </a:pPr>
            <a:endParaRPr lang="pl-PL" sz="2200" b="1" dirty="0">
              <a:solidFill>
                <a:schemeClr val="accent6"/>
              </a:solidFill>
            </a:endParaRPr>
          </a:p>
          <a:p>
            <a:pPr lvl="1">
              <a:buFontTx/>
              <a:buChar char="-"/>
            </a:pPr>
            <a:endParaRPr lang="pl-PL" sz="2400" dirty="0">
              <a:solidFill>
                <a:schemeClr val="accent6"/>
              </a:solidFill>
            </a:endParaRPr>
          </a:p>
        </p:txBody>
      </p:sp>
      <p:sp>
        <p:nvSpPr>
          <p:cNvPr id="4" name="Symbol zastępczy numeru slajdu 3">
            <a:extLst>
              <a:ext uri="{FF2B5EF4-FFF2-40B4-BE49-F238E27FC236}">
                <a16:creationId xmlns:a16="http://schemas.microsoft.com/office/drawing/2014/main" id="{E29B8259-EC77-43C2-BA92-1D9C57A1D171}"/>
              </a:ext>
            </a:extLst>
          </p:cNvPr>
          <p:cNvSpPr>
            <a:spLocks noGrp="1"/>
          </p:cNvSpPr>
          <p:nvPr>
            <p:ph type="sldNum" sz="quarter" idx="12"/>
          </p:nvPr>
        </p:nvSpPr>
        <p:spPr/>
        <p:txBody>
          <a:bodyPr/>
          <a:lstStyle/>
          <a:p>
            <a:fld id="{4FAB73BC-B049-4115-A692-8D63A059BFB8}" type="slidenum">
              <a:rPr lang="en-US" smtClean="0"/>
              <a:t>3</a:t>
            </a:fld>
            <a:endParaRPr lang="en-US" dirty="0"/>
          </a:p>
        </p:txBody>
      </p:sp>
    </p:spTree>
    <p:extLst>
      <p:ext uri="{BB962C8B-B14F-4D97-AF65-F5344CB8AC3E}">
        <p14:creationId xmlns:p14="http://schemas.microsoft.com/office/powerpoint/2010/main" val="2312980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1F3F68-B0FF-4FC9-9E0F-6438ABE1A240}"/>
              </a:ext>
            </a:extLst>
          </p:cNvPr>
          <p:cNvSpPr>
            <a:spLocks noGrp="1"/>
          </p:cNvSpPr>
          <p:nvPr>
            <p:ph type="title"/>
          </p:nvPr>
        </p:nvSpPr>
        <p:spPr>
          <a:xfrm>
            <a:off x="1143000" y="273938"/>
            <a:ext cx="9875520" cy="1356360"/>
          </a:xfrm>
        </p:spPr>
        <p:txBody>
          <a:bodyPr>
            <a:normAutofit fontScale="90000"/>
          </a:bodyPr>
          <a:lstStyle/>
          <a:p>
            <a:r>
              <a:rPr lang="pl-PL" sz="3600" b="1" cap="small" dirty="0">
                <a:solidFill>
                  <a:schemeClr val="accent1">
                    <a:lumMod val="75000"/>
                  </a:schemeClr>
                </a:solidFill>
              </a:rPr>
              <a:t>Generalia – prawna możliwość wykorzystywania materiału dowodowego z innych postępowań</a:t>
            </a:r>
            <a:br>
              <a:rPr lang="pl-PL" sz="3200" b="1" cap="small" dirty="0">
                <a:solidFill>
                  <a:schemeClr val="accent6"/>
                </a:solidFill>
              </a:rPr>
            </a:br>
            <a:endParaRPr lang="pl-PL" sz="3200" b="1" cap="small" dirty="0">
              <a:solidFill>
                <a:schemeClr val="accent1">
                  <a:lumMod val="75000"/>
                </a:schemeClr>
              </a:solidFill>
            </a:endParaRPr>
          </a:p>
        </p:txBody>
      </p:sp>
      <p:sp>
        <p:nvSpPr>
          <p:cNvPr id="4" name="pole tekstowe 3">
            <a:extLst>
              <a:ext uri="{FF2B5EF4-FFF2-40B4-BE49-F238E27FC236}">
                <a16:creationId xmlns:a16="http://schemas.microsoft.com/office/drawing/2014/main" id="{3E877C0C-2C01-467A-8E16-A590B2772768}"/>
              </a:ext>
            </a:extLst>
          </p:cNvPr>
          <p:cNvSpPr txBox="1"/>
          <p:nvPr/>
        </p:nvSpPr>
        <p:spPr>
          <a:xfrm>
            <a:off x="902438" y="1310222"/>
            <a:ext cx="10591221" cy="4832092"/>
          </a:xfrm>
          <a:prstGeom prst="rect">
            <a:avLst/>
          </a:prstGeom>
          <a:noFill/>
        </p:spPr>
        <p:txBody>
          <a:bodyPr wrap="square">
            <a:spAutoFit/>
          </a:bodyPr>
          <a:lstStyle/>
          <a:p>
            <a:pPr marL="342900" indent="-342900">
              <a:buClr>
                <a:schemeClr val="accent1"/>
              </a:buClr>
              <a:buFont typeface="Arial" panose="020B0604020202020204" pitchFamily="34" charset="0"/>
              <a:buChar char="•"/>
            </a:pPr>
            <a:r>
              <a:rPr lang="pl-PL" sz="2200" b="1" dirty="0">
                <a:solidFill>
                  <a:schemeClr val="accent6"/>
                </a:solidFill>
              </a:rPr>
              <a:t>NSA z 20.1.2021 r., I FSK 1660/20:</a:t>
            </a:r>
            <a:r>
              <a:rPr lang="pl-PL" sz="2200" dirty="0">
                <a:solidFill>
                  <a:schemeClr val="accent6"/>
                </a:solidFill>
              </a:rPr>
              <a:t> „w postępowaniu podatkowym nie obowiązuje zasada bezpośredniości i zgodnie z art. 180 § 1 </a:t>
            </a:r>
            <a:r>
              <a:rPr lang="pl-PL" sz="2200" dirty="0" err="1">
                <a:solidFill>
                  <a:schemeClr val="accent6"/>
                </a:solidFill>
              </a:rPr>
              <a:t>O.p</a:t>
            </a:r>
            <a:r>
              <a:rPr lang="pl-PL" sz="2200" dirty="0">
                <a:solidFill>
                  <a:schemeClr val="accent6"/>
                </a:solidFill>
              </a:rPr>
              <a:t>. każdy legalny dowód może być wykorzystany w sprawie”</a:t>
            </a:r>
          </a:p>
          <a:p>
            <a:pPr marL="342900" indent="-342900">
              <a:buClr>
                <a:schemeClr val="accent1"/>
              </a:buClr>
              <a:buFont typeface="Arial" panose="020B0604020202020204" pitchFamily="34" charset="0"/>
              <a:buChar char="•"/>
            </a:pPr>
            <a:r>
              <a:rPr lang="pl-PL" sz="2200" b="1" dirty="0">
                <a:solidFill>
                  <a:schemeClr val="accent6"/>
                </a:solidFill>
              </a:rPr>
              <a:t>NSA z 6.7.2021 r., I FSK 234-235/20:</a:t>
            </a:r>
            <a:r>
              <a:rPr lang="pl-PL" sz="2200" dirty="0">
                <a:solidFill>
                  <a:schemeClr val="accent6"/>
                </a:solidFill>
              </a:rPr>
              <a:t> „dowody zaczerpnięte z innych postępowań mogą w świetle art. 180 § 1 oraz art. 181 </a:t>
            </a:r>
            <a:r>
              <a:rPr lang="pl-PL" sz="2200" dirty="0" err="1">
                <a:solidFill>
                  <a:schemeClr val="accent6"/>
                </a:solidFill>
              </a:rPr>
              <a:t>O.p</a:t>
            </a:r>
            <a:r>
              <a:rPr lang="pl-PL" sz="2200" dirty="0">
                <a:solidFill>
                  <a:schemeClr val="accent6"/>
                </a:solidFill>
              </a:rPr>
              <a:t>. zostać wykorzystane w postępowaniu prowadzonym przez organy podatkowe, albowiem zarówno w postępowaniu kontrolnym jak i podatkowym obowiązuje zasada otwartego katalogu środków dowodowych, dopuszczająca jako dowód wszystko, co może przyczynić się do wyjaśnienia sprawy, a nie jest sprzeczne z prawem”; podobnie </a:t>
            </a:r>
            <a:r>
              <a:rPr lang="pl-PL" sz="2200" b="1" dirty="0">
                <a:solidFill>
                  <a:schemeClr val="accent6"/>
                </a:solidFill>
              </a:rPr>
              <a:t>NSA z 29.9.2021 r.,  I FSK 1979/17; z 19.11.2021 r., I FSK 773/21; z 27.4.2021 r., II FSK 238/21</a:t>
            </a:r>
          </a:p>
          <a:p>
            <a:pPr marL="342900" indent="-342900">
              <a:buClr>
                <a:schemeClr val="accent1"/>
              </a:buClr>
              <a:buFont typeface="Arial" panose="020B0604020202020204" pitchFamily="34" charset="0"/>
              <a:buChar char="•"/>
            </a:pPr>
            <a:r>
              <a:rPr lang="pl-PL" sz="2200" b="1" dirty="0">
                <a:solidFill>
                  <a:schemeClr val="accent6"/>
                </a:solidFill>
              </a:rPr>
              <a:t>NSA z 15.12.2021 r., I FSK 671/20:</a:t>
            </a:r>
            <a:r>
              <a:rPr lang="pl-PL" sz="2200" dirty="0">
                <a:solidFill>
                  <a:schemeClr val="accent6"/>
                </a:solidFill>
              </a:rPr>
              <a:t> nie trzeba przeprowadzać powtórnie dowodów  </a:t>
            </a:r>
          </a:p>
          <a:p>
            <a:pPr marL="342900" indent="-342900">
              <a:buClr>
                <a:schemeClr val="accent1"/>
              </a:buClr>
              <a:buFont typeface="Arial" panose="020B0604020202020204" pitchFamily="34" charset="0"/>
              <a:buChar char="•"/>
            </a:pPr>
            <a:r>
              <a:rPr lang="pl-PL" sz="2200" b="1" dirty="0">
                <a:solidFill>
                  <a:schemeClr val="accent6"/>
                </a:solidFill>
              </a:rPr>
              <a:t>NSA z 5.11.2021 r., I GSK 456/21; NSA z 9.7.2021 r., I FSK 967/21: </a:t>
            </a:r>
            <a:r>
              <a:rPr lang="pl-PL" sz="2200" dirty="0">
                <a:solidFill>
                  <a:schemeClr val="accent6"/>
                </a:solidFill>
              </a:rPr>
              <a:t>„samo włączanie do dokumentacji danego postępowania podatkowego materiału dowodowego zgromadzonego poza nim nie spotkało się z dezaprobatą TSUE”</a:t>
            </a:r>
            <a:endParaRPr lang="pl-PL" dirty="0">
              <a:solidFill>
                <a:schemeClr val="accent6">
                  <a:lumMod val="75000"/>
                </a:schemeClr>
              </a:solidFill>
            </a:endParaRPr>
          </a:p>
        </p:txBody>
      </p:sp>
      <p:sp>
        <p:nvSpPr>
          <p:cNvPr id="3" name="Symbol zastępczy numeru slajdu 2">
            <a:extLst>
              <a:ext uri="{FF2B5EF4-FFF2-40B4-BE49-F238E27FC236}">
                <a16:creationId xmlns:a16="http://schemas.microsoft.com/office/drawing/2014/main" id="{CBD2BD63-C8FB-4B2D-8854-E4B23F092757}"/>
              </a:ext>
            </a:extLst>
          </p:cNvPr>
          <p:cNvSpPr>
            <a:spLocks noGrp="1"/>
          </p:cNvSpPr>
          <p:nvPr>
            <p:ph type="sldNum" sz="quarter" idx="12"/>
          </p:nvPr>
        </p:nvSpPr>
        <p:spPr/>
        <p:txBody>
          <a:bodyPr/>
          <a:lstStyle/>
          <a:p>
            <a:fld id="{4FAB73BC-B049-4115-A692-8D63A059BFB8}" type="slidenum">
              <a:rPr lang="en-US" smtClean="0"/>
              <a:t>4</a:t>
            </a:fld>
            <a:endParaRPr lang="en-US" dirty="0"/>
          </a:p>
        </p:txBody>
      </p:sp>
    </p:spTree>
    <p:extLst>
      <p:ext uri="{BB962C8B-B14F-4D97-AF65-F5344CB8AC3E}">
        <p14:creationId xmlns:p14="http://schemas.microsoft.com/office/powerpoint/2010/main" val="3084259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1F3F68-B0FF-4FC9-9E0F-6438ABE1A240}"/>
              </a:ext>
            </a:extLst>
          </p:cNvPr>
          <p:cNvSpPr>
            <a:spLocks noGrp="1"/>
          </p:cNvSpPr>
          <p:nvPr>
            <p:ph type="title"/>
          </p:nvPr>
        </p:nvSpPr>
        <p:spPr>
          <a:xfrm>
            <a:off x="1143000" y="898971"/>
            <a:ext cx="9875520" cy="1356360"/>
          </a:xfrm>
        </p:spPr>
        <p:txBody>
          <a:bodyPr>
            <a:normAutofit fontScale="90000"/>
          </a:bodyPr>
          <a:lstStyle/>
          <a:p>
            <a:pPr marR="0" lvl="0" algn="l" defTabSz="457200" rtl="0" eaLnBrk="1" fontAlgn="auto" latinLnBrk="0" hangingPunct="1">
              <a:lnSpc>
                <a:spcPct val="100000"/>
              </a:lnSpc>
              <a:spcBef>
                <a:spcPts val="0"/>
              </a:spcBef>
              <a:spcAft>
                <a:spcPts val="0"/>
              </a:spcAft>
              <a:buClr>
                <a:srgbClr val="A6B727"/>
              </a:buClr>
              <a:buSzTx/>
              <a:tabLst/>
              <a:defRPr/>
            </a:pPr>
            <a:r>
              <a:rPr lang="pl-PL" sz="3600" b="1" cap="small" dirty="0">
                <a:solidFill>
                  <a:schemeClr val="accent1">
                    <a:lumMod val="75000"/>
                  </a:schemeClr>
                </a:solidFill>
              </a:rPr>
              <a:t>Generalia – </a:t>
            </a:r>
            <a:r>
              <a:rPr kumimoji="0" lang="pl-PL" sz="3600" b="1" i="0" u="none" strike="noStrike" kern="1200" cap="small" spc="0" noProof="0" dirty="0">
                <a:ln>
                  <a:noFill/>
                </a:ln>
                <a:solidFill>
                  <a:schemeClr val="accent1">
                    <a:lumMod val="75000"/>
                  </a:schemeClr>
                </a:solidFill>
                <a:effectLst/>
                <a:uLnTx/>
                <a:uFillTx/>
                <a:ea typeface="+mn-ea"/>
                <a:cs typeface="+mn-cs"/>
              </a:rPr>
              <a:t>prawna możliwość wyłączania jawności materiału dowodowego </a:t>
            </a:r>
            <a:br>
              <a:rPr kumimoji="0" lang="pl-PL" sz="2200" b="1" i="0" u="none" strike="noStrike" kern="1200" cap="none" spc="0" normalizeH="0" baseline="0" noProof="0" dirty="0">
                <a:ln>
                  <a:noFill/>
                </a:ln>
                <a:solidFill>
                  <a:srgbClr val="818183"/>
                </a:solidFill>
                <a:effectLst/>
                <a:uLnTx/>
                <a:uFillTx/>
                <a:latin typeface="Corbel" panose="020B0503020204020204"/>
                <a:ea typeface="+mn-ea"/>
                <a:cs typeface="+mn-cs"/>
              </a:rPr>
            </a:br>
            <a:endParaRPr lang="pl-PL" sz="3200" b="1" cap="small" dirty="0">
              <a:solidFill>
                <a:schemeClr val="accent1">
                  <a:lumMod val="75000"/>
                </a:schemeClr>
              </a:solidFill>
            </a:endParaRPr>
          </a:p>
        </p:txBody>
      </p:sp>
      <p:sp>
        <p:nvSpPr>
          <p:cNvPr id="4" name="pole tekstowe 3">
            <a:extLst>
              <a:ext uri="{FF2B5EF4-FFF2-40B4-BE49-F238E27FC236}">
                <a16:creationId xmlns:a16="http://schemas.microsoft.com/office/drawing/2014/main" id="{3E877C0C-2C01-467A-8E16-A590B2772768}"/>
              </a:ext>
            </a:extLst>
          </p:cNvPr>
          <p:cNvSpPr txBox="1"/>
          <p:nvPr/>
        </p:nvSpPr>
        <p:spPr>
          <a:xfrm>
            <a:off x="902438" y="1935251"/>
            <a:ext cx="10591221" cy="3477875"/>
          </a:xfrm>
          <a:prstGeom prst="rect">
            <a:avLst/>
          </a:prstGeom>
          <a:noFill/>
        </p:spPr>
        <p:txBody>
          <a:bodyPr wrap="square">
            <a:spAutoFit/>
          </a:bodyPr>
          <a:lstStyle/>
          <a:p>
            <a:pPr marL="342900" indent="-342900">
              <a:buClr>
                <a:schemeClr val="accent1"/>
              </a:buClr>
              <a:buFont typeface="Arial" panose="020B0604020202020204" pitchFamily="34" charset="0"/>
              <a:buChar char="•"/>
            </a:pPr>
            <a:r>
              <a:rPr lang="pl-PL" sz="2200" b="1" i="1" dirty="0">
                <a:solidFill>
                  <a:schemeClr val="accent6"/>
                </a:solidFill>
              </a:rPr>
              <a:t>ex </a:t>
            </a:r>
            <a:r>
              <a:rPr lang="pl-PL" sz="2200" b="1" i="1" dirty="0" err="1">
                <a:solidFill>
                  <a:schemeClr val="accent6"/>
                </a:solidFill>
              </a:rPr>
              <a:t>multis</a:t>
            </a:r>
            <a:r>
              <a:rPr lang="pl-PL" sz="2200" b="1" dirty="0">
                <a:solidFill>
                  <a:schemeClr val="accent6"/>
                </a:solidFill>
              </a:rPr>
              <a:t>, NSA z 29.1.2021 r., I FSK 1494/20; NSA z 9.7.2021 r., I FSK 930/21:</a:t>
            </a:r>
            <a:r>
              <a:rPr lang="pl-PL" sz="2200" dirty="0">
                <a:solidFill>
                  <a:schemeClr val="accent6"/>
                </a:solidFill>
              </a:rPr>
              <a:t> „Zasada poszanowania prawa do obrony w postępowaniu administracyjnym nie nakłada (…) zdaniem TSUE na organ podatkowy ogólnego obowiązku zapewnienia pełnego dostępu do akt będących w jego dyspozycji, lecz wymaga, aby podatnik miał możliwość uzyskania, na swój wniosek, informacji i dokumentów zawartych w aktach administracyjnych i uwzględnionych przez ten organ w celu wydania jego decyzji, </a:t>
            </a:r>
            <a:r>
              <a:rPr lang="pl-PL" sz="2200" u="sng" dirty="0">
                <a:solidFill>
                  <a:schemeClr val="accent6"/>
                </a:solidFill>
              </a:rPr>
              <a:t>chyba że cele leżące w interesie ogólnym uzasadniają ograniczenie dostępu do wspomnianych informacji i dokumentów</a:t>
            </a:r>
            <a:r>
              <a:rPr lang="pl-PL" sz="2200" dirty="0">
                <a:solidFill>
                  <a:schemeClr val="accent6"/>
                </a:solidFill>
              </a:rPr>
              <a:t>. W tym ostatnim przypadku do organu podatkowego należy zbadanie, czy możliwy jest dostęp częściowy (…)”</a:t>
            </a:r>
          </a:p>
          <a:p>
            <a:pPr marL="285750" indent="-285750">
              <a:buFont typeface="Arial" panose="020B0604020202020204" pitchFamily="34" charset="0"/>
              <a:buChar char="•"/>
            </a:pPr>
            <a:endParaRPr lang="pl-PL" sz="2200" dirty="0">
              <a:solidFill>
                <a:schemeClr val="accent6">
                  <a:lumMod val="75000"/>
                </a:schemeClr>
              </a:solidFill>
            </a:endParaRPr>
          </a:p>
        </p:txBody>
      </p:sp>
      <p:sp>
        <p:nvSpPr>
          <p:cNvPr id="3" name="Symbol zastępczy numeru slajdu 2">
            <a:extLst>
              <a:ext uri="{FF2B5EF4-FFF2-40B4-BE49-F238E27FC236}">
                <a16:creationId xmlns:a16="http://schemas.microsoft.com/office/drawing/2014/main" id="{27A1C60E-96B0-4BCC-8DE1-06FD1D798FF8}"/>
              </a:ext>
            </a:extLst>
          </p:cNvPr>
          <p:cNvSpPr>
            <a:spLocks noGrp="1"/>
          </p:cNvSpPr>
          <p:nvPr>
            <p:ph type="sldNum" sz="quarter" idx="12"/>
          </p:nvPr>
        </p:nvSpPr>
        <p:spPr/>
        <p:txBody>
          <a:bodyPr/>
          <a:lstStyle/>
          <a:p>
            <a:fld id="{4FAB73BC-B049-4115-A692-8D63A059BFB8}" type="slidenum">
              <a:rPr lang="en-US" smtClean="0"/>
              <a:t>5</a:t>
            </a:fld>
            <a:endParaRPr lang="en-US" dirty="0"/>
          </a:p>
        </p:txBody>
      </p:sp>
    </p:spTree>
    <p:extLst>
      <p:ext uri="{BB962C8B-B14F-4D97-AF65-F5344CB8AC3E}">
        <p14:creationId xmlns:p14="http://schemas.microsoft.com/office/powerpoint/2010/main" val="752719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232B3A-8195-40F5-9022-84C857CA34F3}"/>
              </a:ext>
            </a:extLst>
          </p:cNvPr>
          <p:cNvSpPr>
            <a:spLocks noGrp="1"/>
          </p:cNvSpPr>
          <p:nvPr>
            <p:ph type="title"/>
          </p:nvPr>
        </p:nvSpPr>
        <p:spPr>
          <a:xfrm>
            <a:off x="905841" y="340848"/>
            <a:ext cx="9875520" cy="1356360"/>
          </a:xfrm>
        </p:spPr>
        <p:txBody>
          <a:bodyPr>
            <a:normAutofit/>
          </a:bodyPr>
          <a:lstStyle/>
          <a:p>
            <a:r>
              <a:rPr lang="pl-PL" sz="3200" b="1" cap="small" dirty="0">
                <a:solidFill>
                  <a:schemeClr val="accent1">
                    <a:lumMod val="75000"/>
                  </a:schemeClr>
                </a:solidFill>
              </a:rPr>
              <a:t>„</a:t>
            </a:r>
            <a:r>
              <a:rPr lang="pl-PL" sz="2800" b="1" cap="small" dirty="0">
                <a:solidFill>
                  <a:schemeClr val="accent1">
                    <a:lumMod val="75000"/>
                  </a:schemeClr>
                </a:solidFill>
              </a:rPr>
              <a:t>DĄŻENIE DO FORMALNEJ KOMPATYBILNOŚCI</a:t>
            </a:r>
            <a:r>
              <a:rPr lang="pl-PL" sz="3200" b="1" cap="small" dirty="0">
                <a:solidFill>
                  <a:schemeClr val="accent1">
                    <a:lumMod val="75000"/>
                  </a:schemeClr>
                </a:solidFill>
              </a:rPr>
              <a:t>”</a:t>
            </a:r>
          </a:p>
        </p:txBody>
      </p:sp>
      <p:sp>
        <p:nvSpPr>
          <p:cNvPr id="3" name="Symbol zastępczy zawartości 2">
            <a:extLst>
              <a:ext uri="{FF2B5EF4-FFF2-40B4-BE49-F238E27FC236}">
                <a16:creationId xmlns:a16="http://schemas.microsoft.com/office/drawing/2014/main" id="{BFE8BBD5-5CFB-478D-A1C6-10B1ACE0195F}"/>
              </a:ext>
            </a:extLst>
          </p:cNvPr>
          <p:cNvSpPr>
            <a:spLocks noGrp="1"/>
          </p:cNvSpPr>
          <p:nvPr>
            <p:ph idx="1"/>
          </p:nvPr>
        </p:nvSpPr>
        <p:spPr>
          <a:xfrm>
            <a:off x="671332" y="1571261"/>
            <a:ext cx="10344539" cy="4841112"/>
          </a:xfrm>
        </p:spPr>
        <p:txBody>
          <a:bodyPr>
            <a:noAutofit/>
          </a:bodyPr>
          <a:lstStyle/>
          <a:p>
            <a:r>
              <a:rPr lang="pl-PL" b="1" dirty="0">
                <a:solidFill>
                  <a:schemeClr val="accent6"/>
                </a:solidFill>
              </a:rPr>
              <a:t>NSA z 27.4.2021 r., II FSK 220/21</a:t>
            </a:r>
            <a:r>
              <a:rPr lang="pl-PL" dirty="0">
                <a:solidFill>
                  <a:schemeClr val="accent6"/>
                </a:solidFill>
              </a:rPr>
              <a:t>: „Inaczej niż w badanej sprawie węgierskiej, polskie prawo podatkowe nie zawiera normy nakazującej organom zachowanie swoistej kompatybilności decyzji wydanych wobec wystawcy i odbiorcy faktury”</a:t>
            </a:r>
          </a:p>
          <a:p>
            <a:r>
              <a:rPr lang="pl-PL" b="1" dirty="0">
                <a:solidFill>
                  <a:schemeClr val="accent6"/>
                </a:solidFill>
              </a:rPr>
              <a:t>NSA z 10.11.2020 r., I FSK 226/18</a:t>
            </a:r>
            <a:r>
              <a:rPr lang="pl-PL" dirty="0">
                <a:solidFill>
                  <a:schemeClr val="accent6"/>
                </a:solidFill>
              </a:rPr>
              <a:t>: „Fakt wydania decyzji wobec kontrahenta nie może stanowić automatycznej podstawy do odpowiedzialności podatnika - strony postępowania głównego. (…) Decyzja taka nie może być traktowana jako bezwzględnie wiążąca organ podatkowy, który jej nie wydał. Przyjęcie takiego założenia czyniłoby zbędnym jakiekolwiek postępowanie podatkowe”</a:t>
            </a:r>
          </a:p>
          <a:p>
            <a:r>
              <a:rPr lang="pl-PL" b="1" dirty="0">
                <a:solidFill>
                  <a:schemeClr val="accent6"/>
                </a:solidFill>
              </a:rPr>
              <a:t>Wyrok NSA z 23.4.2020 r., I FSK 413/20</a:t>
            </a:r>
            <a:r>
              <a:rPr lang="pl-PL" dirty="0">
                <a:solidFill>
                  <a:schemeClr val="accent6"/>
                </a:solidFill>
              </a:rPr>
              <a:t>: „</a:t>
            </a:r>
            <a:r>
              <a:rPr lang="pl-PL" u="sng" dirty="0">
                <a:solidFill>
                  <a:schemeClr val="accent6"/>
                </a:solidFill>
              </a:rPr>
              <a:t>Zwiększona moc dowodowa płynąca z treści art. 194 § 1 </a:t>
            </a:r>
            <a:r>
              <a:rPr lang="pl-PL" u="sng" dirty="0" err="1">
                <a:solidFill>
                  <a:schemeClr val="accent6"/>
                </a:solidFill>
              </a:rPr>
              <a:t>o.p</a:t>
            </a:r>
            <a:r>
              <a:rPr lang="pl-PL" u="sng" dirty="0">
                <a:solidFill>
                  <a:schemeClr val="accent6"/>
                </a:solidFill>
              </a:rPr>
              <a:t>. obejmuje w tym przypadku sentencję decyzji, a nie motywy rozstrzygnięcia lub też ocenę materiału dowodowego dokonaną przez inny organ, w toku innego postępowania</a:t>
            </a:r>
            <a:r>
              <a:rPr lang="pl-PL" dirty="0">
                <a:solidFill>
                  <a:schemeClr val="accent6"/>
                </a:solidFill>
              </a:rPr>
              <a:t>” </a:t>
            </a:r>
          </a:p>
          <a:p>
            <a:endParaRPr lang="pl-PL" sz="2000" dirty="0">
              <a:solidFill>
                <a:schemeClr val="accent6"/>
              </a:solidFill>
            </a:endParaRPr>
          </a:p>
          <a:p>
            <a:r>
              <a:rPr lang="pl-PL" sz="2000" dirty="0">
                <a:solidFill>
                  <a:schemeClr val="accent6"/>
                </a:solidFill>
              </a:rPr>
              <a:t>„</a:t>
            </a:r>
          </a:p>
        </p:txBody>
      </p:sp>
      <p:sp>
        <p:nvSpPr>
          <p:cNvPr id="4" name="Symbol zastępczy numeru slajdu 3">
            <a:extLst>
              <a:ext uri="{FF2B5EF4-FFF2-40B4-BE49-F238E27FC236}">
                <a16:creationId xmlns:a16="http://schemas.microsoft.com/office/drawing/2014/main" id="{1954925F-7B01-41E2-BDFF-ED89B62F1B9A}"/>
              </a:ext>
            </a:extLst>
          </p:cNvPr>
          <p:cNvSpPr>
            <a:spLocks noGrp="1"/>
          </p:cNvSpPr>
          <p:nvPr>
            <p:ph type="sldNum" sz="quarter" idx="12"/>
          </p:nvPr>
        </p:nvSpPr>
        <p:spPr/>
        <p:txBody>
          <a:bodyPr/>
          <a:lstStyle/>
          <a:p>
            <a:fld id="{4FAB73BC-B049-4115-A692-8D63A059BFB8}" type="slidenum">
              <a:rPr lang="en-US" smtClean="0"/>
              <a:t>6</a:t>
            </a:fld>
            <a:endParaRPr lang="en-US" dirty="0"/>
          </a:p>
        </p:txBody>
      </p:sp>
    </p:spTree>
    <p:extLst>
      <p:ext uri="{BB962C8B-B14F-4D97-AF65-F5344CB8AC3E}">
        <p14:creationId xmlns:p14="http://schemas.microsoft.com/office/powerpoint/2010/main" val="396325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BFE8BBD5-5CFB-478D-A1C6-10B1ACE0195F}"/>
              </a:ext>
            </a:extLst>
          </p:cNvPr>
          <p:cNvSpPr>
            <a:spLocks noGrp="1"/>
          </p:cNvSpPr>
          <p:nvPr>
            <p:ph idx="1"/>
          </p:nvPr>
        </p:nvSpPr>
        <p:spPr>
          <a:xfrm>
            <a:off x="740780" y="1687010"/>
            <a:ext cx="10275091" cy="4038600"/>
          </a:xfrm>
        </p:spPr>
        <p:txBody>
          <a:bodyPr>
            <a:noAutofit/>
          </a:bodyPr>
          <a:lstStyle/>
          <a:p>
            <a:r>
              <a:rPr lang="pl-PL" b="1" dirty="0">
                <a:solidFill>
                  <a:schemeClr val="accent6"/>
                </a:solidFill>
              </a:rPr>
              <a:t>NSA z 22.1.2021 r., I FSK 1190/20</a:t>
            </a:r>
            <a:r>
              <a:rPr lang="pl-PL" dirty="0">
                <a:solidFill>
                  <a:schemeClr val="accent6"/>
                </a:solidFill>
              </a:rPr>
              <a:t>: „decyzja wydana wobec kontrahenta może być dowodem w sprawie, ale podlega ona ocenie, jak każdy inny dowód. Ponadto organ w danej sprawie podatnika nie może przyjmować ustaleń poczynionych przez inny organ w uzasadnieniu decyzji wydanej wobec kontrahenta jako swoich własnych ustaleń. Organ powinien dokonać własnej oceny zgromadzonych dowodów źródłowych i przedstawić tę ocenę w uzasadnieniu decyzji”</a:t>
            </a:r>
          </a:p>
          <a:p>
            <a:r>
              <a:rPr lang="pl-PL" b="1" i="1" dirty="0">
                <a:solidFill>
                  <a:schemeClr val="accent6"/>
                </a:solidFill>
              </a:rPr>
              <a:t>ex </a:t>
            </a:r>
            <a:r>
              <a:rPr lang="pl-PL" b="1" i="1" dirty="0" err="1">
                <a:solidFill>
                  <a:schemeClr val="accent6"/>
                </a:solidFill>
              </a:rPr>
              <a:t>multis</a:t>
            </a:r>
            <a:r>
              <a:rPr lang="pl-PL" b="1" dirty="0">
                <a:solidFill>
                  <a:schemeClr val="accent6"/>
                </a:solidFill>
              </a:rPr>
              <a:t>, wyrok NSA z 19.11.2021 r., I FSK 773/21: </a:t>
            </a:r>
            <a:r>
              <a:rPr lang="pl-PL" dirty="0">
                <a:solidFill>
                  <a:schemeClr val="accent6"/>
                </a:solidFill>
              </a:rPr>
              <a:t>przeprowadzono odrębne postępowanie dowodowe, a dowody przeniesione nie były jedynymi</a:t>
            </a:r>
          </a:p>
          <a:p>
            <a:r>
              <a:rPr lang="pl-PL" b="1" dirty="0">
                <a:solidFill>
                  <a:schemeClr val="accent6"/>
                </a:solidFill>
              </a:rPr>
              <a:t>NSA z 9.7.2021 r., I FSK 967/21: </a:t>
            </a:r>
            <a:r>
              <a:rPr lang="pl-PL" dirty="0">
                <a:solidFill>
                  <a:schemeClr val="accent6"/>
                </a:solidFill>
              </a:rPr>
              <a:t>„możliwość skontrolowania zgodności z prawem uzyskania i wykorzystania dowodów pochodzących z innych postępowań oraz ustaleń, które mają decydujące znaczenie dla rozstrzygnięcia sprawy, dokonanych w decyzjach administracyjnych wydanych względem dostawców strony” </a:t>
            </a:r>
          </a:p>
          <a:p>
            <a:endParaRPr lang="pl-PL" sz="2000" dirty="0">
              <a:solidFill>
                <a:schemeClr val="accent6"/>
              </a:solidFill>
            </a:endParaRPr>
          </a:p>
        </p:txBody>
      </p:sp>
      <p:sp>
        <p:nvSpPr>
          <p:cNvPr id="4" name="Symbol zastępczy numeru slajdu 3">
            <a:extLst>
              <a:ext uri="{FF2B5EF4-FFF2-40B4-BE49-F238E27FC236}">
                <a16:creationId xmlns:a16="http://schemas.microsoft.com/office/drawing/2014/main" id="{3DE3C021-1AD2-446E-B5A2-2486DD46834E}"/>
              </a:ext>
            </a:extLst>
          </p:cNvPr>
          <p:cNvSpPr>
            <a:spLocks noGrp="1"/>
          </p:cNvSpPr>
          <p:nvPr>
            <p:ph type="sldNum" sz="quarter" idx="12"/>
          </p:nvPr>
        </p:nvSpPr>
        <p:spPr/>
        <p:txBody>
          <a:bodyPr/>
          <a:lstStyle/>
          <a:p>
            <a:fld id="{4FAB73BC-B049-4115-A692-8D63A059BFB8}" type="slidenum">
              <a:rPr lang="en-US" smtClean="0"/>
              <a:t>7</a:t>
            </a:fld>
            <a:endParaRPr lang="en-US" dirty="0"/>
          </a:p>
        </p:txBody>
      </p:sp>
      <p:sp>
        <p:nvSpPr>
          <p:cNvPr id="7" name="Tytuł 1">
            <a:extLst>
              <a:ext uri="{FF2B5EF4-FFF2-40B4-BE49-F238E27FC236}">
                <a16:creationId xmlns:a16="http://schemas.microsoft.com/office/drawing/2014/main" id="{4B715EA6-F417-4D94-8187-FAC67CF93009}"/>
              </a:ext>
            </a:extLst>
          </p:cNvPr>
          <p:cNvSpPr txBox="1">
            <a:spLocks/>
          </p:cNvSpPr>
          <p:nvPr/>
        </p:nvSpPr>
        <p:spPr>
          <a:xfrm>
            <a:off x="905841" y="340848"/>
            <a:ext cx="9875520" cy="13563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pl-PL" sz="3200" b="1" cap="small">
                <a:solidFill>
                  <a:schemeClr val="accent1">
                    <a:lumMod val="75000"/>
                  </a:schemeClr>
                </a:solidFill>
              </a:rPr>
              <a:t>„</a:t>
            </a:r>
            <a:r>
              <a:rPr lang="pl-PL" sz="2800" b="1" cap="small">
                <a:solidFill>
                  <a:schemeClr val="accent1">
                    <a:lumMod val="75000"/>
                  </a:schemeClr>
                </a:solidFill>
              </a:rPr>
              <a:t>DĄŻENIE DO FORMALNEJ KOMPATYBILNOŚCI</a:t>
            </a:r>
            <a:r>
              <a:rPr lang="pl-PL" sz="3200" b="1" cap="small">
                <a:solidFill>
                  <a:schemeClr val="accent1">
                    <a:lumMod val="75000"/>
                  </a:schemeClr>
                </a:solidFill>
              </a:rPr>
              <a:t>”</a:t>
            </a:r>
            <a:endParaRPr lang="pl-PL" sz="3200" b="1" cap="small" dirty="0">
              <a:solidFill>
                <a:schemeClr val="accent1">
                  <a:lumMod val="75000"/>
                </a:schemeClr>
              </a:solidFill>
            </a:endParaRPr>
          </a:p>
        </p:txBody>
      </p:sp>
    </p:spTree>
    <p:extLst>
      <p:ext uri="{BB962C8B-B14F-4D97-AF65-F5344CB8AC3E}">
        <p14:creationId xmlns:p14="http://schemas.microsoft.com/office/powerpoint/2010/main" val="4203235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232B3A-8195-40F5-9022-84C857CA34F3}"/>
              </a:ext>
            </a:extLst>
          </p:cNvPr>
          <p:cNvSpPr>
            <a:spLocks noGrp="1"/>
          </p:cNvSpPr>
          <p:nvPr>
            <p:ph type="title"/>
          </p:nvPr>
        </p:nvSpPr>
        <p:spPr>
          <a:xfrm>
            <a:off x="946353" y="195690"/>
            <a:ext cx="9875520" cy="1356360"/>
          </a:xfrm>
        </p:spPr>
        <p:txBody>
          <a:bodyPr>
            <a:normAutofit/>
          </a:bodyPr>
          <a:lstStyle/>
          <a:p>
            <a:r>
              <a:rPr lang="pl-PL" sz="3200" b="1" cap="small" dirty="0">
                <a:solidFill>
                  <a:schemeClr val="accent1">
                    <a:lumMod val="75000"/>
                  </a:schemeClr>
                </a:solidFill>
              </a:rPr>
              <a:t>„Odrębne i samodzielne” postępowanie dowodowe</a:t>
            </a:r>
          </a:p>
        </p:txBody>
      </p:sp>
      <p:sp>
        <p:nvSpPr>
          <p:cNvPr id="3" name="Symbol zastępczy zawartości 2">
            <a:extLst>
              <a:ext uri="{FF2B5EF4-FFF2-40B4-BE49-F238E27FC236}">
                <a16:creationId xmlns:a16="http://schemas.microsoft.com/office/drawing/2014/main" id="{BFE8BBD5-5CFB-478D-A1C6-10B1ACE0195F}"/>
              </a:ext>
            </a:extLst>
          </p:cNvPr>
          <p:cNvSpPr>
            <a:spLocks noGrp="1"/>
          </p:cNvSpPr>
          <p:nvPr>
            <p:ph idx="1"/>
          </p:nvPr>
        </p:nvSpPr>
        <p:spPr>
          <a:xfrm>
            <a:off x="752354" y="1190459"/>
            <a:ext cx="10263518" cy="4038600"/>
          </a:xfrm>
        </p:spPr>
        <p:txBody>
          <a:bodyPr>
            <a:noAutofit/>
          </a:bodyPr>
          <a:lstStyle/>
          <a:p>
            <a:r>
              <a:rPr lang="pl-PL" b="1" dirty="0">
                <a:solidFill>
                  <a:schemeClr val="accent6"/>
                </a:solidFill>
              </a:rPr>
              <a:t>NSA z 22.4.2021 r., I FSK 279/21</a:t>
            </a:r>
            <a:r>
              <a:rPr lang="pl-PL" dirty="0">
                <a:solidFill>
                  <a:schemeClr val="accent6"/>
                </a:solidFill>
              </a:rPr>
              <a:t>: organy podatkowe przeprowadziły „odrębne i samodzielnie” postępowanie dowodowe; „[d]</a:t>
            </a:r>
            <a:r>
              <a:rPr lang="pl-PL" dirty="0" err="1">
                <a:solidFill>
                  <a:schemeClr val="accent6"/>
                </a:solidFill>
              </a:rPr>
              <a:t>okumenty</a:t>
            </a:r>
            <a:r>
              <a:rPr lang="pl-PL" dirty="0">
                <a:solidFill>
                  <a:schemeClr val="accent6"/>
                </a:solidFill>
              </a:rPr>
              <a:t> włączone z innych postępowań, których jawność dla Strony została później wyłączona (z uwagi na interes publiczny, rozumiany jako konieczność poszanowania praw osób trzecich niezwiązanych bezpośrednio ze sprawą), nie były jedynymi dowodami branymi pod uwagę przy rozstrzygnięciu sprawy i zostały ocenione łącznie z innymi dowodami w ramach swobodnej oceny dowodów. Wyłączenie jawności niektórych dokumentów nie pozbawiło przy tym Skarżącego prawa do skutecznego zakwestionowania w trakcie toczącego się postępowania ustaleń faktycznych i kwalifikacji prawnych” (podobnie </a:t>
            </a:r>
            <a:r>
              <a:rPr lang="pl-PL" b="1" dirty="0">
                <a:solidFill>
                  <a:schemeClr val="accent6"/>
                </a:solidFill>
              </a:rPr>
              <a:t>NSA z 6.7.2021 r., I FSK 881/21; NSA z 16.2.2022 r., I FSK 2332/21</a:t>
            </a:r>
            <a:r>
              <a:rPr lang="pl-PL" dirty="0">
                <a:solidFill>
                  <a:schemeClr val="accent6"/>
                </a:solidFill>
              </a:rPr>
              <a:t>).</a:t>
            </a:r>
          </a:p>
          <a:p>
            <a:pPr marL="266700" indent="-222250">
              <a:buNone/>
            </a:pPr>
            <a:r>
              <a:rPr lang="pl-PL" b="1" dirty="0">
                <a:solidFill>
                  <a:schemeClr val="accent1">
                    <a:lumMod val="75000"/>
                  </a:schemeClr>
                </a:solidFill>
                <a:effectLst/>
                <a:ea typeface="Calibri" panose="020F0502020204030204" pitchFamily="34" charset="0"/>
              </a:rPr>
              <a:t>„Wystarczająco dużo” dowodów w aktach sprawy</a:t>
            </a:r>
          </a:p>
          <a:p>
            <a:pPr lvl="1"/>
            <a:r>
              <a:rPr lang="pl-PL" sz="2200" b="1" dirty="0">
                <a:solidFill>
                  <a:schemeClr val="accent1">
                    <a:lumMod val="75000"/>
                  </a:schemeClr>
                </a:solidFill>
                <a:ea typeface="Calibri" panose="020F0502020204030204" pitchFamily="34" charset="0"/>
              </a:rPr>
              <a:t>aby wykazać prawdziwość „ustaleń faktycznych i kwalifikacji prawnych” zawartych w decyzji (aspekt prawdy materialnej)</a:t>
            </a:r>
          </a:p>
          <a:p>
            <a:pPr lvl="1"/>
            <a:r>
              <a:rPr lang="pl-PL" sz="2200" b="1" dirty="0">
                <a:solidFill>
                  <a:schemeClr val="accent1">
                    <a:lumMod val="75000"/>
                  </a:schemeClr>
                </a:solidFill>
                <a:ea typeface="Calibri" panose="020F0502020204030204" pitchFamily="34" charset="0"/>
              </a:rPr>
              <a:t>a</a:t>
            </a:r>
            <a:r>
              <a:rPr lang="pl-PL" sz="2200" b="1" dirty="0">
                <a:solidFill>
                  <a:schemeClr val="accent1">
                    <a:lumMod val="75000"/>
                  </a:schemeClr>
                </a:solidFill>
                <a:effectLst/>
                <a:ea typeface="Calibri" panose="020F0502020204030204" pitchFamily="34" charset="0"/>
              </a:rPr>
              <a:t>by umożliwić stronie wypowiedź co do tych „</a:t>
            </a:r>
            <a:r>
              <a:rPr lang="pl-PL" sz="2200" b="1" dirty="0">
                <a:solidFill>
                  <a:schemeClr val="accent1">
                    <a:lumMod val="75000"/>
                  </a:schemeClr>
                </a:solidFill>
                <a:ea typeface="Calibri" panose="020F0502020204030204" pitchFamily="34" charset="0"/>
              </a:rPr>
              <a:t>ustaleń faktycznych i kwalifikacji prawnych”</a:t>
            </a:r>
            <a:r>
              <a:rPr lang="pl-PL" sz="2200" b="1" dirty="0">
                <a:solidFill>
                  <a:schemeClr val="accent1">
                    <a:lumMod val="75000"/>
                  </a:schemeClr>
                </a:solidFill>
                <a:effectLst/>
                <a:ea typeface="Calibri" panose="020F0502020204030204" pitchFamily="34" charset="0"/>
              </a:rPr>
              <a:t> (aspekt prawa do obrony </a:t>
            </a:r>
            <a:r>
              <a:rPr lang="pl-PL" sz="2200" b="1" i="1" dirty="0">
                <a:solidFill>
                  <a:schemeClr val="accent1">
                    <a:lumMod val="75000"/>
                  </a:schemeClr>
                </a:solidFill>
                <a:effectLst/>
                <a:ea typeface="Calibri" panose="020F0502020204030204" pitchFamily="34" charset="0"/>
              </a:rPr>
              <a:t>sensu stricto</a:t>
            </a:r>
            <a:r>
              <a:rPr lang="pl-PL" sz="2200" b="1" dirty="0">
                <a:solidFill>
                  <a:schemeClr val="accent1">
                    <a:lumMod val="75000"/>
                  </a:schemeClr>
                </a:solidFill>
                <a:effectLst/>
                <a:ea typeface="Calibri" panose="020F0502020204030204" pitchFamily="34" charset="0"/>
              </a:rPr>
              <a:t>)</a:t>
            </a:r>
          </a:p>
          <a:p>
            <a:endParaRPr lang="pl-PL" b="1" dirty="0">
              <a:effectLst/>
              <a:ea typeface="Calibri" panose="020F0502020204030204" pitchFamily="34" charset="0"/>
            </a:endParaRPr>
          </a:p>
          <a:p>
            <a:endParaRPr lang="pl-PL" sz="2000" dirty="0">
              <a:solidFill>
                <a:schemeClr val="accent6"/>
              </a:solidFill>
            </a:endParaRPr>
          </a:p>
        </p:txBody>
      </p:sp>
      <p:sp>
        <p:nvSpPr>
          <p:cNvPr id="4" name="Symbol zastępczy numeru slajdu 3">
            <a:extLst>
              <a:ext uri="{FF2B5EF4-FFF2-40B4-BE49-F238E27FC236}">
                <a16:creationId xmlns:a16="http://schemas.microsoft.com/office/drawing/2014/main" id="{8B72DC2B-5089-48A2-92BC-852B21ADAE1D}"/>
              </a:ext>
            </a:extLst>
          </p:cNvPr>
          <p:cNvSpPr>
            <a:spLocks noGrp="1"/>
          </p:cNvSpPr>
          <p:nvPr>
            <p:ph type="sldNum" sz="quarter" idx="12"/>
          </p:nvPr>
        </p:nvSpPr>
        <p:spPr/>
        <p:txBody>
          <a:bodyPr/>
          <a:lstStyle/>
          <a:p>
            <a:fld id="{4FAB73BC-B049-4115-A692-8D63A059BFB8}" type="slidenum">
              <a:rPr lang="en-US" smtClean="0"/>
              <a:t>8</a:t>
            </a:fld>
            <a:endParaRPr lang="en-US" dirty="0"/>
          </a:p>
        </p:txBody>
      </p:sp>
    </p:spTree>
    <p:extLst>
      <p:ext uri="{BB962C8B-B14F-4D97-AF65-F5344CB8AC3E}">
        <p14:creationId xmlns:p14="http://schemas.microsoft.com/office/powerpoint/2010/main" val="3954509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232B3A-8195-40F5-9022-84C857CA34F3}"/>
              </a:ext>
            </a:extLst>
          </p:cNvPr>
          <p:cNvSpPr>
            <a:spLocks noGrp="1"/>
          </p:cNvSpPr>
          <p:nvPr>
            <p:ph type="title"/>
          </p:nvPr>
        </p:nvSpPr>
        <p:spPr>
          <a:xfrm>
            <a:off x="923081" y="14404"/>
            <a:ext cx="9875520" cy="1356360"/>
          </a:xfrm>
        </p:spPr>
        <p:txBody>
          <a:bodyPr>
            <a:normAutofit/>
          </a:bodyPr>
          <a:lstStyle/>
          <a:p>
            <a:r>
              <a:rPr lang="pl-PL" sz="3200" b="1" cap="small" dirty="0">
                <a:solidFill>
                  <a:schemeClr val="accent1">
                    <a:lumMod val="75000"/>
                  </a:schemeClr>
                </a:solidFill>
              </a:rPr>
              <a:t>„Wyciągi drastycznie okrojone”</a:t>
            </a:r>
          </a:p>
        </p:txBody>
      </p:sp>
      <p:sp>
        <p:nvSpPr>
          <p:cNvPr id="3" name="Symbol zastępczy zawartości 2">
            <a:extLst>
              <a:ext uri="{FF2B5EF4-FFF2-40B4-BE49-F238E27FC236}">
                <a16:creationId xmlns:a16="http://schemas.microsoft.com/office/drawing/2014/main" id="{BFE8BBD5-5CFB-478D-A1C6-10B1ACE0195F}"/>
              </a:ext>
            </a:extLst>
          </p:cNvPr>
          <p:cNvSpPr>
            <a:spLocks noGrp="1"/>
          </p:cNvSpPr>
          <p:nvPr>
            <p:ph idx="1"/>
          </p:nvPr>
        </p:nvSpPr>
        <p:spPr>
          <a:xfrm>
            <a:off x="671333" y="1015679"/>
            <a:ext cx="10938076" cy="4038600"/>
          </a:xfrm>
        </p:spPr>
        <p:txBody>
          <a:bodyPr>
            <a:noAutofit/>
          </a:bodyPr>
          <a:lstStyle/>
          <a:p>
            <a:r>
              <a:rPr lang="pl-PL" b="1" dirty="0">
                <a:solidFill>
                  <a:schemeClr val="accent6"/>
                </a:solidFill>
              </a:rPr>
              <a:t>NSA z 10.11.2020 r., sygn. akt I FSK 226/18</a:t>
            </a:r>
            <a:r>
              <a:rPr lang="pl-PL" dirty="0">
                <a:solidFill>
                  <a:schemeClr val="accent6"/>
                </a:solidFill>
              </a:rPr>
              <a:t>: „(…) co do zasady, organy podatkowe powinny udostępniać podatnikowi całość materiału dowodowego - rozumianą jako całość materiałów pozyskanych z innych postępowań. Oznacza to, że w wyłączenie danych dokumentów lub konkretnych informacji powinno być wyjątkiem i być stosowane w szczególnych okolicznościach (dane wrażliwe, tajemnica przedsiębiorstwa). Organy podatkowe powinny zatem włączać do akt postępowania całe dokumenty – ewentualnie zanonimizowane – nie zaś wyciągi i to drastycznie okrojone” </a:t>
            </a:r>
          </a:p>
          <a:p>
            <a:r>
              <a:rPr lang="pl-PL" b="1" dirty="0">
                <a:solidFill>
                  <a:schemeClr val="accent6"/>
                </a:solidFill>
              </a:rPr>
              <a:t>NSA 19.1.2021 r., I FSK 1550/20: </a:t>
            </a:r>
            <a:r>
              <a:rPr lang="pl-PL" dirty="0">
                <a:solidFill>
                  <a:schemeClr val="accent6"/>
                </a:solidFill>
              </a:rPr>
              <a:t>przez włączenie tylko wyciągu z decyzji wydanej wobec kontrahenta nie zostaje naruszone prawo do obrony – w sytuacji, gdy włączone także dowody źródłowe</a:t>
            </a:r>
          </a:p>
          <a:p>
            <a:r>
              <a:rPr lang="pl-PL" b="1" dirty="0">
                <a:solidFill>
                  <a:schemeClr val="accent6"/>
                </a:solidFill>
              </a:rPr>
              <a:t>NSA z 15.12.2021 r., I FSK 671/20</a:t>
            </a:r>
            <a:r>
              <a:rPr lang="pl-PL" dirty="0">
                <a:solidFill>
                  <a:schemeClr val="accent6"/>
                </a:solidFill>
              </a:rPr>
              <a:t>: „Organ pierwszej instancji nie włączył do akt streszczenia decyzji czy innych dokumentów, lecz wyciągi z tych oryginalnych dokumentów, ze względu na informacje dotyczące podmiotów, których interes publiczny jest chroniony przez prawo. Takie postępowanie nie pozostawało w sprzeczności z tezami przywołanego wyroku Trybunału i jego uzasadnieniem. Nie ma bowiem absolutnego dostępu do wszystkich danych kontrahentów i innych podatników, na co wskazywał też powoływany wyrok Trybunału”</a:t>
            </a:r>
          </a:p>
        </p:txBody>
      </p:sp>
      <p:sp>
        <p:nvSpPr>
          <p:cNvPr id="4" name="Symbol zastępczy numeru slajdu 3">
            <a:extLst>
              <a:ext uri="{FF2B5EF4-FFF2-40B4-BE49-F238E27FC236}">
                <a16:creationId xmlns:a16="http://schemas.microsoft.com/office/drawing/2014/main" id="{B331F661-CF89-4E1D-8410-D911D6EB7F8E}"/>
              </a:ext>
            </a:extLst>
          </p:cNvPr>
          <p:cNvSpPr>
            <a:spLocks noGrp="1"/>
          </p:cNvSpPr>
          <p:nvPr>
            <p:ph type="sldNum" sz="quarter" idx="12"/>
          </p:nvPr>
        </p:nvSpPr>
        <p:spPr/>
        <p:txBody>
          <a:bodyPr/>
          <a:lstStyle/>
          <a:p>
            <a:fld id="{4FAB73BC-B049-4115-A692-8D63A059BFB8}" type="slidenum">
              <a:rPr lang="en-US" smtClean="0"/>
              <a:t>9</a:t>
            </a:fld>
            <a:endParaRPr lang="en-US" dirty="0"/>
          </a:p>
        </p:txBody>
      </p:sp>
    </p:spTree>
    <p:extLst>
      <p:ext uri="{BB962C8B-B14F-4D97-AF65-F5344CB8AC3E}">
        <p14:creationId xmlns:p14="http://schemas.microsoft.com/office/powerpoint/2010/main" val="426516903"/>
      </p:ext>
    </p:extLst>
  </p:cSld>
  <p:clrMapOvr>
    <a:masterClrMapping/>
  </p:clrMapOvr>
</p:sld>
</file>

<file path=ppt/theme/theme1.xml><?xml version="1.0" encoding="utf-8"?>
<a:theme xmlns:a="http://schemas.openxmlformats.org/drawingml/2006/main" name="Podstawa">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TM03457444[[fn=Podstawa]]</Template>
  <TotalTime>2103</TotalTime>
  <Words>2147</Words>
  <Application>Microsoft Office PowerPoint</Application>
  <PresentationFormat>Panoramiczny</PresentationFormat>
  <Paragraphs>117</Paragraphs>
  <Slides>17</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17</vt:i4>
      </vt:variant>
    </vt:vector>
  </HeadingPairs>
  <TitlesOfParts>
    <vt:vector size="22" baseType="lpstr">
      <vt:lpstr>Arial</vt:lpstr>
      <vt:lpstr>Calibri</vt:lpstr>
      <vt:lpstr>Corbel</vt:lpstr>
      <vt:lpstr>Times New Roman</vt:lpstr>
      <vt:lpstr>Podstawa</vt:lpstr>
      <vt:lpstr>Wyrok w sprawie C-189/18 Glencore – recepcja w orzecznictwie</vt:lpstr>
      <vt:lpstr>Z lotu ptaka</vt:lpstr>
      <vt:lpstr>W poszukiwaniu uogólnień</vt:lpstr>
      <vt:lpstr>Generalia – prawna możliwość wykorzystywania materiału dowodowego z innych postępowań </vt:lpstr>
      <vt:lpstr>Generalia – prawna możliwość wyłączania jawności materiału dowodowego  </vt:lpstr>
      <vt:lpstr>„DĄŻENIE DO FORMALNEJ KOMPATYBILNOŚCI”</vt:lpstr>
      <vt:lpstr>Prezentacja programu PowerPoint</vt:lpstr>
      <vt:lpstr>„Odrębne i samodzielne” postępowanie dowodowe</vt:lpstr>
      <vt:lpstr>„Wyciągi drastycznie okrojone”</vt:lpstr>
      <vt:lpstr>„Zrelacjonowanie w uzasadnieniu decyzji”</vt:lpstr>
      <vt:lpstr>„Dwa przypadki związane z poszanowaniem prawa do obrony”</vt:lpstr>
      <vt:lpstr>Odmowa wglądu do akt</vt:lpstr>
      <vt:lpstr>Odmowa wglądu do akt</vt:lpstr>
      <vt:lpstr>Aktywność strony</vt:lpstr>
      <vt:lpstr>Aktywność strony</vt:lpstr>
      <vt:lpstr>Problemy do rozwiązania (wybór)</vt:lpstr>
      <vt:lpstr>Dziękuję za uwagę!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Sprawiedliwość proceduralna jako standard konstytucyjny w orzecznictwie sądów administracyjnych w sprawach podatkowych</dc:title>
  <dc:creator>hanna filipczyk</dc:creator>
  <cp:lastModifiedBy>Wojciech Morawski (wmoraw)</cp:lastModifiedBy>
  <cp:revision>103</cp:revision>
  <dcterms:created xsi:type="dcterms:W3CDTF">2019-06-09T12:08:10Z</dcterms:created>
  <dcterms:modified xsi:type="dcterms:W3CDTF">2022-04-05T15:10:35Z</dcterms:modified>
</cp:coreProperties>
</file>