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4" r:id="rId1"/>
  </p:sldMasterIdLst>
  <p:sldIdLst>
    <p:sldId id="345" r:id="rId2"/>
    <p:sldId id="383" r:id="rId3"/>
    <p:sldId id="391" r:id="rId4"/>
    <p:sldId id="382" r:id="rId5"/>
    <p:sldId id="384" r:id="rId6"/>
    <p:sldId id="385" r:id="rId7"/>
    <p:sldId id="386" r:id="rId8"/>
    <p:sldId id="387" r:id="rId9"/>
    <p:sldId id="388" r:id="rId10"/>
    <p:sldId id="389" r:id="rId11"/>
    <p:sldId id="390" r:id="rId12"/>
  </p:sldIdLst>
  <p:sldSz cx="9144000" cy="6858000" type="screen4x3"/>
  <p:notesSz cx="6858000" cy="91440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64" autoAdjust="0"/>
    <p:restoredTop sz="94676" autoAdjust="0"/>
  </p:normalViewPr>
  <p:slideViewPr>
    <p:cSldViewPr>
      <p:cViewPr varScale="1">
        <p:scale>
          <a:sx n="84" d="100"/>
          <a:sy n="84" d="100"/>
        </p:scale>
        <p:origin x="1834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694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7DC27-244C-4953-A8C4-335D766A585E}" type="datetimeFigureOut">
              <a:rPr lang="pl-PL"/>
              <a:pPr>
                <a:defRPr/>
              </a:pPr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61AF35-D906-4E7A-A621-13E179E676B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96324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D91DB-1FB5-4C0F-931F-CF5A4E0C5E71}" type="datetimeFigureOut">
              <a:rPr lang="pl-PL"/>
              <a:pPr>
                <a:defRPr/>
              </a:pPr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99040-603B-4612-BD71-433CBCE05AD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792314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16A2F2-E1D8-4F9C-888B-36B115601082}" type="datetimeFigureOut">
              <a:rPr lang="pl-PL"/>
              <a:pPr>
                <a:defRPr/>
              </a:pPr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E74A4-694A-406E-B0F3-7C0B2C9BA1F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48843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355B9-8CE1-41D4-9AEB-2E794C7892AD}" type="datetimeFigureOut">
              <a:rPr lang="pl-PL"/>
              <a:pPr>
                <a:defRPr/>
              </a:pPr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9622E-D90D-4CA2-AA78-ECAD99823E1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921676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F0EAF-51CC-49E4-8DE9-EEE7F476227F}" type="datetimeFigureOut">
              <a:rPr lang="pl-PL"/>
              <a:pPr>
                <a:defRPr/>
              </a:pPr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4676F-9A83-4565-81D9-B7B1C0BD758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89999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D5230-3E11-490D-92BC-A812591610A3}" type="datetimeFigureOut">
              <a:rPr lang="pl-PL"/>
              <a:pPr>
                <a:defRPr/>
              </a:pPr>
              <a:t>2018-09-05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6A964-B25F-4177-9442-F51CBC06077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60781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1F303-CE0E-4052-88F6-475CE8F2148D}" type="datetimeFigureOut">
              <a:rPr lang="pl-PL"/>
              <a:pPr>
                <a:defRPr/>
              </a:pPr>
              <a:t>2018-09-05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C913D-C397-407D-B1E7-3CED4BAA7C2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94176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188A6-99F2-4B4B-9029-8D3BB35149A8}" type="datetimeFigureOut">
              <a:rPr lang="pl-PL"/>
              <a:pPr>
                <a:defRPr/>
              </a:pPr>
              <a:t>2018-09-05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EA8301-29B2-4A1B-8562-7F1E83FBDE0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77296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AAD0D-C23B-47FB-86A9-C8A9CBEA5778}" type="datetimeFigureOut">
              <a:rPr lang="pl-PL"/>
              <a:pPr>
                <a:defRPr/>
              </a:pPr>
              <a:t>2018-09-05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56B28-9847-41C7-951A-B8CCDC8D519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68048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8360E-925F-441D-B234-9F3642A5CCBD}" type="datetimeFigureOut">
              <a:rPr lang="pl-PL"/>
              <a:pPr>
                <a:defRPr/>
              </a:pPr>
              <a:t>2018-09-05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8D7D3-9080-4866-8151-86850C502C5D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341384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46C99-F47F-4242-9B2F-791F8194B09E}" type="datetimeFigureOut">
              <a:rPr lang="pl-PL"/>
              <a:pPr>
                <a:defRPr/>
              </a:pPr>
              <a:t>2018-09-05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92EBF-7FFB-4DE4-A98F-84701FFC1B7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23556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62AEEFD-7F45-4A30-B541-09CD625DBAF3}" type="datetimeFigureOut">
              <a:rPr lang="pl-PL"/>
              <a:pPr>
                <a:defRPr/>
              </a:pPr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0F413E4-64D1-460D-9D03-5ACDD3BD028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5" r:id="rId1"/>
    <p:sldLayoutId id="2147484226" r:id="rId2"/>
    <p:sldLayoutId id="2147484227" r:id="rId3"/>
    <p:sldLayoutId id="2147484228" r:id="rId4"/>
    <p:sldLayoutId id="2147484229" r:id="rId5"/>
    <p:sldLayoutId id="2147484230" r:id="rId6"/>
    <p:sldLayoutId id="2147484231" r:id="rId7"/>
    <p:sldLayoutId id="2147484232" r:id="rId8"/>
    <p:sldLayoutId id="2147484233" r:id="rId9"/>
    <p:sldLayoutId id="2147484234" r:id="rId10"/>
    <p:sldLayoutId id="214748423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ytuł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647700"/>
          </a:xfrm>
        </p:spPr>
        <p:txBody>
          <a:bodyPr/>
          <a:lstStyle/>
          <a:p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000" b="1" smtClean="0"/>
              <a:t>Wyrok WSA z dnia 7 lipca 2016 r. (I SA/Rz 1134/15)</a:t>
            </a:r>
            <a:r>
              <a:rPr lang="pl-PL" altLang="pl-PL" sz="2000" smtClean="0"/>
              <a:t/>
            </a:r>
            <a:br>
              <a:rPr lang="pl-PL" altLang="pl-PL" sz="2000" smtClean="0"/>
            </a:br>
            <a:endParaRPr lang="pl-PL" altLang="pl-PL" sz="2000" smtClean="0"/>
          </a:p>
        </p:txBody>
      </p:sp>
      <p:sp>
        <p:nvSpPr>
          <p:cNvPr id="2051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545137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endParaRPr lang="pl-PL" altLang="pl-PL" sz="2000" b="1" smtClean="0"/>
          </a:p>
          <a:p>
            <a:pPr algn="ctr">
              <a:buFont typeface="Arial" panose="020B0604020202020204" pitchFamily="34" charset="0"/>
              <a:buNone/>
            </a:pPr>
            <a:endParaRPr lang="pl-PL" altLang="pl-PL" sz="2000" b="1" smtClean="0"/>
          </a:p>
          <a:p>
            <a:pPr algn="ctr">
              <a:buFont typeface="Arial" panose="020B0604020202020204" pitchFamily="34" charset="0"/>
              <a:buNone/>
            </a:pPr>
            <a:r>
              <a:rPr lang="pl-PL" altLang="pl-PL" sz="2000" b="1" smtClean="0"/>
              <a:t>Wpływ rozbudowy i nadbudowy budynku na powstanie obowiązku podatkowego oraz wysokość stawek w podatku od nieruchomości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pl-PL" altLang="pl-PL" sz="2000" smtClean="0"/>
              <a:t/>
            </a:r>
            <a:br>
              <a:rPr lang="pl-PL" altLang="pl-PL" sz="2000" smtClean="0"/>
            </a:br>
            <a:r>
              <a:rPr lang="pl-PL" altLang="pl-PL" sz="1400" smtClean="0"/>
              <a:t>dr Paweł Majka</a:t>
            </a:r>
            <a:br>
              <a:rPr lang="pl-PL" altLang="pl-PL" sz="1400" smtClean="0"/>
            </a:br>
            <a:r>
              <a:rPr lang="pl-PL" altLang="pl-PL" sz="1400" smtClean="0"/>
              <a:t>Zakład prawa Finansowego</a:t>
            </a:r>
            <a:br>
              <a:rPr lang="pl-PL" altLang="pl-PL" sz="1400" smtClean="0"/>
            </a:br>
            <a:r>
              <a:rPr lang="pl-PL" altLang="pl-PL" sz="1400" smtClean="0"/>
              <a:t>Wydział Prawa i Administracji</a:t>
            </a:r>
            <a:br>
              <a:rPr lang="pl-PL" altLang="pl-PL" sz="1400" smtClean="0"/>
            </a:br>
            <a:r>
              <a:rPr lang="pl-PL" altLang="pl-PL" sz="1400" smtClean="0"/>
              <a:t>Uniwersytet Rzeszowski</a:t>
            </a:r>
          </a:p>
          <a:p>
            <a:pPr algn="just">
              <a:buFontTx/>
              <a:buNone/>
            </a:pPr>
            <a:endParaRPr lang="pl-PL" altLang="pl-PL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ytuł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647700"/>
          </a:xfrm>
        </p:spPr>
        <p:txBody>
          <a:bodyPr/>
          <a:lstStyle/>
          <a:p>
            <a:r>
              <a:rPr lang="pl-PL" altLang="pl-PL" sz="1800" b="1" smtClean="0"/>
              <a:t>Rozbudowa i nadbudowa budynku a „względy techniczne”  </a:t>
            </a:r>
            <a:endParaRPr lang="pl-PL" altLang="pl-PL" sz="1800" smtClean="0"/>
          </a:p>
        </p:txBody>
      </p:sp>
      <p:sp>
        <p:nvSpPr>
          <p:cNvPr id="11267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545137"/>
          </a:xfrm>
        </p:spPr>
        <p:txBody>
          <a:bodyPr/>
          <a:lstStyle/>
          <a:p>
            <a:pPr algn="just">
              <a:buFont typeface="Arial" panose="020B0604020202020204" pitchFamily="34" charset="0"/>
              <a:buNone/>
            </a:pPr>
            <a:r>
              <a:rPr lang="pl-PL" altLang="pl-PL" sz="1800" smtClean="0"/>
              <a:t>	Zgodnie z treścią art. 1a ust. 1 pkt 3 u.p.o.l. (do 31.12.2015 r.), nie podlegały opodatkowaniu jako „grunty, budynki i budowle związane z prowadzeniem działalności gospodarczej” przedmioty opodatkowania, który nie są i nie mogą być wykorzystywane do prowadzenia działalności gospodarczej ze względów technicznych. </a:t>
            </a:r>
          </a:p>
          <a:p>
            <a:pPr algn="just">
              <a:buFont typeface="Arial" panose="020B0604020202020204" pitchFamily="34" charset="0"/>
              <a:buNone/>
            </a:pPr>
            <a:endParaRPr lang="pl-PL" altLang="pl-PL" sz="1800" smtClean="0"/>
          </a:p>
          <a:p>
            <a:pPr algn="just">
              <a:buFont typeface="Arial" panose="020B0604020202020204" pitchFamily="34" charset="0"/>
              <a:buNone/>
            </a:pPr>
            <a:r>
              <a:rPr lang="pl-PL" altLang="pl-PL" sz="1800" smtClean="0"/>
              <a:t>	Czy niewykończoną część rozbudowanego budynku można zakwalifikować jako tę, które „nie jest i nie może być” wykorzystywana do prowadzenia działalności ze względów technicznych”?</a:t>
            </a:r>
          </a:p>
          <a:p>
            <a:pPr algn="just">
              <a:buFont typeface="Arial" panose="020B0604020202020204" pitchFamily="34" charset="0"/>
              <a:buNone/>
            </a:pPr>
            <a:endParaRPr lang="pl-PL" altLang="pl-PL" sz="1800" smtClean="0"/>
          </a:p>
          <a:p>
            <a:pPr algn="just">
              <a:buFont typeface="Arial" panose="020B0604020202020204" pitchFamily="34" charset="0"/>
              <a:buNone/>
            </a:pPr>
            <a:r>
              <a:rPr lang="pl-PL" altLang="pl-PL" sz="1800" smtClean="0"/>
              <a:t>	Orzecznictwo sądowe jest jednolite – Naprawa, modernizacja lub przebudowa budynku nie stanowią „względów technicznych” (np. wyrok NSA z 12.04.2011 r., II FSK 2129/09)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ytuł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647700"/>
          </a:xfrm>
        </p:spPr>
        <p:txBody>
          <a:bodyPr/>
          <a:lstStyle/>
          <a:p>
            <a:r>
              <a:rPr lang="pl-PL" altLang="pl-PL" sz="1800" b="1" smtClean="0"/>
              <a:t>Podsumowanie </a:t>
            </a:r>
            <a:endParaRPr lang="pl-PL" altLang="pl-PL" sz="1800" smtClean="0"/>
          </a:p>
        </p:txBody>
      </p:sp>
      <p:sp>
        <p:nvSpPr>
          <p:cNvPr id="12291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545137"/>
          </a:xfrm>
        </p:spPr>
        <p:txBody>
          <a:bodyPr/>
          <a:lstStyle/>
          <a:p>
            <a:pPr algn="just">
              <a:buFontTx/>
              <a:buAutoNum type="arabicPeriod"/>
            </a:pPr>
            <a:endParaRPr lang="pl-PL" altLang="pl-PL" sz="1800" smtClean="0"/>
          </a:p>
          <a:p>
            <a:pPr algn="just">
              <a:buFontTx/>
              <a:buAutoNum type="arabicPeriod"/>
            </a:pPr>
            <a:r>
              <a:rPr lang="pl-PL" altLang="pl-PL" sz="1800" smtClean="0"/>
              <a:t>Wyrok to kontynuacja aktualnie dominującej linii orzeczniczej.</a:t>
            </a:r>
          </a:p>
          <a:p>
            <a:pPr algn="just">
              <a:buFontTx/>
              <a:buAutoNum type="arabicPeriod"/>
            </a:pPr>
            <a:r>
              <a:rPr lang="pl-PL" altLang="pl-PL" sz="1800" smtClean="0"/>
              <a:t>Teza komentowanego wyroku jest utrwalona w orzecznictwie. </a:t>
            </a:r>
          </a:p>
          <a:p>
            <a:pPr algn="just">
              <a:buFontTx/>
              <a:buAutoNum type="arabicPeriod"/>
            </a:pPr>
            <a:r>
              <a:rPr lang="pl-PL" altLang="pl-PL" sz="1800" smtClean="0"/>
              <a:t>Problem jest szerszy i wymaga interwencji ustawodawcy.</a:t>
            </a:r>
          </a:p>
          <a:p>
            <a:pPr algn="just">
              <a:buFontTx/>
              <a:buAutoNum type="arabicPeriod"/>
            </a:pPr>
            <a:r>
              <a:rPr lang="pl-PL" altLang="pl-PL" sz="1800" smtClean="0"/>
              <a:t>Problem interpretacyjny – komentowana regulacja to wyjątek od reguły (art. 6 ust. 1 i 2 u.p.o.l.), a interpretacja następuje z reguły na niekorzyść podatnika. </a:t>
            </a:r>
          </a:p>
          <a:p>
            <a:pPr algn="just">
              <a:buFontTx/>
              <a:buAutoNum type="arabicPeriod"/>
            </a:pPr>
            <a:r>
              <a:rPr lang="pl-PL" altLang="pl-PL" sz="1800" smtClean="0"/>
              <a:t>Brak jest uzasadnienia do stosowanie stawek jak dla nieruchomości związanych z prowadzeniem działalności gospodarczej.</a:t>
            </a:r>
          </a:p>
          <a:p>
            <a:pPr algn="just">
              <a:buFontTx/>
              <a:buAutoNum type="arabicPeriod"/>
            </a:pPr>
            <a:r>
              <a:rPr lang="pl-PL" altLang="pl-PL" sz="1800" smtClean="0"/>
              <a:t>Interpretacja pojęcia „część” budynku – zwykle pomija się w orzecznictwie. </a:t>
            </a:r>
          </a:p>
          <a:p>
            <a:pPr algn="just">
              <a:buFontTx/>
              <a:buNone/>
            </a:pPr>
            <a:r>
              <a:rPr lang="pl-PL" altLang="pl-PL" sz="140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ytuł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513"/>
          </a:xfrm>
        </p:spPr>
        <p:txBody>
          <a:bodyPr/>
          <a:lstStyle/>
          <a:p>
            <a:r>
              <a:rPr lang="pl-PL" altLang="pl-PL" sz="1800" b="1" smtClean="0">
                <a:cs typeface="Arial" panose="020B0604020202020204" pitchFamily="34" charset="0"/>
              </a:rPr>
              <a:t/>
            </a:r>
            <a:br>
              <a:rPr lang="pl-PL" altLang="pl-PL" sz="1800" b="1" smtClean="0">
                <a:cs typeface="Arial" panose="020B0604020202020204" pitchFamily="34" charset="0"/>
              </a:rPr>
            </a:br>
            <a:r>
              <a:rPr lang="pl-PL" altLang="pl-PL" sz="1800" b="1" smtClean="0">
                <a:cs typeface="Arial" panose="020B0604020202020204" pitchFamily="34" charset="0"/>
              </a:rPr>
              <a:t>Wyrok WSA z dnia 7 lipca 2016 r. (I SA/Rz 1134/15) – tezy </a:t>
            </a:r>
            <a:br>
              <a:rPr lang="pl-PL" altLang="pl-PL" sz="1800" b="1" smtClean="0">
                <a:cs typeface="Arial" panose="020B0604020202020204" pitchFamily="34" charset="0"/>
              </a:rPr>
            </a:br>
            <a:endParaRPr lang="pl-PL" altLang="pl-PL" sz="1800" smtClean="0"/>
          </a:p>
        </p:txBody>
      </p:sp>
      <p:sp>
        <p:nvSpPr>
          <p:cNvPr id="3075" name="Symbol zastępczy zawartości 2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6896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pl-PL" altLang="pl-PL" sz="1600" b="1" smtClean="0">
              <a:cs typeface="Arial" panose="020B0604020202020204" pitchFamily="34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l-PL" altLang="pl-PL" sz="1600" b="1" smtClean="0">
                <a:cs typeface="Arial" panose="020B0604020202020204" pitchFamily="34" charset="0"/>
              </a:rPr>
              <a:t>1</a:t>
            </a:r>
            <a:r>
              <a:rPr lang="pl-PL" altLang="pl-PL" sz="1600" smtClean="0">
                <a:cs typeface="Arial" panose="020B0604020202020204" pitchFamily="34" charset="0"/>
              </a:rPr>
              <a:t>. Oddanie do użytkowania części budynku powoduje konieczność objęcia podatkiem od nieruchomości </a:t>
            </a:r>
            <a:r>
              <a:rPr lang="pl-PL" altLang="pl-PL" sz="1600" u="sng" smtClean="0">
                <a:cs typeface="Arial" panose="020B0604020202020204" pitchFamily="34" charset="0"/>
              </a:rPr>
              <a:t>także tych części budynku, które nie zostały jeszcze w pełni wykończone</a:t>
            </a:r>
            <a:r>
              <a:rPr lang="pl-PL" altLang="pl-PL" sz="1600" smtClean="0">
                <a:cs typeface="Arial" panose="020B0604020202020204" pitchFamily="34" charset="0"/>
              </a:rPr>
              <a:t>. W momencie rozpoczęcia użytkowania budynku obowiązek podatkowy powstaje bowiem co do całości budynku. (…) fakt, iż budowa miała charakter rozbudowy i nadbudowy w rozumieniu prawa budowlanego nie stoi na przeszkodzie przyjęciu, że zakończenie budowy obejmuje całość budynku a nie tylko tej części, która został nowo wybudowana.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pl-PL" altLang="pl-PL" sz="1600" smtClean="0">
              <a:cs typeface="Arial" panose="020B0604020202020204" pitchFamily="34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l-PL" altLang="pl-PL" sz="1600" b="1" smtClean="0"/>
              <a:t>2. </a:t>
            </a:r>
            <a:r>
              <a:rPr lang="pl-PL" altLang="pl-PL" sz="1600" smtClean="0"/>
              <a:t>Wyjaśnienie wysokości stawki podatku, którym należy opodatkować przedmiotowy budynek musi zatem nastąpić poprzez ustalenie jego przeznaczenia. (…) do przyjęcia stawki podatku od nieruchomości w stawce najwyższej </a:t>
            </a:r>
            <a:r>
              <a:rPr lang="pl-PL" altLang="pl-PL" sz="1600" u="sng" smtClean="0"/>
              <a:t>wystarczające będzie wykazanie, że jest on związany z działalnością gospodarczą</a:t>
            </a:r>
            <a:r>
              <a:rPr lang="pl-PL" altLang="pl-PL" sz="1600" smtClean="0"/>
              <a:t>, czyli, że jest w posiadaniu przedsiębiorcy.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pl-PL" altLang="pl-PL" sz="1600" smtClean="0"/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l-PL" altLang="pl-PL" sz="1600" b="1" smtClean="0"/>
              <a:t>3. </a:t>
            </a:r>
            <a:r>
              <a:rPr lang="pl-PL" altLang="pl-PL" sz="1600" smtClean="0"/>
              <a:t>Za pomocą przegród zewnętrznych i wewnętrznych zostały one [pomieszczenia na poddaszu] wyodrębnione z przestrzeni, doprowadzono do nich potrzebne „media”. Posiadają wysokość pozwalającą na opodatkowanie ich. </a:t>
            </a:r>
            <a:r>
              <a:rPr lang="pl-PL" altLang="pl-PL" sz="1600" u="sng" smtClean="0"/>
              <a:t>Nie mogą być w takich okolicznościach uznane za poddasze nieużytkowe</a:t>
            </a:r>
            <a:r>
              <a:rPr lang="pl-PL" altLang="pl-PL" sz="1600" smtClean="0"/>
              <a:t>. Taki stan pomieszczeń 6-tej kondygnacji wynika przy tym ze starań samego podatnika, który podwyższył wysokość tej kondygnacji, co zostało uznane za zmianę pozwolenia na budowę i skutkowało koniecznością ponownego wykonania projektu budowlanego.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ytuł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647700"/>
          </a:xfrm>
        </p:spPr>
        <p:txBody>
          <a:bodyPr/>
          <a:lstStyle/>
          <a:p>
            <a:r>
              <a:rPr lang="pl-PL" altLang="pl-PL" sz="1800" b="1" smtClean="0">
                <a:cs typeface="Arial" panose="020B0604020202020204" pitchFamily="34" charset="0"/>
              </a:rPr>
              <a:t/>
            </a:r>
            <a:br>
              <a:rPr lang="pl-PL" altLang="pl-PL" sz="1800" b="1" smtClean="0">
                <a:cs typeface="Arial" panose="020B0604020202020204" pitchFamily="34" charset="0"/>
              </a:rPr>
            </a:br>
            <a:r>
              <a:rPr lang="pl-PL" altLang="pl-PL" sz="1800" b="1" smtClean="0">
                <a:cs typeface="Arial" panose="020B0604020202020204" pitchFamily="34" charset="0"/>
              </a:rPr>
              <a:t>Rozbudowa i nadbudowa budynku a obowiązek podatkowy - linie orzecznicze  </a:t>
            </a:r>
            <a:br>
              <a:rPr lang="pl-PL" altLang="pl-PL" sz="1800" b="1" smtClean="0">
                <a:cs typeface="Arial" panose="020B0604020202020204" pitchFamily="34" charset="0"/>
              </a:rPr>
            </a:br>
            <a:endParaRPr lang="pl-PL" altLang="pl-PL" sz="1800" smtClean="0"/>
          </a:p>
        </p:txBody>
      </p:sp>
      <p:sp>
        <p:nvSpPr>
          <p:cNvPr id="3075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545137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600" dirty="0" smtClean="0"/>
              <a:t>Stanowisko zgodne z komentowanym wyrokiem m.in.:</a:t>
            </a:r>
            <a:endParaRPr lang="pl-PL" sz="1600" dirty="0"/>
          </a:p>
          <a:p>
            <a:pPr>
              <a:defRPr/>
            </a:pPr>
            <a:r>
              <a:rPr lang="pl-PL" sz="1600" dirty="0"/>
              <a:t>wyrok NSA z 22.10. 2014 r., I FSK 1651/13</a:t>
            </a:r>
          </a:p>
          <a:p>
            <a:pPr>
              <a:defRPr/>
            </a:pPr>
            <a:r>
              <a:rPr lang="pl-PL" sz="1600" dirty="0"/>
              <a:t>wyrok NSA z 8.05.2014 r., II FSK 1228/12</a:t>
            </a:r>
          </a:p>
          <a:p>
            <a:pPr>
              <a:defRPr/>
            </a:pPr>
            <a:r>
              <a:rPr lang="pl-PL" sz="1600" dirty="0"/>
              <a:t>wyrok WSA z 4.12.2014 r., I SA/</a:t>
            </a:r>
            <a:r>
              <a:rPr lang="pl-PL" sz="1600" dirty="0" err="1"/>
              <a:t>Gl</a:t>
            </a:r>
            <a:r>
              <a:rPr lang="pl-PL" sz="1600" dirty="0"/>
              <a:t> 608/14 </a:t>
            </a:r>
          </a:p>
          <a:p>
            <a:pPr>
              <a:defRPr/>
            </a:pPr>
            <a:r>
              <a:rPr lang="pl-PL" sz="1600" dirty="0"/>
              <a:t>wyrok WSA z 18.01.2008 r., III SA/</a:t>
            </a:r>
            <a:r>
              <a:rPr lang="pl-PL" sz="1600" dirty="0" err="1"/>
              <a:t>Wa</a:t>
            </a:r>
            <a:r>
              <a:rPr lang="pl-PL" sz="1600" dirty="0"/>
              <a:t> 110/07</a:t>
            </a:r>
          </a:p>
          <a:p>
            <a:pPr>
              <a:defRPr/>
            </a:pPr>
            <a:r>
              <a:rPr lang="pl-PL" sz="1600" dirty="0"/>
              <a:t>wyrok WSA z 10.01.2013 r., I SA/</a:t>
            </a:r>
            <a:r>
              <a:rPr lang="pl-PL" sz="1600" dirty="0" err="1"/>
              <a:t>Wr</a:t>
            </a:r>
            <a:r>
              <a:rPr lang="pl-PL" sz="1600" dirty="0"/>
              <a:t> 1195/12</a:t>
            </a:r>
          </a:p>
          <a:p>
            <a:pPr>
              <a:defRPr/>
            </a:pPr>
            <a:r>
              <a:rPr lang="pl-PL" sz="1600" dirty="0"/>
              <a:t>wyrok WSA z 27.05.2010 r., III SA/Po 22/10</a:t>
            </a:r>
          </a:p>
          <a:p>
            <a:pPr>
              <a:defRPr/>
            </a:pPr>
            <a:r>
              <a:rPr lang="pl-PL" sz="1600" dirty="0"/>
              <a:t>wyrok WSA z 2.12.2010 r., I SA/Lu 487/10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600" dirty="0" smtClean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600" dirty="0" smtClean="0"/>
              <a:t>Odmienne </a:t>
            </a:r>
            <a:r>
              <a:rPr lang="pl-PL" sz="1600" dirty="0"/>
              <a:t>stanowisko:</a:t>
            </a:r>
          </a:p>
          <a:p>
            <a:pPr>
              <a:defRPr/>
            </a:pPr>
            <a:r>
              <a:rPr lang="pl-PL" sz="1600" dirty="0"/>
              <a:t>wyrok WSA z 13.03.2013 r., I SA/Lu 996/12</a:t>
            </a:r>
          </a:p>
          <a:p>
            <a:pPr>
              <a:defRPr/>
            </a:pPr>
            <a:r>
              <a:rPr lang="pl-PL" sz="1600" dirty="0"/>
              <a:t>wyrok WSA z 2.12.2009 r., I SA/</a:t>
            </a:r>
            <a:r>
              <a:rPr lang="pl-PL" sz="1600" dirty="0" err="1"/>
              <a:t>Gl</a:t>
            </a:r>
            <a:r>
              <a:rPr lang="pl-PL" sz="1600" dirty="0"/>
              <a:t> 563/09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altLang="pl-PL" sz="1600" dirty="0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792162"/>
          </a:xfrm>
        </p:spPr>
        <p:txBody>
          <a:bodyPr/>
          <a:lstStyle/>
          <a:p>
            <a:r>
              <a:rPr lang="pl-PL" altLang="pl-PL" sz="1600" b="1" smtClean="0"/>
              <a:t>Wpływ nadbudowy budynku na powstanie obowiązku podatkowego, przedmiot opodatkowania oraz wysokość stawek – regulacje prawne (stan prawny na 1.01.2013 r.) </a:t>
            </a:r>
            <a:endParaRPr lang="pl-PL" altLang="pl-PL" sz="1600" smtClean="0"/>
          </a:p>
        </p:txBody>
      </p:sp>
      <p:sp>
        <p:nvSpPr>
          <p:cNvPr id="2051" name="Symbol zastępczy zawartości 2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949950"/>
          </a:xfrm>
        </p:spPr>
        <p:txBody>
          <a:bodyPr/>
          <a:lstStyle/>
          <a:p>
            <a:pPr algn="just">
              <a:buFont typeface="Arial" panose="020B0604020202020204" pitchFamily="34" charset="0"/>
              <a:buNone/>
              <a:defRPr/>
            </a:pPr>
            <a:r>
              <a:rPr lang="pl-PL" altLang="pl-PL" sz="1800" b="1" u="sng" dirty="0" smtClean="0"/>
              <a:t>Podatek od nieruchomości 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pl-PL" sz="1800" b="1" dirty="0" smtClean="0"/>
              <a:t>Art</a:t>
            </a:r>
            <a:r>
              <a:rPr lang="pl-PL" sz="1800" b="1" dirty="0"/>
              <a:t>. 6 ust. </a:t>
            </a:r>
            <a:r>
              <a:rPr lang="pl-PL" sz="1800" b="1" dirty="0" smtClean="0"/>
              <a:t>2 </a:t>
            </a:r>
            <a:r>
              <a:rPr lang="pl-PL" sz="1800" dirty="0"/>
              <a:t>u</a:t>
            </a:r>
            <a:r>
              <a:rPr lang="pl-PL" sz="1800" dirty="0" smtClean="0"/>
              <a:t>stawa </a:t>
            </a:r>
            <a:r>
              <a:rPr lang="pl-PL" sz="1800" dirty="0"/>
              <a:t>z dnia 12 stycznia 1991 r. o podatkach i opłatach </a:t>
            </a:r>
            <a:r>
              <a:rPr lang="pl-PL" sz="1800" dirty="0" smtClean="0"/>
              <a:t>lokalnych </a:t>
            </a:r>
            <a:r>
              <a:rPr lang="pl-PL" sz="1800" dirty="0"/>
              <a:t>(tekst jedn. Dz. U. z 2014 r., poz. 849 </a:t>
            </a:r>
            <a:r>
              <a:rPr lang="pl-PL" sz="1800" dirty="0" smtClean="0"/>
              <a:t>ze </a:t>
            </a:r>
            <a:r>
              <a:rPr lang="pl-PL" sz="1800" dirty="0"/>
              <a:t>zm</a:t>
            </a:r>
            <a:r>
              <a:rPr lang="pl-PL" sz="1800" dirty="0" smtClean="0"/>
              <a:t>.) - jeżeli </a:t>
            </a:r>
            <a:r>
              <a:rPr lang="pl-PL" sz="1800" dirty="0"/>
              <a:t>okolicznością, od której jest uzależniony obowiązek podatkowy, jest istnienie budowli albo budynku lub ich części, obowiązek podatkowy powstaje z dniem 1 stycznia roku następującego po roku, w którym </a:t>
            </a:r>
            <a:r>
              <a:rPr lang="pl-PL" sz="1800" u="sng" dirty="0"/>
              <a:t>budowa została zakończona</a:t>
            </a:r>
            <a:r>
              <a:rPr lang="pl-PL" sz="1800" dirty="0"/>
              <a:t> albo w którym </a:t>
            </a:r>
            <a:r>
              <a:rPr lang="pl-PL" sz="1800" u="sng" dirty="0"/>
              <a:t>rozpoczęto użytkowanie budowli albo budynku lub ich części przed ich ostatecznym </a:t>
            </a:r>
            <a:r>
              <a:rPr lang="pl-PL" sz="1800" u="sng" dirty="0" smtClean="0"/>
              <a:t>wykończeniem</a:t>
            </a:r>
            <a:r>
              <a:rPr lang="pl-PL" sz="1800" dirty="0" smtClean="0"/>
              <a:t>.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pl-PL" sz="1800" b="1" dirty="0" smtClean="0"/>
              <a:t>Art. 1a ust. 1 pkt 3 </a:t>
            </a:r>
            <a:r>
              <a:rPr lang="pl-PL" sz="1800" dirty="0" err="1" smtClean="0"/>
              <a:t>u.p.o.l</a:t>
            </a:r>
            <a:r>
              <a:rPr lang="pl-PL" sz="1800" dirty="0" smtClean="0"/>
              <a:t>. - za </a:t>
            </a:r>
            <a:r>
              <a:rPr lang="pl-PL" sz="1800" dirty="0"/>
              <a:t>grunty, budynki i budowle związane z prowadzeniem działalności </a:t>
            </a:r>
            <a:r>
              <a:rPr lang="pl-PL" sz="1800" dirty="0" smtClean="0"/>
              <a:t>gospodarczej uznaje się </a:t>
            </a:r>
            <a:r>
              <a:rPr lang="pl-PL" sz="1800" u="sng" dirty="0"/>
              <a:t>grunty, budynki i budowle będące w posiadaniu przedsiębiorcy</a:t>
            </a:r>
            <a:r>
              <a:rPr lang="pl-PL" sz="1800" dirty="0"/>
              <a:t> lub </a:t>
            </a:r>
            <a:r>
              <a:rPr lang="pl-PL" sz="1800" dirty="0" smtClean="0"/>
              <a:t>innego </a:t>
            </a:r>
            <a:r>
              <a:rPr lang="pl-PL" sz="1800" dirty="0"/>
              <a:t>podmiotu prowadzącego działalność gospodarczą</a:t>
            </a:r>
            <a:r>
              <a:rPr lang="pl-PL" sz="1800" dirty="0" smtClean="0"/>
              <a:t>, z wyjątkiem budynków </a:t>
            </a:r>
            <a:r>
              <a:rPr lang="pl-PL" sz="1800" dirty="0"/>
              <a:t>mieszkalnych oraz gruntów związanych z tymi budynkami, a także gruntów, o których mowa w art. 5 ust. 1 pkt 1 lit. b, chyba że przedmiot </a:t>
            </a:r>
            <a:r>
              <a:rPr lang="pl-PL" sz="1800" dirty="0" smtClean="0"/>
              <a:t>opodatkowania </a:t>
            </a:r>
            <a:r>
              <a:rPr lang="pl-PL" sz="1800" dirty="0"/>
              <a:t>nie jest i nie może być wykorzystywany do prowadzenia tej </a:t>
            </a:r>
            <a:r>
              <a:rPr lang="pl-PL" sz="1800" dirty="0" smtClean="0"/>
              <a:t>działalności </a:t>
            </a:r>
            <a:r>
              <a:rPr lang="pl-PL" sz="1800" dirty="0"/>
              <a:t>ze względów </a:t>
            </a:r>
            <a:r>
              <a:rPr lang="pl-PL" sz="1800" dirty="0" smtClean="0"/>
              <a:t>technicznych.</a:t>
            </a:r>
            <a:endParaRPr lang="pl-PL" altLang="pl-PL" sz="1800" b="1" u="sng" dirty="0" smtClean="0"/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pl-PL" altLang="pl-PL" sz="1800" b="1" u="sng" dirty="0" smtClean="0"/>
              <a:t>Prawo geodezyjne i kartograficzne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pl-PL" altLang="pl-PL" sz="1800" b="1" dirty="0"/>
              <a:t>A</a:t>
            </a:r>
            <a:r>
              <a:rPr lang="pl-PL" altLang="pl-PL" sz="1800" b="1" dirty="0" smtClean="0"/>
              <a:t>rt. 21 ust. 1 </a:t>
            </a:r>
            <a:r>
              <a:rPr lang="pl-PL" altLang="pl-PL" sz="1800" dirty="0" smtClean="0"/>
              <a:t>ustawy z 17 maja 1989 r. Prawo geodezyjne i kartograficzne (tekst jedn. Dz. U. z 2015 r., poz. 520 ze zm.) - podstawę planowania gospodarczego, planowania przestrzennego, wymiaru podatków i świadczeń, oznaczania nieruchomości w księgach wieczystych, statystyki publicznej, gospodarki nieruchomościami oraz ewidencji gospodarstw rolnych stanowią dane zawarte w ewidencji gruntów i budynków.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ytuł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792163"/>
          </a:xfrm>
        </p:spPr>
        <p:txBody>
          <a:bodyPr/>
          <a:lstStyle/>
          <a:p>
            <a:r>
              <a:rPr lang="pl-PL" altLang="pl-PL" sz="1800" b="1" smtClean="0"/>
              <a:t>Wpływ nadbudowy budynku na powstanie obowiązku podatkowego – „</a:t>
            </a:r>
            <a:r>
              <a:rPr lang="pl-PL" altLang="pl-PL" sz="1800" b="1" u="sng" smtClean="0"/>
              <a:t>zakończenie budowy</a:t>
            </a:r>
            <a:r>
              <a:rPr lang="pl-PL" altLang="pl-PL" sz="1800" b="1" smtClean="0"/>
              <a:t>”</a:t>
            </a:r>
            <a:r>
              <a:rPr lang="pl-PL" altLang="pl-PL" sz="1800" smtClean="0"/>
              <a:t/>
            </a:r>
            <a:br>
              <a:rPr lang="pl-PL" altLang="pl-PL" sz="1800" smtClean="0"/>
            </a:br>
            <a:endParaRPr lang="pl-PL" altLang="pl-PL" sz="1800" smtClean="0"/>
          </a:p>
        </p:txBody>
      </p:sp>
      <p:sp>
        <p:nvSpPr>
          <p:cNvPr id="512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545137"/>
          </a:xfrm>
        </p:spPr>
        <p:txBody>
          <a:bodyPr/>
          <a:lstStyle/>
          <a:p>
            <a:pPr algn="just">
              <a:buFontTx/>
              <a:buAutoNum type="arabicPeriod"/>
              <a:defRPr/>
            </a:pPr>
            <a:r>
              <a:rPr lang="pl-PL" altLang="pl-PL" sz="1800" dirty="0" smtClean="0"/>
              <a:t>Zwrot „budowa została zakończona” – termin języka potocznego   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pl-PL" altLang="pl-PL" sz="1800" dirty="0" smtClean="0"/>
              <a:t>	</a:t>
            </a:r>
            <a:endParaRPr lang="pl-PL" altLang="pl-PL" sz="1800" dirty="0"/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pl-PL" altLang="pl-PL" sz="1800" dirty="0" smtClean="0"/>
              <a:t>2. W sytuacji nadbudowy/rozbudowy zakończenie budowy to zakończenie prac z nią związanych (zwykle decydujący jest wpis do dziennika budowy) </a:t>
            </a:r>
          </a:p>
          <a:p>
            <a:pPr algn="just">
              <a:buFontTx/>
              <a:buAutoNum type="arabicPeriod"/>
              <a:defRPr/>
            </a:pPr>
            <a:endParaRPr lang="pl-PL" altLang="pl-PL" sz="1800" b="1" dirty="0" smtClean="0"/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pl-PL" altLang="pl-PL" sz="1800" dirty="0" smtClean="0"/>
              <a:t>3. </a:t>
            </a:r>
            <a:r>
              <a:rPr lang="pl-PL" altLang="pl-PL" sz="1800" b="1" dirty="0" smtClean="0"/>
              <a:t>Teza wyroku</a:t>
            </a:r>
            <a:r>
              <a:rPr lang="pl-PL" altLang="pl-PL" sz="1800" dirty="0" smtClean="0"/>
              <a:t>: „W układzie pojęć zawartych w przepisie art. 6 ust. 2 </a:t>
            </a:r>
            <a:r>
              <a:rPr lang="pl-PL" altLang="pl-PL" sz="1800" dirty="0" err="1" smtClean="0"/>
              <a:t>u.p.o.l</a:t>
            </a:r>
            <a:r>
              <a:rPr lang="pl-PL" altLang="pl-PL" sz="1800" dirty="0" smtClean="0"/>
              <a:t>. posługującego się pojęciem budowy budynku lub jego części wystąpiła sytuacja budowy całego budynku (w postaci jego </a:t>
            </a:r>
            <a:r>
              <a:rPr lang="pl-PL" altLang="pl-PL" sz="1800" u="sng" dirty="0" smtClean="0"/>
              <a:t>rozbudowy</a:t>
            </a:r>
            <a:r>
              <a:rPr lang="pl-PL" altLang="pl-PL" sz="1800" dirty="0" smtClean="0"/>
              <a:t>). Budowa części budynku miałaby miejsce wtedy gdy prace budowlane nie ingerowałyby w już stojący budynek (np.: dobudowanie nowej części). Tak w niniejszej sprawie – jak wynika z dziennika budowy nie było. Dlatego też fakt, iż budowa miała charakter rozbudowy i </a:t>
            </a:r>
            <a:r>
              <a:rPr lang="pl-PL" altLang="pl-PL" sz="1800" b="1" u="sng" dirty="0" smtClean="0"/>
              <a:t>nadbudowy</a:t>
            </a:r>
            <a:r>
              <a:rPr lang="pl-PL" altLang="pl-PL" sz="1800" dirty="0" smtClean="0"/>
              <a:t> w rozumieniu prawa budowlanego nie stoi na przeszkodzie przyjęciu, że zakończenie budowy obejmuje całość budynku a nie tylko tej części, która został nowo wybudowana.”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endParaRPr lang="pl-PL" altLang="pl-PL" sz="1800" dirty="0" smtClean="0"/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pl-PL" altLang="pl-PL" sz="1800" dirty="0" smtClean="0"/>
              <a:t>-  „Nadbudowa” budynku w wypadku hotelu zawsze wiąże się z ingerencją (konieczność budowy schodów i wind łączących piętra).</a:t>
            </a:r>
          </a:p>
          <a:p>
            <a:pPr algn="just">
              <a:buFontTx/>
              <a:buNone/>
              <a:defRPr/>
            </a:pPr>
            <a:r>
              <a:rPr lang="pl-PL" altLang="pl-PL" sz="1800" dirty="0" smtClean="0"/>
              <a:t>	</a:t>
            </a:r>
            <a:r>
              <a:rPr lang="pl-PL" altLang="pl-PL" sz="1400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ytuł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647700"/>
          </a:xfrm>
        </p:spPr>
        <p:txBody>
          <a:bodyPr/>
          <a:lstStyle/>
          <a:p>
            <a:r>
              <a:rPr lang="pl-PL" altLang="pl-PL" sz="1800" b="1" smtClean="0"/>
              <a:t>Wpływ rozbudowy i nadbudowy budynku na powstanie obowiązku podatkowego -</a:t>
            </a:r>
            <a:r>
              <a:rPr lang="pl-PL" altLang="pl-PL" sz="1800" smtClean="0"/>
              <a:t> </a:t>
            </a:r>
            <a:r>
              <a:rPr lang="pl-PL" altLang="pl-PL" sz="1800" b="1" smtClean="0"/>
              <a:t>rozumienie terminu „</a:t>
            </a:r>
            <a:r>
              <a:rPr lang="pl-PL" altLang="pl-PL" sz="1800" b="1" u="sng" smtClean="0"/>
              <a:t>rozpoczęcie użytkowania przed wykończeniem</a:t>
            </a:r>
            <a:r>
              <a:rPr lang="pl-PL" altLang="pl-PL" sz="1800" b="1" smtClean="0"/>
              <a:t>”  </a:t>
            </a:r>
          </a:p>
        </p:txBody>
      </p:sp>
      <p:sp>
        <p:nvSpPr>
          <p:cNvPr id="6147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545137"/>
          </a:xfrm>
        </p:spPr>
        <p:txBody>
          <a:bodyPr/>
          <a:lstStyle/>
          <a:p>
            <a:pPr marL="0" indent="0" algn="just">
              <a:buFont typeface="Arial" panose="020B0604020202020204" pitchFamily="34" charset="0"/>
              <a:buNone/>
              <a:defRPr/>
            </a:pPr>
            <a:endParaRPr lang="pl-PL" sz="1800" dirty="0" smtClean="0"/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pl-PL" sz="1800" b="1" dirty="0" smtClean="0"/>
              <a:t>Teza wyroku:</a:t>
            </a:r>
            <a:r>
              <a:rPr lang="pl-PL" sz="1800" dirty="0" smtClean="0"/>
              <a:t> „Jednocześnie </a:t>
            </a:r>
            <a:r>
              <a:rPr lang="pl-PL" sz="1800" dirty="0"/>
              <a:t>podatnik rozpoczął użytkowanie obiektu przed jego ostatecznym wykończeniem. Nie budzi bowiem wątpliwości, że w roku 2012 przedmiotowy </a:t>
            </a:r>
            <a:r>
              <a:rPr lang="pl-PL" sz="1800" u="sng" dirty="0"/>
              <a:t>budynek</a:t>
            </a:r>
            <a:r>
              <a:rPr lang="pl-PL" sz="1800" dirty="0"/>
              <a:t> był już wykorzystywany do prowadzenia działalności gospodarczej, przy czym część jego pomieszczeń </a:t>
            </a:r>
            <a:r>
              <a:rPr lang="pl-PL" sz="1800" u="sng" dirty="0"/>
              <a:t>nie była jeszcze wykończona w sposób umożliwiający wykorzystywanie ich jako pomieszczenia hotelowe udostępniane gościom, czy też pomieszczenia biurowe.</a:t>
            </a:r>
            <a:r>
              <a:rPr lang="pl-PL" sz="1800" dirty="0"/>
              <a:t> Na części obiektu prowadzone były prace wykończeniowe. Prowadzenie tych prac nie stoi jednak – zgodnie z powołanym przepisem na przeszkodzie uznania, że powstał obowiązek podatkowy dla całego </a:t>
            </a:r>
            <a:r>
              <a:rPr lang="pl-PL" sz="1800" dirty="0" smtClean="0"/>
              <a:t>obiektu.”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endParaRPr lang="pl-PL" altLang="pl-PL" sz="1800" dirty="0"/>
          </a:p>
          <a:p>
            <a:pPr algn="just">
              <a:buFontTx/>
              <a:buChar char="-"/>
              <a:defRPr/>
            </a:pPr>
            <a:r>
              <a:rPr lang="pl-PL" altLang="pl-PL" sz="1800" dirty="0" smtClean="0"/>
              <a:t>Czy prace prowadzone </a:t>
            </a:r>
            <a:r>
              <a:rPr lang="pl-PL" altLang="pl-PL" sz="1800" dirty="0"/>
              <a:t>na poddaszu </a:t>
            </a:r>
            <a:r>
              <a:rPr lang="pl-PL" altLang="pl-PL" sz="1800" dirty="0" smtClean="0"/>
              <a:t>można określić jako „wykończeniowe” jeżeli jest to m.in. budowa ścian</a:t>
            </a:r>
            <a:r>
              <a:rPr lang="pl-PL" altLang="pl-PL" sz="1800" dirty="0"/>
              <a:t> </a:t>
            </a:r>
            <a:r>
              <a:rPr lang="pl-PL" altLang="pl-PL" sz="1800" dirty="0" smtClean="0"/>
              <a:t>oraz montaż instalacji?</a:t>
            </a:r>
          </a:p>
          <a:p>
            <a:pPr algn="just">
              <a:buFontTx/>
              <a:buChar char="-"/>
              <a:defRPr/>
            </a:pPr>
            <a:r>
              <a:rPr lang="pl-PL" altLang="pl-PL" sz="1800" dirty="0" smtClean="0"/>
              <a:t>Czy powstanie obowiązku podatkowego uzasadnia to, że „pomieszczenia nie nadają  się w chwili wymierzania podatku do przebywania tam osób”, lecz mogą być wykorzystywane jako magazyn (magazynowanie nie jest związane z działalnością hotelową)?</a:t>
            </a:r>
          </a:p>
          <a:p>
            <a:pPr algn="just">
              <a:buFontTx/>
              <a:buNone/>
              <a:defRPr/>
            </a:pPr>
            <a:endParaRPr lang="pl-PL" altLang="pl-PL" sz="1800" dirty="0" smtClean="0"/>
          </a:p>
          <a:p>
            <a:pPr algn="just">
              <a:buFontTx/>
              <a:buNone/>
              <a:defRPr/>
            </a:pPr>
            <a:r>
              <a:rPr lang="pl-PL" altLang="pl-PL" sz="1800" dirty="0" smtClean="0"/>
              <a:t>	</a:t>
            </a:r>
            <a:r>
              <a:rPr lang="pl-PL" altLang="pl-PL" sz="1400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ytuł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647700"/>
          </a:xfrm>
        </p:spPr>
        <p:txBody>
          <a:bodyPr/>
          <a:lstStyle/>
          <a:p>
            <a:r>
              <a:rPr lang="pl-PL" altLang="pl-PL" sz="1800" b="1" smtClean="0"/>
              <a:t>Wpływ nadbudowy budynku na powstanie obowiązku podatkowego w stosunku do nowo powstałej </a:t>
            </a:r>
            <a:r>
              <a:rPr lang="pl-PL" altLang="pl-PL" sz="1800" b="1" u="sng" smtClean="0"/>
              <a:t>części budynku</a:t>
            </a:r>
            <a:endParaRPr lang="pl-PL" altLang="pl-PL" sz="1800" smtClean="0"/>
          </a:p>
        </p:txBody>
      </p:sp>
      <p:sp>
        <p:nvSpPr>
          <p:cNvPr id="7171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545137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endParaRPr lang="pl-PL" altLang="pl-PL" sz="1600" dirty="0" smtClean="0"/>
          </a:p>
          <a:p>
            <a:pPr algn="just">
              <a:buFontTx/>
              <a:buNone/>
              <a:defRPr/>
            </a:pPr>
            <a:r>
              <a:rPr lang="pl-PL" altLang="pl-PL" sz="1600" dirty="0" smtClean="0">
                <a:cs typeface="Arial" panose="020B0604020202020204" pitchFamily="34" charset="0"/>
              </a:rPr>
              <a:t>	</a:t>
            </a:r>
            <a:r>
              <a:rPr lang="pl-PL" altLang="pl-PL" sz="1800" b="1" dirty="0" smtClean="0">
                <a:cs typeface="Arial" panose="020B0604020202020204" pitchFamily="34" charset="0"/>
              </a:rPr>
              <a:t>Teza:</a:t>
            </a:r>
            <a:r>
              <a:rPr lang="pl-PL" altLang="pl-PL" sz="1800" dirty="0" smtClean="0">
                <a:cs typeface="Arial" panose="020B0604020202020204" pitchFamily="34" charset="0"/>
              </a:rPr>
              <a:t> „W </a:t>
            </a:r>
            <a:r>
              <a:rPr lang="pl-PL" altLang="pl-PL" sz="1800" dirty="0">
                <a:cs typeface="Arial" panose="020B0604020202020204" pitchFamily="34" charset="0"/>
              </a:rPr>
              <a:t>momencie rozpoczęcia użytkowania budynku obowiązek podatkowy powstaje bowiem co do całości </a:t>
            </a:r>
            <a:r>
              <a:rPr lang="pl-PL" altLang="pl-PL" sz="1800" dirty="0" smtClean="0">
                <a:cs typeface="Arial" panose="020B0604020202020204" pitchFamily="34" charset="0"/>
              </a:rPr>
              <a:t>budynku”, „nawet jeżeli część pomieszczeń nie została jeszcze wykończona”. </a:t>
            </a:r>
            <a:endParaRPr lang="pl-PL" altLang="pl-PL" sz="1800" dirty="0" smtClean="0"/>
          </a:p>
          <a:p>
            <a:pPr algn="just">
              <a:buFont typeface="Arial" panose="020B0604020202020204" pitchFamily="34" charset="0"/>
              <a:buNone/>
              <a:defRPr/>
            </a:pPr>
            <a:r>
              <a:rPr lang="pl-PL" sz="1800" dirty="0" smtClean="0"/>
              <a:t>	</a:t>
            </a:r>
            <a:endParaRPr lang="pl-PL" altLang="pl-PL" sz="1800" dirty="0" smtClean="0"/>
          </a:p>
          <a:p>
            <a:pPr algn="just">
              <a:buFont typeface="Arial" panose="020B0604020202020204" pitchFamily="34" charset="0"/>
              <a:buNone/>
              <a:defRPr/>
            </a:pPr>
            <a:r>
              <a:rPr lang="pl-PL" altLang="pl-PL" sz="1800" dirty="0" smtClean="0"/>
              <a:t>	</a:t>
            </a:r>
            <a:r>
              <a:rPr lang="pl-PL" altLang="pl-PL" sz="1800" b="1" dirty="0" smtClean="0"/>
              <a:t>Odmiennie</a:t>
            </a:r>
            <a:r>
              <a:rPr lang="pl-PL" altLang="pl-PL" sz="1800" dirty="0" smtClean="0"/>
              <a:t>: </a:t>
            </a:r>
            <a:r>
              <a:rPr lang="pl-PL" sz="1800" dirty="0" smtClean="0"/>
              <a:t>wyrok WSA z 13.03.2013 r., I SA/Lu 996/12 (nieprawomocny)</a:t>
            </a:r>
            <a:r>
              <a:rPr lang="pl-PL" altLang="pl-PL" sz="1800" dirty="0" smtClean="0"/>
              <a:t> „Pominięto kwestię pojęcia </a:t>
            </a:r>
            <a:r>
              <a:rPr lang="pl-PL" altLang="pl-PL" sz="1800" b="1" dirty="0" smtClean="0"/>
              <a:t>„część budynku”, </a:t>
            </a:r>
            <a:r>
              <a:rPr lang="pl-PL" altLang="pl-PL" sz="1800" dirty="0" smtClean="0"/>
              <a:t>który zawierają interpretowane przepisy</a:t>
            </a:r>
            <a:r>
              <a:rPr lang="pl-PL" altLang="pl-PL" sz="1800" b="1" dirty="0" smtClean="0"/>
              <a:t> </a:t>
            </a:r>
            <a:r>
              <a:rPr lang="pl-PL" altLang="pl-PL" sz="1800" dirty="0" smtClean="0"/>
              <a:t>-</a:t>
            </a:r>
            <a:r>
              <a:rPr lang="pl-PL" sz="1800" dirty="0" smtClean="0"/>
              <a:t> </a:t>
            </a:r>
            <a:r>
              <a:rPr lang="pl-PL" sz="1800" dirty="0"/>
              <a:t>przedmiotem opodatkowania zgodnie z art. 2 ust. 1 pkt 1 i 2 </a:t>
            </a:r>
            <a:r>
              <a:rPr lang="pl-PL" sz="1800" dirty="0" err="1"/>
              <a:t>u.p.o.l</a:t>
            </a:r>
            <a:r>
              <a:rPr lang="pl-PL" sz="1800" dirty="0"/>
              <a:t>. może być nie tylko budynek albo budowla jako całość, ale także </a:t>
            </a:r>
            <a:r>
              <a:rPr lang="pl-PL" sz="1800" u="sng" dirty="0"/>
              <a:t>część budynku </a:t>
            </a:r>
            <a:r>
              <a:rPr lang="pl-PL" sz="1800" dirty="0"/>
              <a:t>albo budowli. Z kolei z art. 6 ust. 2 </a:t>
            </a:r>
            <a:r>
              <a:rPr lang="pl-PL" sz="1800" dirty="0" err="1"/>
              <a:t>u.p.o.l</a:t>
            </a:r>
            <a:r>
              <a:rPr lang="pl-PL" sz="1800" dirty="0"/>
              <a:t>. </a:t>
            </a:r>
            <a:r>
              <a:rPr lang="pl-PL" sz="1800" dirty="0" smtClean="0"/>
              <a:t>wynika, </a:t>
            </a:r>
            <a:r>
              <a:rPr lang="pl-PL" sz="1800" dirty="0"/>
              <a:t>że powstanie obowiązku podatkowego uzależnione jest od zakończenia budowy nie tylko budynku albo budowli jako całości </a:t>
            </a:r>
            <a:r>
              <a:rPr lang="pl-PL" sz="1800" u="sng" dirty="0"/>
              <a:t>ale także ich części </a:t>
            </a:r>
            <a:r>
              <a:rPr lang="pl-PL" sz="1800" dirty="0"/>
              <a:t>– albo od rozpoczęcia użytkowania budowli albo budynku jako całości lub ich części przed ich ostatecznym </a:t>
            </a:r>
            <a:r>
              <a:rPr lang="pl-PL" sz="1800" dirty="0" smtClean="0"/>
              <a:t>wykończeniem. Jeżeli </a:t>
            </a:r>
            <a:r>
              <a:rPr lang="pl-PL" sz="1800" dirty="0"/>
              <a:t>by obowiązek podatkowy wówczas powstawał w zakresie całości budynku, to użycie w tym przepisie określenia "lub jego części" byłoby </a:t>
            </a:r>
            <a:r>
              <a:rPr lang="pl-PL" sz="1800" dirty="0" smtClean="0"/>
              <a:t>zbędne” .</a:t>
            </a:r>
          </a:p>
          <a:p>
            <a:pPr algn="just">
              <a:buFont typeface="Arial" panose="020B0604020202020204" pitchFamily="34" charset="0"/>
              <a:buNone/>
              <a:defRPr/>
            </a:pPr>
            <a:endParaRPr lang="pl-PL" sz="1600" dirty="0"/>
          </a:p>
          <a:p>
            <a:pPr algn="just">
              <a:buFont typeface="Arial" panose="020B0604020202020204" pitchFamily="34" charset="0"/>
              <a:buNone/>
              <a:defRPr/>
            </a:pPr>
            <a:r>
              <a:rPr lang="pl-PL" sz="1600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ytuł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647700"/>
          </a:xfrm>
        </p:spPr>
        <p:txBody>
          <a:bodyPr/>
          <a:lstStyle/>
          <a:p>
            <a:r>
              <a:rPr lang="pl-PL" altLang="pl-PL" sz="1800" b="1" smtClean="0"/>
              <a:t>Nadbudowa budynku a wysokość stawek podatkowych </a:t>
            </a:r>
            <a:endParaRPr lang="pl-PL" altLang="pl-PL" sz="1800" smtClean="0"/>
          </a:p>
        </p:txBody>
      </p:sp>
      <p:sp>
        <p:nvSpPr>
          <p:cNvPr id="8195" name="Symbol zastępczy zawartości 2"/>
          <p:cNvSpPr>
            <a:spLocks noGrp="1"/>
          </p:cNvSpPr>
          <p:nvPr>
            <p:ph idx="1"/>
          </p:nvPr>
        </p:nvSpPr>
        <p:spPr>
          <a:xfrm>
            <a:off x="539750" y="1052513"/>
            <a:ext cx="8229600" cy="5545137"/>
          </a:xfrm>
        </p:spPr>
        <p:txBody>
          <a:bodyPr/>
          <a:lstStyle/>
          <a:p>
            <a:pPr algn="just">
              <a:defRPr/>
            </a:pPr>
            <a:r>
              <a:rPr lang="pl-PL" altLang="pl-PL" sz="1600" dirty="0" smtClean="0"/>
              <a:t>Rodzaje stawek podatkowych znajdujących zastosowanie do niewykończonej części budynku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pl-PL" sz="1800" b="1" dirty="0" smtClean="0"/>
              <a:t>Teza wyroku:</a:t>
            </a:r>
            <a:r>
              <a:rPr lang="pl-PL" sz="1800" dirty="0" smtClean="0"/>
              <a:t> „Wyjaśnienie </a:t>
            </a:r>
            <a:r>
              <a:rPr lang="pl-PL" sz="1800" dirty="0"/>
              <a:t>wysokości stawki podatku, którym należy opodatkować przedmiotowy budynek musi zatem nastąpić poprzez ustalenie jego przeznaczenia. Fakt ten wynikać będzie z ewidencji gruntów i budynków, która z mocy art. 21 ust. 1 prawa geodezyjnego i </a:t>
            </a:r>
            <a:r>
              <a:rPr lang="pl-PL" sz="1800" dirty="0" smtClean="0"/>
              <a:t>kartograficznego </a:t>
            </a:r>
            <a:r>
              <a:rPr lang="pl-PL" sz="1800" dirty="0"/>
              <a:t>będzie miała zastosowanie w sprawie. (…) </a:t>
            </a:r>
            <a:r>
              <a:rPr lang="pl-PL" sz="1800" dirty="0" smtClean="0"/>
              <a:t>Z </a:t>
            </a:r>
            <a:r>
              <a:rPr lang="pl-PL" sz="1800" dirty="0"/>
              <a:t>ewidencji gruntów i budynków nie wynika więc, aby budynek objęty opodatkowaniem w przedmiotowej sprawie miał przeznaczenie mieszkalne. Nie wynika to także z akt sprawy. (…) Konsekwencją takiego stanowiska jest uznanie, że do przyjęcia stawki podatku od nieruchomości w stawce najwyższej wystarczające będzie wykazanie, że jest on związany z działalnością gospodarczą, czyli, że jest w posiadaniu przedsiębiorcy</a:t>
            </a:r>
            <a:r>
              <a:rPr lang="pl-PL" sz="1800" dirty="0" smtClean="0"/>
              <a:t>.”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endParaRPr lang="pl-PL" sz="1800" dirty="0" smtClean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altLang="pl-PL" sz="1600" dirty="0" smtClean="0"/>
          </a:p>
          <a:p>
            <a:pPr algn="just">
              <a:buFontTx/>
              <a:buNone/>
              <a:defRPr/>
            </a:pPr>
            <a:endParaRPr lang="pl-PL" altLang="pl-PL" sz="1800" dirty="0" smtClean="0"/>
          </a:p>
          <a:p>
            <a:pPr algn="just">
              <a:buFontTx/>
              <a:buNone/>
              <a:defRPr/>
            </a:pPr>
            <a:r>
              <a:rPr lang="pl-PL" altLang="pl-PL" sz="1800" dirty="0" smtClean="0"/>
              <a:t>	</a:t>
            </a:r>
            <a:r>
              <a:rPr lang="pl-PL" altLang="pl-PL" sz="1400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ytuł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647700"/>
          </a:xfrm>
        </p:spPr>
        <p:txBody>
          <a:bodyPr/>
          <a:lstStyle/>
          <a:p>
            <a:r>
              <a:rPr lang="pl-PL" altLang="pl-PL" sz="1800" b="1" smtClean="0"/>
              <a:t>Nadbudowa poddasza budynku a jego charakter </a:t>
            </a:r>
            <a:endParaRPr lang="pl-PL" altLang="pl-PL" sz="1800" smtClean="0"/>
          </a:p>
        </p:txBody>
      </p:sp>
      <p:sp>
        <p:nvSpPr>
          <p:cNvPr id="1024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545137"/>
          </a:xfrm>
        </p:spPr>
        <p:txBody>
          <a:bodyPr/>
          <a:lstStyle/>
          <a:p>
            <a:pPr algn="just">
              <a:defRPr/>
            </a:pPr>
            <a:r>
              <a:rPr lang="pl-PL" sz="1800" dirty="0">
                <a:cs typeface="Arial" panose="020B0604020202020204" pitchFamily="34" charset="0"/>
              </a:rPr>
              <a:t>Z</a:t>
            </a:r>
            <a:r>
              <a:rPr lang="pl-PL" sz="1800" dirty="0" smtClean="0">
                <a:cs typeface="Arial" panose="020B0604020202020204" pitchFamily="34" charset="0"/>
              </a:rPr>
              <a:t>godnie z art. 1a ust. 1 pkt 5 </a:t>
            </a:r>
            <a:r>
              <a:rPr lang="pl-PL" sz="1800" dirty="0" err="1" smtClean="0">
                <a:cs typeface="Arial" panose="020B0604020202020204" pitchFamily="34" charset="0"/>
              </a:rPr>
              <a:t>u.p.o.l</a:t>
            </a:r>
            <a:r>
              <a:rPr lang="pl-PL" sz="1800" dirty="0" smtClean="0">
                <a:cs typeface="Arial" panose="020B0604020202020204" pitchFamily="34" charset="0"/>
              </a:rPr>
              <a:t>., powierzchnia użytkowa budynku lub jego części to powierzchnia mierzona po wewnętrznej długości ścian na wszystkich kondygnacjach, z wyjątkiem powierzchni klatek schodowych oraz szybów dźwigowych; </a:t>
            </a:r>
            <a:r>
              <a:rPr lang="pl-PL" sz="1800" u="sng" dirty="0" smtClean="0">
                <a:cs typeface="Arial" panose="020B0604020202020204" pitchFamily="34" charset="0"/>
              </a:rPr>
              <a:t>za kondygnację uważa się również garaże podziemne, piwnice, sutereny i </a:t>
            </a:r>
            <a:r>
              <a:rPr lang="pl-PL" sz="1800" b="1" u="sng" dirty="0" smtClean="0">
                <a:cs typeface="Arial" panose="020B0604020202020204" pitchFamily="34" charset="0"/>
              </a:rPr>
              <a:t>poddasza użytkowe</a:t>
            </a:r>
            <a:r>
              <a:rPr lang="pl-PL" sz="1800" dirty="0" smtClean="0">
                <a:cs typeface="Arial" panose="020B0604020202020204" pitchFamily="34" charset="0"/>
              </a:rPr>
              <a:t>.</a:t>
            </a:r>
            <a:endParaRPr lang="pl-PL" altLang="pl-PL" sz="1800" dirty="0" smtClean="0">
              <a:cs typeface="Arial" panose="020B0604020202020204" pitchFamily="34" charset="0"/>
            </a:endParaRPr>
          </a:p>
          <a:p>
            <a:pPr algn="just">
              <a:defRPr/>
            </a:pPr>
            <a:endParaRPr lang="pl-PL" altLang="pl-PL" sz="1600" dirty="0" smtClean="0"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pl-PL" altLang="pl-PL" sz="1600" dirty="0" smtClean="0">
                <a:cs typeface="Arial" panose="020B0604020202020204" pitchFamily="34" charset="0"/>
              </a:rPr>
              <a:t>Ocena charakteru poddasza budynku jako „nieużytkowego” w orzecznictwie: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pl-PL" sz="1600" dirty="0">
                <a:cs typeface="Arial" panose="020B0604020202020204" pitchFamily="34" charset="0"/>
              </a:rPr>
              <a:t>W</a:t>
            </a:r>
            <a:r>
              <a:rPr lang="pl-PL" sz="1600" dirty="0" smtClean="0">
                <a:cs typeface="Arial" panose="020B0604020202020204" pitchFamily="34" charset="0"/>
              </a:rPr>
              <a:t>yrok </a:t>
            </a:r>
            <a:r>
              <a:rPr lang="pl-PL" sz="1600" dirty="0">
                <a:cs typeface="Arial" panose="020B0604020202020204" pitchFamily="34" charset="0"/>
              </a:rPr>
              <a:t>WSA z 26.04.2012 r. (sygn. akt I SA/</a:t>
            </a:r>
            <a:r>
              <a:rPr lang="pl-PL" sz="1600" dirty="0" err="1">
                <a:cs typeface="Arial" panose="020B0604020202020204" pitchFamily="34" charset="0"/>
              </a:rPr>
              <a:t>Rz</a:t>
            </a:r>
            <a:r>
              <a:rPr lang="pl-PL" sz="1600" dirty="0">
                <a:cs typeface="Arial" panose="020B0604020202020204" pitchFamily="34" charset="0"/>
              </a:rPr>
              <a:t> 158/12</a:t>
            </a:r>
            <a:r>
              <a:rPr lang="pl-PL" sz="1600" dirty="0" smtClean="0">
                <a:cs typeface="Arial" panose="020B0604020202020204" pitchFamily="34" charset="0"/>
              </a:rPr>
              <a:t>) „Użyty </a:t>
            </a:r>
            <a:r>
              <a:rPr lang="pl-PL" sz="1600" dirty="0">
                <a:cs typeface="Arial" panose="020B0604020202020204" pitchFamily="34" charset="0"/>
              </a:rPr>
              <a:t>przez ustawodawcę zwrot „użytkowe” tylko w stosunku do poddasza nie jest wynikiem przeoczenia, lecz racjonalnego działania ustawodawcy, który w odróżnieniu od pozostałych kondygnacji budynku, tę jego część objął opodatkowaniem pod warunkiem </a:t>
            </a:r>
            <a:r>
              <a:rPr lang="pl-PL" sz="1600" u="sng" dirty="0">
                <a:cs typeface="Arial" panose="020B0604020202020204" pitchFamily="34" charset="0"/>
              </a:rPr>
              <a:t>spełnienia kryterium </a:t>
            </a:r>
            <a:r>
              <a:rPr lang="pl-PL" sz="1600" u="sng" dirty="0" smtClean="0">
                <a:cs typeface="Arial" panose="020B0604020202020204" pitchFamily="34" charset="0"/>
              </a:rPr>
              <a:t>użytkowości</a:t>
            </a:r>
            <a:r>
              <a:rPr lang="pl-PL" sz="1600" dirty="0" smtClean="0">
                <a:cs typeface="Arial" panose="020B0604020202020204" pitchFamily="34" charset="0"/>
              </a:rPr>
              <a:t>.” Sąd </a:t>
            </a:r>
            <a:r>
              <a:rPr lang="pl-PL" sz="1600" dirty="0">
                <a:cs typeface="Arial" panose="020B0604020202020204" pitchFamily="34" charset="0"/>
              </a:rPr>
              <a:t>przyjął, że jeżeli z materiału dowodowego wynika, że poddasze stanowi np. niewykończoną część budynku (ponieważ np. ściany nie są otynkowane, a podłoga z płytek </a:t>
            </a:r>
            <a:r>
              <a:rPr lang="pl-PL" sz="1600" dirty="0" smtClean="0">
                <a:cs typeface="Arial" panose="020B0604020202020204" pitchFamily="34" charset="0"/>
              </a:rPr>
              <a:t>betonowych jest </a:t>
            </a:r>
            <a:r>
              <a:rPr lang="pl-PL" sz="1600" dirty="0">
                <a:cs typeface="Arial" panose="020B0604020202020204" pitchFamily="34" charset="0"/>
              </a:rPr>
              <a:t>całkowicie porozbijana), to całość świadczy o tym, że ta część budynku nie nadaje się do korzystania w sposób zgodny z jego przeznaczeniem.</a:t>
            </a:r>
            <a:endParaRPr lang="pl-PL" altLang="pl-PL" sz="1600" dirty="0" smtClean="0">
              <a:cs typeface="Arial" panose="020B0604020202020204" pitchFamily="34" charset="0"/>
            </a:endParaRPr>
          </a:p>
          <a:p>
            <a:pPr algn="just">
              <a:defRPr/>
            </a:pPr>
            <a:endParaRPr lang="pl-PL" altLang="pl-PL" sz="1600" dirty="0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3958</TotalTime>
  <Words>1206</Words>
  <Application>Microsoft Office PowerPoint</Application>
  <PresentationFormat>Pokaz na ekranie (4:3)</PresentationFormat>
  <Paragraphs>82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4" baseType="lpstr">
      <vt:lpstr>Arial</vt:lpstr>
      <vt:lpstr>Calibri</vt:lpstr>
      <vt:lpstr>Motyw pakietu Office</vt:lpstr>
      <vt:lpstr> Wyrok WSA z dnia 7 lipca 2016 r. (I SA/Rz 1134/15) </vt:lpstr>
      <vt:lpstr> Wyrok WSA z dnia 7 lipca 2016 r. (I SA/Rz 1134/15) – tezy  </vt:lpstr>
      <vt:lpstr> Rozbudowa i nadbudowa budynku a obowiązek podatkowy - linie orzecznicze   </vt:lpstr>
      <vt:lpstr>Wpływ nadbudowy budynku na powstanie obowiązku podatkowego, przedmiot opodatkowania oraz wysokość stawek – regulacje prawne (stan prawny na 1.01.2013 r.) </vt:lpstr>
      <vt:lpstr>Wpływ nadbudowy budynku na powstanie obowiązku podatkowego – „zakończenie budowy” </vt:lpstr>
      <vt:lpstr>Wpływ rozbudowy i nadbudowy budynku na powstanie obowiązku podatkowego - rozumienie terminu „rozpoczęcie użytkowania przed wykończeniem”  </vt:lpstr>
      <vt:lpstr>Wpływ nadbudowy budynku na powstanie obowiązku podatkowego w stosunku do nowo powstałej części budynku</vt:lpstr>
      <vt:lpstr>Nadbudowa budynku a wysokość stawek podatkowych </vt:lpstr>
      <vt:lpstr>Nadbudowa poddasza budynku a jego charakter </vt:lpstr>
      <vt:lpstr>Rozbudowa i nadbudowa budynku a „względy techniczne”  </vt:lpstr>
      <vt:lpstr>Podsumowanie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user</dc:creator>
  <cp:lastModifiedBy>Wojciech Morawski</cp:lastModifiedBy>
  <cp:revision>323</cp:revision>
  <dcterms:created xsi:type="dcterms:W3CDTF">2009-03-04T08:31:59Z</dcterms:created>
  <dcterms:modified xsi:type="dcterms:W3CDTF">2018-09-05T09:53:00Z</dcterms:modified>
</cp:coreProperties>
</file>