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73" r:id="rId2"/>
    <p:sldId id="266" r:id="rId3"/>
    <p:sldId id="271" r:id="rId4"/>
    <p:sldId id="275" r:id="rId5"/>
    <p:sldId id="278" r:id="rId6"/>
    <p:sldId id="279" r:id="rId7"/>
    <p:sldId id="280" r:id="rId8"/>
    <p:sldId id="282" r:id="rId9"/>
    <p:sldId id="283" r:id="rId10"/>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3D7D"/>
    <a:srgbClr val="837E7E"/>
    <a:srgbClr val="767171"/>
    <a:srgbClr val="DDEAF7"/>
    <a:srgbClr val="CDE0F3"/>
    <a:srgbClr val="235B93"/>
    <a:srgbClr val="F3F7FA"/>
    <a:srgbClr val="77A3AC"/>
    <a:srgbClr val="2A5DAC"/>
    <a:srgbClr val="4F506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248" autoAdjust="0"/>
    <p:restoredTop sz="94599"/>
  </p:normalViewPr>
  <p:slideViewPr>
    <p:cSldViewPr snapToGrid="0">
      <p:cViewPr varScale="1">
        <p:scale>
          <a:sx n="84" d="100"/>
          <a:sy n="84" d="100"/>
        </p:scale>
        <p:origin x="1397"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34D347-B519-49F8-BE49-AA5929736B71}" type="datetimeFigureOut">
              <a:rPr lang="pl-PL" smtClean="0"/>
              <a:t>2018-03-09</a:t>
            </a:fld>
            <a:endParaRPr lang="pl-PL"/>
          </a:p>
        </p:txBody>
      </p:sp>
      <p:sp>
        <p:nvSpPr>
          <p:cNvPr id="4" name="Symbol zastępczy obrazu slajd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B2EC29-0D88-4F43-8CFF-15F33D17E036}" type="slidenum">
              <a:rPr lang="pl-PL" smtClean="0"/>
              <a:t>‹#›</a:t>
            </a:fld>
            <a:endParaRPr lang="pl-PL"/>
          </a:p>
        </p:txBody>
      </p:sp>
    </p:spTree>
    <p:extLst>
      <p:ext uri="{BB962C8B-B14F-4D97-AF65-F5344CB8AC3E}">
        <p14:creationId xmlns:p14="http://schemas.microsoft.com/office/powerpoint/2010/main" val="33927068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pl-PL"/>
              <a:t>Kliknij, aby edytować styl</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p>
            <a:fld id="{4B7F48CA-1F89-460D-A6C1-DB620D1719D6}" type="datetime1">
              <a:rPr lang="pl-PL" smtClean="0"/>
              <a:t>2018-03-09</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8B7D623E-087B-48AD-817A-B92DF630C3B6}" type="slidenum">
              <a:rPr lang="pl-PL" smtClean="0"/>
              <a:t>‹#›</a:t>
            </a:fld>
            <a:endParaRPr lang="pl-PL"/>
          </a:p>
        </p:txBody>
      </p:sp>
    </p:spTree>
    <p:extLst>
      <p:ext uri="{BB962C8B-B14F-4D97-AF65-F5344CB8AC3E}">
        <p14:creationId xmlns:p14="http://schemas.microsoft.com/office/powerpoint/2010/main" val="39688442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87C8D4E2-C604-410A-A218-B4349E9BA18B}" type="datetime1">
              <a:rPr lang="pl-PL" smtClean="0"/>
              <a:t>2018-03-09</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8B7D623E-087B-48AD-817A-B92DF630C3B6}" type="slidenum">
              <a:rPr lang="pl-PL" smtClean="0"/>
              <a:t>‹#›</a:t>
            </a:fld>
            <a:endParaRPr lang="pl-PL"/>
          </a:p>
        </p:txBody>
      </p:sp>
    </p:spTree>
    <p:extLst>
      <p:ext uri="{BB962C8B-B14F-4D97-AF65-F5344CB8AC3E}">
        <p14:creationId xmlns:p14="http://schemas.microsoft.com/office/powerpoint/2010/main" val="3911864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pl-PL"/>
              <a:t>Kliknij, aby edytować styl</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047471B1-E708-4720-8865-8EA40C1C8AC2}" type="datetime1">
              <a:rPr lang="pl-PL" smtClean="0"/>
              <a:t>2018-03-09</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8B7D623E-087B-48AD-817A-B92DF630C3B6}" type="slidenum">
              <a:rPr lang="pl-PL" smtClean="0"/>
              <a:t>‹#›</a:t>
            </a:fld>
            <a:endParaRPr lang="pl-PL"/>
          </a:p>
        </p:txBody>
      </p:sp>
    </p:spTree>
    <p:extLst>
      <p:ext uri="{BB962C8B-B14F-4D97-AF65-F5344CB8AC3E}">
        <p14:creationId xmlns:p14="http://schemas.microsoft.com/office/powerpoint/2010/main" val="2982740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DF4056F0-7BB2-4F97-8187-821F5768E322}" type="datetime1">
              <a:rPr lang="pl-PL" smtClean="0"/>
              <a:t>2018-03-09</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8B7D623E-087B-48AD-817A-B92DF630C3B6}" type="slidenum">
              <a:rPr lang="pl-PL" smtClean="0"/>
              <a:t>‹#›</a:t>
            </a:fld>
            <a:endParaRPr lang="pl-PL"/>
          </a:p>
        </p:txBody>
      </p:sp>
    </p:spTree>
    <p:extLst>
      <p:ext uri="{BB962C8B-B14F-4D97-AF65-F5344CB8AC3E}">
        <p14:creationId xmlns:p14="http://schemas.microsoft.com/office/powerpoint/2010/main" val="4011692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pl-PL"/>
              <a:t>Kliknij, aby edytować styl</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4973D742-6B82-48C7-AA3B-395FC24A3BDE}" type="datetime1">
              <a:rPr lang="pl-PL" smtClean="0"/>
              <a:t>2018-03-09</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8B7D623E-087B-48AD-817A-B92DF630C3B6}" type="slidenum">
              <a:rPr lang="pl-PL" smtClean="0"/>
              <a:t>‹#›</a:t>
            </a:fld>
            <a:endParaRPr lang="pl-PL"/>
          </a:p>
        </p:txBody>
      </p:sp>
    </p:spTree>
    <p:extLst>
      <p:ext uri="{BB962C8B-B14F-4D97-AF65-F5344CB8AC3E}">
        <p14:creationId xmlns:p14="http://schemas.microsoft.com/office/powerpoint/2010/main" val="40294369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72DA75E3-DD01-4214-859F-28E38ACE6683}" type="datetime1">
              <a:rPr lang="pl-PL" smtClean="0"/>
              <a:t>2018-03-09</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8B7D623E-087B-48AD-817A-B92DF630C3B6}" type="slidenum">
              <a:rPr lang="pl-PL" smtClean="0"/>
              <a:t>‹#›</a:t>
            </a:fld>
            <a:endParaRPr lang="pl-PL"/>
          </a:p>
        </p:txBody>
      </p:sp>
    </p:spTree>
    <p:extLst>
      <p:ext uri="{BB962C8B-B14F-4D97-AF65-F5344CB8AC3E}">
        <p14:creationId xmlns:p14="http://schemas.microsoft.com/office/powerpoint/2010/main" val="3830332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pl-PL"/>
              <a:t>Kliknij, aby edytować styl</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Content Placeholder 3"/>
          <p:cNvSpPr>
            <a:spLocks noGrp="1"/>
          </p:cNvSpPr>
          <p:nvPr>
            <p:ph sz="half" idx="2"/>
          </p:nvPr>
        </p:nvSpPr>
        <p:spPr>
          <a:xfrm>
            <a:off x="629842" y="2505075"/>
            <a:ext cx="3868340"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Content Placeholder 5"/>
          <p:cNvSpPr>
            <a:spLocks noGrp="1"/>
          </p:cNvSpPr>
          <p:nvPr>
            <p:ph sz="quarter" idx="4"/>
          </p:nvPr>
        </p:nvSpPr>
        <p:spPr>
          <a:xfrm>
            <a:off x="4629150" y="2505075"/>
            <a:ext cx="3887391"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D78EC28A-D247-4488-B749-3873241393A4}" type="datetime1">
              <a:rPr lang="pl-PL" smtClean="0"/>
              <a:t>2018-03-09</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8B7D623E-087B-48AD-817A-B92DF630C3B6}" type="slidenum">
              <a:rPr lang="pl-PL" smtClean="0"/>
              <a:t>‹#›</a:t>
            </a:fld>
            <a:endParaRPr lang="pl-PL"/>
          </a:p>
        </p:txBody>
      </p:sp>
    </p:spTree>
    <p:extLst>
      <p:ext uri="{BB962C8B-B14F-4D97-AF65-F5344CB8AC3E}">
        <p14:creationId xmlns:p14="http://schemas.microsoft.com/office/powerpoint/2010/main" val="4104732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94AAB2FA-6BA1-41DD-8ADD-9EB96098321B}" type="datetime1">
              <a:rPr lang="pl-PL" smtClean="0"/>
              <a:t>2018-03-09</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8B7D623E-087B-48AD-817A-B92DF630C3B6}" type="slidenum">
              <a:rPr lang="pl-PL" smtClean="0"/>
              <a:t>‹#›</a:t>
            </a:fld>
            <a:endParaRPr lang="pl-PL"/>
          </a:p>
        </p:txBody>
      </p:sp>
    </p:spTree>
    <p:extLst>
      <p:ext uri="{BB962C8B-B14F-4D97-AF65-F5344CB8AC3E}">
        <p14:creationId xmlns:p14="http://schemas.microsoft.com/office/powerpoint/2010/main" val="3369770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AAD424-0573-4255-ACC8-F2CA8783EE34}" type="datetime1">
              <a:rPr lang="pl-PL" smtClean="0"/>
              <a:t>2018-03-09</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8B7D623E-087B-48AD-817A-B92DF630C3B6}" type="slidenum">
              <a:rPr lang="pl-PL" smtClean="0"/>
              <a:t>‹#›</a:t>
            </a:fld>
            <a:endParaRPr lang="pl-PL"/>
          </a:p>
        </p:txBody>
      </p:sp>
    </p:spTree>
    <p:extLst>
      <p:ext uri="{BB962C8B-B14F-4D97-AF65-F5344CB8AC3E}">
        <p14:creationId xmlns:p14="http://schemas.microsoft.com/office/powerpoint/2010/main" val="35756321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pl-PL"/>
              <a:t>Kliknij, aby edytować styl</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EA759177-BBF6-4973-9106-9FE3F42D3ED9}" type="datetime1">
              <a:rPr lang="pl-PL" smtClean="0"/>
              <a:t>2018-03-09</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8B7D623E-087B-48AD-817A-B92DF630C3B6}" type="slidenum">
              <a:rPr lang="pl-PL" smtClean="0"/>
              <a:t>‹#›</a:t>
            </a:fld>
            <a:endParaRPr lang="pl-PL"/>
          </a:p>
        </p:txBody>
      </p:sp>
    </p:spTree>
    <p:extLst>
      <p:ext uri="{BB962C8B-B14F-4D97-AF65-F5344CB8AC3E}">
        <p14:creationId xmlns:p14="http://schemas.microsoft.com/office/powerpoint/2010/main" val="20568411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pl-PL"/>
              <a:t>Kliknij, aby edytować styl</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9199813D-A77B-4D0C-9193-7B9DAD603EB5}" type="datetime1">
              <a:rPr lang="pl-PL" smtClean="0"/>
              <a:t>2018-03-09</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8B7D623E-087B-48AD-817A-B92DF630C3B6}" type="slidenum">
              <a:rPr lang="pl-PL" smtClean="0"/>
              <a:t>‹#›</a:t>
            </a:fld>
            <a:endParaRPr lang="pl-PL"/>
          </a:p>
        </p:txBody>
      </p:sp>
    </p:spTree>
    <p:extLst>
      <p:ext uri="{BB962C8B-B14F-4D97-AF65-F5344CB8AC3E}">
        <p14:creationId xmlns:p14="http://schemas.microsoft.com/office/powerpoint/2010/main" val="737725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pl-PL"/>
              <a:t>Kliknij, aby edytować styl</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1C5594-0750-47E6-A4A7-F59AD419DEC9}" type="datetime1">
              <a:rPr lang="pl-PL" smtClean="0"/>
              <a:t>2018-03-09</a:t>
            </a:fld>
            <a:endParaRPr lang="pl-PL"/>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7D623E-087B-48AD-817A-B92DF630C3B6}" type="slidenum">
              <a:rPr lang="pl-PL" smtClean="0"/>
              <a:t>‹#›</a:t>
            </a:fld>
            <a:endParaRPr lang="pl-PL"/>
          </a:p>
        </p:txBody>
      </p:sp>
    </p:spTree>
    <p:extLst>
      <p:ext uri="{BB962C8B-B14F-4D97-AF65-F5344CB8AC3E}">
        <p14:creationId xmlns:p14="http://schemas.microsoft.com/office/powerpoint/2010/main" val="31363851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2.xml"/><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raz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pole tekstowe 2"/>
          <p:cNvSpPr txBox="1"/>
          <p:nvPr/>
        </p:nvSpPr>
        <p:spPr>
          <a:xfrm>
            <a:off x="158748" y="338454"/>
            <a:ext cx="6712094" cy="2677656"/>
          </a:xfrm>
          <a:prstGeom prst="rect">
            <a:avLst/>
          </a:prstGeom>
          <a:noFill/>
        </p:spPr>
        <p:txBody>
          <a:bodyPr wrap="none" rtlCol="0">
            <a:spAutoFit/>
          </a:bodyPr>
          <a:lstStyle/>
          <a:p>
            <a:r>
              <a:rPr lang="pl-PL" sz="2400" b="1" dirty="0">
                <a:solidFill>
                  <a:srgbClr val="002060"/>
                </a:solidFill>
              </a:rPr>
              <a:t>Podatek od nieruchomości </a:t>
            </a:r>
          </a:p>
          <a:p>
            <a:r>
              <a:rPr lang="pl-PL" sz="2400" b="1" dirty="0">
                <a:solidFill>
                  <a:srgbClr val="002060"/>
                </a:solidFill>
              </a:rPr>
              <a:t>– solidarność a związek z działalnością gospodarczą </a:t>
            </a:r>
          </a:p>
          <a:p>
            <a:endParaRPr lang="pl-PL" sz="2400" b="1" dirty="0">
              <a:solidFill>
                <a:srgbClr val="002060"/>
              </a:solidFill>
            </a:endParaRPr>
          </a:p>
          <a:p>
            <a:r>
              <a:rPr lang="pl-PL" sz="2400" b="1" dirty="0">
                <a:solidFill>
                  <a:srgbClr val="002060"/>
                </a:solidFill>
              </a:rPr>
              <a:t>III Toruński Przegląd Orzecznictwa </a:t>
            </a:r>
            <a:r>
              <a:rPr lang="pl-PL" sz="2400" b="1" dirty="0" smtClean="0">
                <a:solidFill>
                  <a:srgbClr val="002060"/>
                </a:solidFill>
              </a:rPr>
              <a:t>Podatkowego</a:t>
            </a:r>
          </a:p>
          <a:p>
            <a:r>
              <a:rPr lang="pl-PL" sz="2400" b="1" dirty="0" smtClean="0">
                <a:solidFill>
                  <a:srgbClr val="002060"/>
                </a:solidFill>
              </a:rPr>
              <a:t>Wydział </a:t>
            </a:r>
            <a:r>
              <a:rPr lang="pl-PL" sz="2400" b="1" dirty="0">
                <a:solidFill>
                  <a:srgbClr val="002060"/>
                </a:solidFill>
              </a:rPr>
              <a:t>Prawa i Administracji UMK w </a:t>
            </a:r>
            <a:r>
              <a:rPr lang="pl-PL" sz="2400" b="1" dirty="0" smtClean="0">
                <a:solidFill>
                  <a:srgbClr val="002060"/>
                </a:solidFill>
              </a:rPr>
              <a:t>Toruniu</a:t>
            </a:r>
          </a:p>
          <a:p>
            <a:endParaRPr lang="pl-PL" sz="2400" b="1" dirty="0">
              <a:solidFill>
                <a:srgbClr val="002060"/>
              </a:solidFill>
            </a:endParaRPr>
          </a:p>
          <a:p>
            <a:r>
              <a:rPr lang="pl-PL" sz="2400" b="1" dirty="0" smtClean="0">
                <a:solidFill>
                  <a:srgbClr val="002060"/>
                </a:solidFill>
              </a:rPr>
              <a:t>10 </a:t>
            </a:r>
            <a:r>
              <a:rPr lang="pl-PL" sz="2400" b="1" dirty="0">
                <a:solidFill>
                  <a:srgbClr val="002060"/>
                </a:solidFill>
              </a:rPr>
              <a:t>marca </a:t>
            </a:r>
            <a:r>
              <a:rPr lang="pl-PL" sz="2400" b="1" dirty="0" smtClean="0">
                <a:solidFill>
                  <a:srgbClr val="002060"/>
                </a:solidFill>
              </a:rPr>
              <a:t>2018 </a:t>
            </a:r>
            <a:r>
              <a:rPr lang="pl-PL" sz="2400" b="1" dirty="0">
                <a:solidFill>
                  <a:srgbClr val="002060"/>
                </a:solidFill>
              </a:rPr>
              <a:t>r.</a:t>
            </a:r>
          </a:p>
        </p:txBody>
      </p:sp>
    </p:spTree>
    <p:extLst>
      <p:ext uri="{BB962C8B-B14F-4D97-AF65-F5344CB8AC3E}">
        <p14:creationId xmlns:p14="http://schemas.microsoft.com/office/powerpoint/2010/main" val="1392554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az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pole tekstowe 6"/>
          <p:cNvSpPr txBox="1"/>
          <p:nvPr/>
        </p:nvSpPr>
        <p:spPr>
          <a:xfrm>
            <a:off x="5925612" y="4328302"/>
            <a:ext cx="2665889" cy="1200329"/>
          </a:xfrm>
          <a:prstGeom prst="rect">
            <a:avLst/>
          </a:prstGeom>
          <a:noFill/>
        </p:spPr>
        <p:txBody>
          <a:bodyPr wrap="square" rtlCol="0">
            <a:spAutoFit/>
          </a:bodyPr>
          <a:lstStyle/>
          <a:p>
            <a:pPr algn="ctr"/>
            <a:r>
              <a:rPr lang="pl-PL" b="1" dirty="0">
                <a:solidFill>
                  <a:srgbClr val="263D7D"/>
                </a:solidFill>
              </a:rPr>
              <a:t>Wyrok </a:t>
            </a:r>
            <a:r>
              <a:rPr lang="pl-PL" b="1" dirty="0" smtClean="0">
                <a:solidFill>
                  <a:srgbClr val="263D7D"/>
                </a:solidFill>
              </a:rPr>
              <a:t>Trybunału Konstytucyjnego                 z 12 </a:t>
            </a:r>
            <a:r>
              <a:rPr lang="pl-PL" b="1" dirty="0">
                <a:solidFill>
                  <a:srgbClr val="263D7D"/>
                </a:solidFill>
              </a:rPr>
              <a:t>grudnia </a:t>
            </a:r>
            <a:r>
              <a:rPr lang="pl-PL" b="1" dirty="0" smtClean="0">
                <a:solidFill>
                  <a:srgbClr val="263D7D"/>
                </a:solidFill>
              </a:rPr>
              <a:t>2017 r., </a:t>
            </a:r>
          </a:p>
          <a:p>
            <a:pPr algn="ctr"/>
            <a:r>
              <a:rPr lang="pl-PL" b="1" dirty="0" smtClean="0">
                <a:solidFill>
                  <a:srgbClr val="263D7D"/>
                </a:solidFill>
              </a:rPr>
              <a:t>sygn. akt SK </a:t>
            </a:r>
            <a:r>
              <a:rPr lang="pl-PL" b="1" dirty="0">
                <a:solidFill>
                  <a:srgbClr val="263D7D"/>
                </a:solidFill>
              </a:rPr>
              <a:t>13/</a:t>
            </a:r>
            <a:r>
              <a:rPr lang="pl-PL" b="1" dirty="0" smtClean="0">
                <a:solidFill>
                  <a:srgbClr val="263D7D"/>
                </a:solidFill>
              </a:rPr>
              <a:t>15 </a:t>
            </a:r>
            <a:endParaRPr lang="pl-PL" dirty="0">
              <a:solidFill>
                <a:srgbClr val="263D7D"/>
              </a:solidFill>
            </a:endParaRPr>
          </a:p>
        </p:txBody>
      </p:sp>
      <p:sp>
        <p:nvSpPr>
          <p:cNvPr id="2" name="Symbol zastępczy numeru slajdu 1"/>
          <p:cNvSpPr>
            <a:spLocks noGrp="1"/>
          </p:cNvSpPr>
          <p:nvPr>
            <p:ph type="sldNum" sz="quarter" idx="12"/>
          </p:nvPr>
        </p:nvSpPr>
        <p:spPr/>
        <p:txBody>
          <a:bodyPr/>
          <a:lstStyle/>
          <a:p>
            <a:fld id="{8B7D623E-087B-48AD-817A-B92DF630C3B6}" type="slidenum">
              <a:rPr lang="pl-PL" smtClean="0"/>
              <a:t>2</a:t>
            </a:fld>
            <a:endParaRPr lang="pl-PL"/>
          </a:p>
        </p:txBody>
      </p:sp>
      <p:pic>
        <p:nvPicPr>
          <p:cNvPr id="3" name="Obraz 2"/>
          <p:cNvPicPr>
            <a:picLocks noChangeAspect="1"/>
          </p:cNvPicPr>
          <p:nvPr/>
        </p:nvPicPr>
        <p:blipFill>
          <a:blip r:embed="rId3"/>
          <a:stretch>
            <a:fillRect/>
          </a:stretch>
        </p:blipFill>
        <p:spPr>
          <a:xfrm>
            <a:off x="6741263" y="5616527"/>
            <a:ext cx="1063685" cy="170591"/>
          </a:xfrm>
          <a:prstGeom prst="rect">
            <a:avLst/>
          </a:prstGeom>
        </p:spPr>
      </p:pic>
    </p:spTree>
    <p:extLst>
      <p:ext uri="{BB962C8B-B14F-4D97-AF65-F5344CB8AC3E}">
        <p14:creationId xmlns:p14="http://schemas.microsoft.com/office/powerpoint/2010/main" val="19565460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xmlns:p14="http://schemas.microsoft.com/office/powerpoint/2010/mai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ole tekstowe 5"/>
          <p:cNvSpPr txBox="1"/>
          <p:nvPr/>
        </p:nvSpPr>
        <p:spPr>
          <a:xfrm>
            <a:off x="319907" y="362276"/>
            <a:ext cx="8269103" cy="400110"/>
          </a:xfrm>
          <a:prstGeom prst="rect">
            <a:avLst/>
          </a:prstGeom>
          <a:noFill/>
        </p:spPr>
        <p:txBody>
          <a:bodyPr wrap="square" rtlCol="0">
            <a:spAutoFit/>
          </a:bodyPr>
          <a:lstStyle/>
          <a:p>
            <a:pPr algn="ctr"/>
            <a:r>
              <a:rPr lang="pl-PL" sz="2000" b="1" dirty="0">
                <a:solidFill>
                  <a:srgbClr val="263D7D"/>
                </a:solidFill>
                <a:latin typeface="+mj-lt"/>
              </a:rPr>
              <a:t>Wyrok Trybunału </a:t>
            </a:r>
            <a:r>
              <a:rPr lang="pl-PL" sz="2000" b="1" dirty="0" smtClean="0">
                <a:solidFill>
                  <a:srgbClr val="263D7D"/>
                </a:solidFill>
                <a:latin typeface="+mj-lt"/>
              </a:rPr>
              <a:t>Konstytucyjnego z dnia 12 </a:t>
            </a:r>
            <a:r>
              <a:rPr lang="pl-PL" sz="2000" b="1" dirty="0">
                <a:solidFill>
                  <a:srgbClr val="263D7D"/>
                </a:solidFill>
                <a:latin typeface="+mj-lt"/>
              </a:rPr>
              <a:t>grudnia </a:t>
            </a:r>
            <a:r>
              <a:rPr lang="pl-PL" sz="2000" b="1" dirty="0" smtClean="0">
                <a:solidFill>
                  <a:srgbClr val="263D7D"/>
                </a:solidFill>
                <a:latin typeface="+mj-lt"/>
              </a:rPr>
              <a:t>2017 r., sygn</a:t>
            </a:r>
            <a:r>
              <a:rPr lang="pl-PL" sz="2000" b="1" dirty="0">
                <a:solidFill>
                  <a:srgbClr val="263D7D"/>
                </a:solidFill>
                <a:latin typeface="+mj-lt"/>
              </a:rPr>
              <a:t>. akt SK 13/15 </a:t>
            </a:r>
          </a:p>
        </p:txBody>
      </p:sp>
      <p:sp>
        <p:nvSpPr>
          <p:cNvPr id="7" name="pole tekstowe 6"/>
          <p:cNvSpPr txBox="1"/>
          <p:nvPr/>
        </p:nvSpPr>
        <p:spPr>
          <a:xfrm>
            <a:off x="359141" y="1100023"/>
            <a:ext cx="8413920" cy="5693866"/>
          </a:xfrm>
          <a:prstGeom prst="rect">
            <a:avLst/>
          </a:prstGeom>
          <a:noFill/>
        </p:spPr>
        <p:txBody>
          <a:bodyPr wrap="square" rtlCol="0">
            <a:spAutoFit/>
          </a:bodyPr>
          <a:lstStyle/>
          <a:p>
            <a:pPr>
              <a:buClr>
                <a:schemeClr val="accent1">
                  <a:lumMod val="50000"/>
                </a:schemeClr>
              </a:buClr>
              <a:buSzPct val="150000"/>
            </a:pPr>
            <a:endParaRPr lang="pl-PL" sz="1600" b="1" dirty="0" smtClean="0">
              <a:solidFill>
                <a:srgbClr val="263D7D"/>
              </a:solidFill>
            </a:endParaRPr>
          </a:p>
          <a:p>
            <a:pPr>
              <a:buClr>
                <a:schemeClr val="accent1">
                  <a:lumMod val="50000"/>
                </a:schemeClr>
              </a:buClr>
              <a:buSzPct val="150000"/>
            </a:pPr>
            <a:r>
              <a:rPr lang="pl-PL" sz="1600" b="1" dirty="0" smtClean="0">
                <a:solidFill>
                  <a:srgbClr val="263D7D"/>
                </a:solidFill>
              </a:rPr>
              <a:t>Stan faktyczny w sprawie:</a:t>
            </a:r>
          </a:p>
          <a:p>
            <a:pPr>
              <a:buClr>
                <a:schemeClr val="accent1">
                  <a:lumMod val="50000"/>
                </a:schemeClr>
              </a:buClr>
              <a:buSzPct val="150000"/>
            </a:pPr>
            <a:endParaRPr lang="pl-PL" sz="1200" dirty="0">
              <a:solidFill>
                <a:srgbClr val="263D7D"/>
              </a:solidFill>
            </a:endParaRPr>
          </a:p>
          <a:p>
            <a:pPr>
              <a:buClr>
                <a:schemeClr val="accent1">
                  <a:lumMod val="50000"/>
                </a:schemeClr>
              </a:buClr>
              <a:buSzPct val="150000"/>
            </a:pPr>
            <a:endParaRPr lang="pl-PL" sz="1200" dirty="0">
              <a:solidFill>
                <a:srgbClr val="263D7D"/>
              </a:solidFill>
            </a:endParaRPr>
          </a:p>
          <a:p>
            <a:pPr>
              <a:buClr>
                <a:schemeClr val="accent1">
                  <a:lumMod val="50000"/>
                </a:schemeClr>
              </a:buClr>
              <a:buSzPct val="200000"/>
            </a:pPr>
            <a:r>
              <a:rPr lang="pl-PL" sz="1400" dirty="0" smtClean="0">
                <a:solidFill>
                  <a:srgbClr val="263D7D"/>
                </a:solidFill>
              </a:rPr>
              <a:t>Spór dotyczący uzależnienia kwalifikacji </a:t>
            </a:r>
            <a:r>
              <a:rPr lang="pl-PL" sz="1400" dirty="0">
                <a:solidFill>
                  <a:srgbClr val="263D7D"/>
                </a:solidFill>
              </a:rPr>
              <a:t>gruntów jako związanych z prowadzeniem działalności gospodarczej jedynie od </a:t>
            </a:r>
            <a:r>
              <a:rPr lang="pl-PL" sz="1400" dirty="0" smtClean="0">
                <a:solidFill>
                  <a:srgbClr val="263D7D"/>
                </a:solidFill>
              </a:rPr>
              <a:t>faktu prowadzenia przez jednego z jego współposiadaczy </a:t>
            </a:r>
            <a:r>
              <a:rPr lang="mr-IN" sz="1400" dirty="0" smtClean="0">
                <a:solidFill>
                  <a:srgbClr val="263D7D"/>
                </a:solidFill>
              </a:rPr>
              <a:t>–</a:t>
            </a:r>
            <a:r>
              <a:rPr lang="pl-PL" sz="1400" dirty="0" smtClean="0">
                <a:solidFill>
                  <a:srgbClr val="263D7D"/>
                </a:solidFill>
              </a:rPr>
              <a:t> osobę fizyczną </a:t>
            </a:r>
            <a:r>
              <a:rPr lang="mr-IN" sz="1400" dirty="0" smtClean="0">
                <a:solidFill>
                  <a:srgbClr val="263D7D"/>
                </a:solidFill>
              </a:rPr>
              <a:t>–</a:t>
            </a:r>
            <a:r>
              <a:rPr lang="pl-PL" sz="1400" dirty="0" smtClean="0">
                <a:solidFill>
                  <a:srgbClr val="263D7D"/>
                </a:solidFill>
              </a:rPr>
              <a:t> działalności gospodarczej.</a:t>
            </a:r>
          </a:p>
          <a:p>
            <a:pPr>
              <a:buClr>
                <a:schemeClr val="accent1">
                  <a:lumMod val="50000"/>
                </a:schemeClr>
              </a:buClr>
              <a:buSzPct val="200000"/>
            </a:pPr>
            <a:endParaRPr lang="pl-PL" sz="1200" dirty="0">
              <a:solidFill>
                <a:srgbClr val="263D7D"/>
              </a:solidFill>
            </a:endParaRPr>
          </a:p>
          <a:p>
            <a:pPr>
              <a:buClr>
                <a:schemeClr val="accent1">
                  <a:lumMod val="50000"/>
                </a:schemeClr>
              </a:buClr>
              <a:buSzPct val="150000"/>
            </a:pPr>
            <a:endParaRPr lang="pl-PL" sz="1400" b="1" dirty="0">
              <a:solidFill>
                <a:srgbClr val="263D7D"/>
              </a:solidFill>
            </a:endParaRPr>
          </a:p>
          <a:p>
            <a:pPr>
              <a:buClr>
                <a:schemeClr val="accent1">
                  <a:lumMod val="50000"/>
                </a:schemeClr>
              </a:buClr>
              <a:buSzPct val="150000"/>
            </a:pPr>
            <a:r>
              <a:rPr lang="pl-PL" sz="1600" b="1" dirty="0">
                <a:solidFill>
                  <a:srgbClr val="263D7D"/>
                </a:solidFill>
              </a:rPr>
              <a:t>Stanowisko </a:t>
            </a:r>
            <a:r>
              <a:rPr lang="pl-PL" sz="1600" b="1" dirty="0" smtClean="0">
                <a:solidFill>
                  <a:srgbClr val="263D7D"/>
                </a:solidFill>
              </a:rPr>
              <a:t>podatnika:</a:t>
            </a:r>
          </a:p>
          <a:p>
            <a:pPr>
              <a:buClr>
                <a:schemeClr val="accent1">
                  <a:lumMod val="50000"/>
                </a:schemeClr>
              </a:buClr>
              <a:buSzPct val="150000"/>
            </a:pPr>
            <a:endParaRPr lang="pl-PL" sz="1600" b="1" dirty="0">
              <a:solidFill>
                <a:srgbClr val="263D7D"/>
              </a:solidFill>
            </a:endParaRPr>
          </a:p>
          <a:p>
            <a:pPr>
              <a:buClr>
                <a:schemeClr val="accent1">
                  <a:lumMod val="50000"/>
                </a:schemeClr>
              </a:buClr>
              <a:buSzPct val="150000"/>
            </a:pPr>
            <a:r>
              <a:rPr lang="pl-PL" sz="1400" dirty="0" smtClean="0">
                <a:solidFill>
                  <a:srgbClr val="263D7D"/>
                </a:solidFill>
              </a:rPr>
              <a:t>Zaskarżone </a:t>
            </a:r>
            <a:r>
              <a:rPr lang="pl-PL" sz="1400" dirty="0">
                <a:solidFill>
                  <a:srgbClr val="263D7D"/>
                </a:solidFill>
              </a:rPr>
              <a:t>przepisy UPOL są niezgodne z Konstytucją, ponieważ uzależniają zakwalifikowanie gruntów jako związanych z prowadzeniem działalności gospodarczej jedynie od faktu, że jeden ze współposiadaczy jest przedsiębiorcą. </a:t>
            </a:r>
          </a:p>
          <a:p>
            <a:pPr>
              <a:buClr>
                <a:schemeClr val="accent1">
                  <a:lumMod val="50000"/>
                </a:schemeClr>
              </a:buClr>
              <a:buSzPct val="200000"/>
            </a:pPr>
            <a:endParaRPr lang="pl-PL" sz="1200" dirty="0" smtClean="0">
              <a:solidFill>
                <a:srgbClr val="172D55"/>
              </a:solidFill>
            </a:endParaRPr>
          </a:p>
          <a:p>
            <a:pPr>
              <a:buClr>
                <a:schemeClr val="accent1">
                  <a:lumMod val="50000"/>
                </a:schemeClr>
              </a:buClr>
              <a:buSzPct val="150000"/>
            </a:pPr>
            <a:endParaRPr lang="pl-PL" sz="1400" b="1" dirty="0">
              <a:solidFill>
                <a:srgbClr val="263D7D"/>
              </a:solidFill>
            </a:endParaRPr>
          </a:p>
          <a:p>
            <a:pPr>
              <a:buClr>
                <a:schemeClr val="accent1">
                  <a:lumMod val="50000"/>
                </a:schemeClr>
              </a:buClr>
              <a:buSzPct val="150000"/>
            </a:pPr>
            <a:r>
              <a:rPr lang="pl-PL" sz="1600" b="1" dirty="0">
                <a:solidFill>
                  <a:srgbClr val="263D7D"/>
                </a:solidFill>
              </a:rPr>
              <a:t>Stanowisko organów podatkowych, WSA i </a:t>
            </a:r>
            <a:r>
              <a:rPr lang="pl-PL" sz="1600" b="1" dirty="0" smtClean="0">
                <a:solidFill>
                  <a:srgbClr val="263D7D"/>
                </a:solidFill>
              </a:rPr>
              <a:t>NSA:</a:t>
            </a:r>
          </a:p>
          <a:p>
            <a:pPr>
              <a:buClr>
                <a:schemeClr val="accent1">
                  <a:lumMod val="50000"/>
                </a:schemeClr>
              </a:buClr>
              <a:buSzPct val="150000"/>
            </a:pPr>
            <a:endParaRPr lang="pl-PL" sz="1600" b="1" dirty="0">
              <a:solidFill>
                <a:srgbClr val="263D7D"/>
              </a:solidFill>
            </a:endParaRPr>
          </a:p>
          <a:p>
            <a:pPr>
              <a:buClr>
                <a:schemeClr val="accent1">
                  <a:lumMod val="50000"/>
                </a:schemeClr>
              </a:buClr>
              <a:buSzPct val="150000"/>
            </a:pPr>
            <a:r>
              <a:rPr lang="pl-PL" sz="1400" dirty="0" smtClean="0">
                <a:solidFill>
                  <a:srgbClr val="263D7D"/>
                </a:solidFill>
              </a:rPr>
              <a:t>Bycie </a:t>
            </a:r>
            <a:r>
              <a:rPr lang="pl-PL" sz="1400" dirty="0">
                <a:solidFill>
                  <a:srgbClr val="263D7D"/>
                </a:solidFill>
              </a:rPr>
              <a:t>przedsiębiorcą przez jednego ze współposiadaczy gruntów (jednego ze współmałżonków) oznacza, w myśl art. 1a ust. 1 pkt 3 UPOL, że znajdujące się w jego władaniu grunty, budynki lub budowle uważane są za związane z działalnością gospodarczą. </a:t>
            </a:r>
            <a:endParaRPr lang="pl-PL" sz="1400" dirty="0" smtClean="0">
              <a:solidFill>
                <a:srgbClr val="263D7D"/>
              </a:solidFill>
            </a:endParaRPr>
          </a:p>
          <a:p>
            <a:pPr>
              <a:buClr>
                <a:schemeClr val="accent1">
                  <a:lumMod val="50000"/>
                </a:schemeClr>
              </a:buClr>
              <a:buSzPct val="150000"/>
            </a:pPr>
            <a:endParaRPr lang="pl-PL" sz="1400" dirty="0">
              <a:solidFill>
                <a:srgbClr val="263D7D"/>
              </a:solidFill>
            </a:endParaRPr>
          </a:p>
          <a:p>
            <a:pPr>
              <a:buClr>
                <a:schemeClr val="accent1">
                  <a:lumMod val="50000"/>
                </a:schemeClr>
              </a:buClr>
              <a:buSzPct val="150000"/>
            </a:pPr>
            <a:r>
              <a:rPr lang="pl-PL" sz="1400" b="1" dirty="0" smtClean="0">
                <a:solidFill>
                  <a:srgbClr val="263D7D"/>
                </a:solidFill>
              </a:rPr>
              <a:t>Dla </a:t>
            </a:r>
            <a:r>
              <a:rPr lang="pl-PL" sz="1400" b="1" dirty="0">
                <a:solidFill>
                  <a:srgbClr val="263D7D"/>
                </a:solidFill>
              </a:rPr>
              <a:t>uznania obiektu za związany z prowadzeniem działalności gospodarczej nie jest konieczne wykorzystywanie nieruchomości na cele związane z działalnością gospodarczą. Nie ma przy tym znaczenia, że nieruchomość stanowi przedmiot wspólności małżeńskiej, a jedno z małżonków nie prowadzi działalności gospodarczej</a:t>
            </a:r>
            <a:r>
              <a:rPr lang="pl-PL" sz="1200" b="1" dirty="0">
                <a:solidFill>
                  <a:srgbClr val="263D7D"/>
                </a:solidFill>
              </a:rPr>
              <a:t>. </a:t>
            </a:r>
          </a:p>
          <a:p>
            <a:pPr>
              <a:buClr>
                <a:schemeClr val="accent1">
                  <a:lumMod val="50000"/>
                </a:schemeClr>
              </a:buClr>
              <a:buSzPct val="200000"/>
            </a:pPr>
            <a:endParaRPr lang="pl-PL" sz="1200" dirty="0">
              <a:solidFill>
                <a:srgbClr val="172D55"/>
              </a:solidFill>
            </a:endParaRPr>
          </a:p>
          <a:p>
            <a:pPr>
              <a:buClr>
                <a:schemeClr val="accent1">
                  <a:lumMod val="50000"/>
                </a:schemeClr>
              </a:buClr>
              <a:buSzPct val="200000"/>
            </a:pPr>
            <a:endParaRPr lang="pl-PL" sz="1200" dirty="0">
              <a:solidFill>
                <a:srgbClr val="172D55"/>
              </a:solidFill>
            </a:endParaRPr>
          </a:p>
        </p:txBody>
      </p:sp>
      <p:sp>
        <p:nvSpPr>
          <p:cNvPr id="3" name="Symbol zastępczy numeru slajdu 2"/>
          <p:cNvSpPr>
            <a:spLocks noGrp="1"/>
          </p:cNvSpPr>
          <p:nvPr>
            <p:ph type="sldNum" sz="quarter" idx="12"/>
          </p:nvPr>
        </p:nvSpPr>
        <p:spPr>
          <a:xfrm>
            <a:off x="6448524" y="6439272"/>
            <a:ext cx="2057400" cy="365125"/>
          </a:xfrm>
        </p:spPr>
        <p:txBody>
          <a:bodyPr/>
          <a:lstStyle/>
          <a:p>
            <a:fld id="{8B7D623E-087B-48AD-817A-B92DF630C3B6}" type="slidenum">
              <a:rPr lang="pl-PL" smtClean="0"/>
              <a:t>3</a:t>
            </a:fld>
            <a:endParaRPr lang="pl-PL" dirty="0"/>
          </a:p>
        </p:txBody>
      </p:sp>
      <p:pic>
        <p:nvPicPr>
          <p:cNvPr id="21" name="Obraz 20"/>
          <p:cNvPicPr>
            <a:picLocks noChangeAspect="1"/>
          </p:cNvPicPr>
          <p:nvPr/>
        </p:nvPicPr>
        <p:blipFill>
          <a:blip r:embed="rId2"/>
          <a:stretch>
            <a:fillRect/>
          </a:stretch>
        </p:blipFill>
        <p:spPr>
          <a:xfrm>
            <a:off x="3999800" y="792704"/>
            <a:ext cx="1063685" cy="170591"/>
          </a:xfrm>
          <a:prstGeom prst="rect">
            <a:avLst/>
          </a:prstGeom>
        </p:spPr>
      </p:pic>
    </p:spTree>
    <p:extLst>
      <p:ext uri="{BB962C8B-B14F-4D97-AF65-F5344CB8AC3E}">
        <p14:creationId xmlns:p14="http://schemas.microsoft.com/office/powerpoint/2010/main" val="4230829523"/>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ole tekstowe 5"/>
          <p:cNvSpPr txBox="1"/>
          <p:nvPr/>
        </p:nvSpPr>
        <p:spPr>
          <a:xfrm>
            <a:off x="319907" y="362276"/>
            <a:ext cx="8269103" cy="400110"/>
          </a:xfrm>
          <a:prstGeom prst="rect">
            <a:avLst/>
          </a:prstGeom>
          <a:noFill/>
        </p:spPr>
        <p:txBody>
          <a:bodyPr wrap="square" rtlCol="0">
            <a:spAutoFit/>
          </a:bodyPr>
          <a:lstStyle/>
          <a:p>
            <a:pPr algn="ctr"/>
            <a:r>
              <a:rPr lang="pl-PL" sz="2000" b="1" dirty="0">
                <a:solidFill>
                  <a:srgbClr val="263D7D"/>
                </a:solidFill>
                <a:latin typeface="+mj-lt"/>
              </a:rPr>
              <a:t>Wyrok Trybunału </a:t>
            </a:r>
            <a:r>
              <a:rPr lang="pl-PL" sz="2000" b="1" dirty="0" smtClean="0">
                <a:solidFill>
                  <a:srgbClr val="263D7D"/>
                </a:solidFill>
                <a:latin typeface="+mj-lt"/>
              </a:rPr>
              <a:t>Konstytucyjnego z </a:t>
            </a:r>
            <a:r>
              <a:rPr lang="pl-PL" sz="2000" b="1" dirty="0">
                <a:solidFill>
                  <a:srgbClr val="263D7D"/>
                </a:solidFill>
                <a:latin typeface="+mj-lt"/>
              </a:rPr>
              <a:t>dnia 12 grudnia </a:t>
            </a:r>
            <a:r>
              <a:rPr lang="pl-PL" sz="2000" b="1" dirty="0" smtClean="0">
                <a:solidFill>
                  <a:srgbClr val="263D7D"/>
                </a:solidFill>
                <a:latin typeface="+mj-lt"/>
              </a:rPr>
              <a:t>2017 r., sygn</a:t>
            </a:r>
            <a:r>
              <a:rPr lang="pl-PL" sz="2000" b="1" dirty="0">
                <a:solidFill>
                  <a:srgbClr val="263D7D"/>
                </a:solidFill>
                <a:latin typeface="+mj-lt"/>
              </a:rPr>
              <a:t>. akt SK 13/15 </a:t>
            </a:r>
          </a:p>
        </p:txBody>
      </p:sp>
      <p:sp>
        <p:nvSpPr>
          <p:cNvPr id="7" name="pole tekstowe 6"/>
          <p:cNvSpPr txBox="1"/>
          <p:nvPr/>
        </p:nvSpPr>
        <p:spPr>
          <a:xfrm>
            <a:off x="359141" y="1100023"/>
            <a:ext cx="8413920" cy="6047809"/>
          </a:xfrm>
          <a:prstGeom prst="rect">
            <a:avLst/>
          </a:prstGeom>
          <a:noFill/>
        </p:spPr>
        <p:txBody>
          <a:bodyPr wrap="square" rtlCol="0">
            <a:spAutoFit/>
          </a:bodyPr>
          <a:lstStyle/>
          <a:p>
            <a:pPr>
              <a:buClr>
                <a:schemeClr val="accent1">
                  <a:lumMod val="50000"/>
                </a:schemeClr>
              </a:buClr>
              <a:buSzPct val="150000"/>
            </a:pPr>
            <a:endParaRPr lang="pl-PL" sz="1600" b="1" dirty="0" smtClean="0">
              <a:solidFill>
                <a:srgbClr val="263D7D"/>
              </a:solidFill>
            </a:endParaRPr>
          </a:p>
          <a:p>
            <a:pPr>
              <a:buClr>
                <a:schemeClr val="accent1">
                  <a:lumMod val="50000"/>
                </a:schemeClr>
              </a:buClr>
              <a:buSzPct val="150000"/>
            </a:pPr>
            <a:r>
              <a:rPr lang="pl-PL" sz="1600" b="1" dirty="0" smtClean="0">
                <a:solidFill>
                  <a:srgbClr val="263D7D"/>
                </a:solidFill>
              </a:rPr>
              <a:t>Przepisy prawa:</a:t>
            </a:r>
          </a:p>
          <a:p>
            <a:pPr>
              <a:buClr>
                <a:schemeClr val="accent1">
                  <a:lumMod val="50000"/>
                </a:schemeClr>
              </a:buClr>
              <a:buSzPct val="150000"/>
            </a:pPr>
            <a:endParaRPr lang="pl-PL" sz="1600" b="1" dirty="0">
              <a:solidFill>
                <a:srgbClr val="263D7D"/>
              </a:solidFill>
            </a:endParaRPr>
          </a:p>
          <a:p>
            <a:pPr>
              <a:buClr>
                <a:schemeClr val="accent1">
                  <a:lumMod val="50000"/>
                </a:schemeClr>
              </a:buClr>
              <a:buSzPct val="150000"/>
            </a:pPr>
            <a:r>
              <a:rPr lang="pl-PL" sz="1400" b="1" dirty="0" smtClean="0">
                <a:solidFill>
                  <a:srgbClr val="263D7D"/>
                </a:solidFill>
              </a:rPr>
              <a:t>Art</a:t>
            </a:r>
            <a:r>
              <a:rPr lang="pl-PL" sz="1400" b="1" dirty="0">
                <a:solidFill>
                  <a:srgbClr val="263D7D"/>
                </a:solidFill>
              </a:rPr>
              <a:t>. 1a ust. 1 pkt 3 ustawy z dnia 12 stycznia 1991 r. o podatkach i opłatach </a:t>
            </a:r>
            <a:r>
              <a:rPr lang="pl-PL" sz="1400" b="1" dirty="0" smtClean="0">
                <a:solidFill>
                  <a:srgbClr val="263D7D"/>
                </a:solidFill>
              </a:rPr>
              <a:t>lokalnych:</a:t>
            </a:r>
          </a:p>
          <a:p>
            <a:pPr>
              <a:buClr>
                <a:schemeClr val="accent1">
                  <a:lumMod val="50000"/>
                </a:schemeClr>
              </a:buClr>
              <a:buSzPct val="150000"/>
            </a:pPr>
            <a:r>
              <a:rPr lang="pl-PL" sz="1400" b="1" dirty="0">
                <a:solidFill>
                  <a:srgbClr val="263D7D"/>
                </a:solidFill>
              </a:rPr>
              <a:t>(Dz. U. z 2010 r. Nr 95, poz. </a:t>
            </a:r>
            <a:r>
              <a:rPr lang="pl-PL" sz="1400" b="1" dirty="0" smtClean="0">
                <a:solidFill>
                  <a:srgbClr val="263D7D"/>
                </a:solidFill>
              </a:rPr>
              <a:t>613 ze zm., obecnie </a:t>
            </a:r>
            <a:r>
              <a:rPr lang="pl-PL" sz="1400" b="1" dirty="0" err="1" smtClean="0">
                <a:solidFill>
                  <a:srgbClr val="263D7D"/>
                </a:solidFill>
              </a:rPr>
              <a:t>j.t</a:t>
            </a:r>
            <a:r>
              <a:rPr lang="pl-PL" sz="1400" b="1" dirty="0">
                <a:solidFill>
                  <a:srgbClr val="263D7D"/>
                </a:solidFill>
              </a:rPr>
              <a:t>. Dz.U. z </a:t>
            </a:r>
            <a:r>
              <a:rPr lang="pl-PL" sz="1400" b="1" dirty="0" smtClean="0">
                <a:solidFill>
                  <a:srgbClr val="263D7D"/>
                </a:solidFill>
              </a:rPr>
              <a:t>2017 </a:t>
            </a:r>
            <a:r>
              <a:rPr lang="pl-PL" sz="1400" b="1" dirty="0">
                <a:solidFill>
                  <a:srgbClr val="263D7D"/>
                </a:solidFill>
              </a:rPr>
              <a:t>r</a:t>
            </a:r>
            <a:r>
              <a:rPr lang="pl-PL" sz="1400" b="1" dirty="0" smtClean="0">
                <a:solidFill>
                  <a:srgbClr val="263D7D"/>
                </a:solidFill>
              </a:rPr>
              <a:t>. poz. 1785 ze zm. – UPOL)</a:t>
            </a:r>
          </a:p>
          <a:p>
            <a:pPr>
              <a:buClr>
                <a:schemeClr val="accent1">
                  <a:lumMod val="50000"/>
                </a:schemeClr>
              </a:buClr>
              <a:buSzPct val="200000"/>
            </a:pPr>
            <a:endParaRPr lang="pl-PL" sz="1400" dirty="0">
              <a:solidFill>
                <a:srgbClr val="263D7D"/>
              </a:solidFill>
            </a:endParaRPr>
          </a:p>
          <a:p>
            <a:pPr>
              <a:spcAft>
                <a:spcPts val="600"/>
              </a:spcAft>
            </a:pPr>
            <a:r>
              <a:rPr lang="pl-PL" sz="1400" dirty="0">
                <a:solidFill>
                  <a:srgbClr val="263D7D"/>
                </a:solidFill>
              </a:rPr>
              <a:t>Użyte w ustawie określenia oznaczają:</a:t>
            </a:r>
          </a:p>
          <a:p>
            <a:r>
              <a:rPr lang="pl-PL" sz="1400" dirty="0">
                <a:solidFill>
                  <a:srgbClr val="263D7D"/>
                </a:solidFill>
              </a:rPr>
              <a:t>3) grunty, budynki i budowle </a:t>
            </a:r>
            <a:r>
              <a:rPr lang="pl-PL" sz="1400" b="1" dirty="0">
                <a:solidFill>
                  <a:srgbClr val="263D7D"/>
                </a:solidFill>
              </a:rPr>
              <a:t>związane z prowadzeniem działalności gospodarczej </a:t>
            </a:r>
            <a:r>
              <a:rPr lang="pl-PL" sz="1400" dirty="0">
                <a:solidFill>
                  <a:srgbClr val="263D7D"/>
                </a:solidFill>
              </a:rPr>
              <a:t>- grunty, budynki i budowle </a:t>
            </a:r>
            <a:r>
              <a:rPr lang="pl-PL" sz="1400" b="1" dirty="0">
                <a:solidFill>
                  <a:srgbClr val="263D7D"/>
                </a:solidFill>
              </a:rPr>
              <a:t>będące w posiadaniu przedsiębiorcy </a:t>
            </a:r>
            <a:r>
              <a:rPr lang="pl-PL" sz="1400" dirty="0">
                <a:solidFill>
                  <a:srgbClr val="263D7D"/>
                </a:solidFill>
              </a:rPr>
              <a:t>lub innego podmiotu prowadzącego działalność gospodarczą, z wyjątkiem budynków mieszkalnych oraz gruntów związanych z tymi budynkami, a także gruntów, o których mowa w art. 5 ust. 1 pkt 1 lit. b, chyba że przedmiot opodatkowania nie jest i nie może być wykorzystywany do prowadzenia tej działalności ze względów </a:t>
            </a:r>
            <a:r>
              <a:rPr lang="pl-PL" sz="1400" dirty="0" smtClean="0">
                <a:solidFill>
                  <a:srgbClr val="263D7D"/>
                </a:solidFill>
              </a:rPr>
              <a:t>technicznych;</a:t>
            </a:r>
          </a:p>
          <a:p>
            <a:endParaRPr lang="pl-PL" sz="1400" b="1" dirty="0" smtClean="0">
              <a:solidFill>
                <a:srgbClr val="263D7D"/>
              </a:solidFill>
            </a:endParaRPr>
          </a:p>
          <a:p>
            <a:endParaRPr lang="pl-PL" sz="1400" b="1" dirty="0">
              <a:solidFill>
                <a:srgbClr val="263D7D"/>
              </a:solidFill>
            </a:endParaRPr>
          </a:p>
          <a:p>
            <a:r>
              <a:rPr lang="pl-PL" sz="1400" b="1" dirty="0" smtClean="0">
                <a:solidFill>
                  <a:srgbClr val="263D7D"/>
                </a:solidFill>
              </a:rPr>
              <a:t>Art</a:t>
            </a:r>
            <a:r>
              <a:rPr lang="pl-PL" sz="1400" b="1" dirty="0">
                <a:solidFill>
                  <a:srgbClr val="263D7D"/>
                </a:solidFill>
              </a:rPr>
              <a:t>. 5 ust. 1 pkt 1 lit. </a:t>
            </a:r>
            <a:r>
              <a:rPr lang="pl-PL" sz="1400" b="1" dirty="0" smtClean="0">
                <a:solidFill>
                  <a:srgbClr val="263D7D"/>
                </a:solidFill>
              </a:rPr>
              <a:t>a i c UPOL:</a:t>
            </a:r>
          </a:p>
          <a:p>
            <a:pPr>
              <a:buClr>
                <a:schemeClr val="accent1">
                  <a:lumMod val="50000"/>
                </a:schemeClr>
              </a:buClr>
              <a:buSzPct val="200000"/>
            </a:pPr>
            <a:endParaRPr lang="pl-PL" sz="1400" dirty="0">
              <a:solidFill>
                <a:srgbClr val="263D7D"/>
              </a:solidFill>
            </a:endParaRPr>
          </a:p>
          <a:p>
            <a:r>
              <a:rPr lang="pl-PL" sz="1400" dirty="0">
                <a:solidFill>
                  <a:srgbClr val="263D7D"/>
                </a:solidFill>
              </a:rPr>
              <a:t>Rada gminy, w drodze uchwały, określa wysokość stawek podatku od nieruchomości, z tym, że stawki nie mogą przekroczyć rocznie:</a:t>
            </a:r>
          </a:p>
          <a:p>
            <a:r>
              <a:rPr lang="pl-PL" sz="1400" dirty="0">
                <a:solidFill>
                  <a:srgbClr val="263D7D"/>
                </a:solidFill>
              </a:rPr>
              <a:t>1) od gruntów:</a:t>
            </a:r>
          </a:p>
          <a:p>
            <a:r>
              <a:rPr lang="pl-PL" sz="1400" dirty="0" smtClean="0">
                <a:solidFill>
                  <a:srgbClr val="263D7D"/>
                </a:solidFill>
              </a:rPr>
              <a:t>a) </a:t>
            </a:r>
            <a:r>
              <a:rPr lang="pl-PL" sz="1400" b="1" dirty="0" smtClean="0">
                <a:solidFill>
                  <a:srgbClr val="263D7D"/>
                </a:solidFill>
              </a:rPr>
              <a:t>związanych </a:t>
            </a:r>
            <a:r>
              <a:rPr lang="pl-PL" sz="1400" b="1" dirty="0">
                <a:solidFill>
                  <a:srgbClr val="263D7D"/>
                </a:solidFill>
              </a:rPr>
              <a:t>z prowadzeniem działalności gospodarczej</a:t>
            </a:r>
            <a:r>
              <a:rPr lang="pl-PL" sz="1400" dirty="0">
                <a:solidFill>
                  <a:srgbClr val="263D7D"/>
                </a:solidFill>
              </a:rPr>
              <a:t>, bez względu na sposób zakwalifikowania w ewidencji gruntów i budynków </a:t>
            </a:r>
            <a:r>
              <a:rPr lang="mr-IN" sz="1400" dirty="0" smtClean="0">
                <a:solidFill>
                  <a:srgbClr val="263D7D"/>
                </a:solidFill>
              </a:rPr>
              <a:t>–</a:t>
            </a:r>
            <a:r>
              <a:rPr lang="pl-PL" sz="1400" dirty="0" smtClean="0">
                <a:solidFill>
                  <a:srgbClr val="263D7D"/>
                </a:solidFill>
              </a:rPr>
              <a:t> </a:t>
            </a:r>
            <a:r>
              <a:rPr lang="pl-PL" sz="1400" b="1" dirty="0" smtClean="0">
                <a:solidFill>
                  <a:srgbClr val="263D7D"/>
                </a:solidFill>
              </a:rPr>
              <a:t>0,62 zł</a:t>
            </a:r>
            <a:r>
              <a:rPr lang="pl-PL" sz="1400" dirty="0" smtClean="0">
                <a:solidFill>
                  <a:srgbClr val="263D7D"/>
                </a:solidFill>
              </a:rPr>
              <a:t> </a:t>
            </a:r>
            <a:r>
              <a:rPr lang="pl-PL" sz="1400" dirty="0">
                <a:solidFill>
                  <a:srgbClr val="263D7D"/>
                </a:solidFill>
              </a:rPr>
              <a:t>od 1 m2 powierzchni</a:t>
            </a:r>
            <a:r>
              <a:rPr lang="pl-PL" sz="1400" dirty="0" smtClean="0">
                <a:solidFill>
                  <a:srgbClr val="263D7D"/>
                </a:solidFill>
              </a:rPr>
              <a:t>,</a:t>
            </a:r>
          </a:p>
          <a:p>
            <a:r>
              <a:rPr lang="pl-PL" sz="1400" dirty="0">
                <a:solidFill>
                  <a:srgbClr val="263D7D"/>
                </a:solidFill>
              </a:rPr>
              <a:t>c) </a:t>
            </a:r>
            <a:r>
              <a:rPr lang="pl-PL" sz="1400" b="1" dirty="0">
                <a:solidFill>
                  <a:srgbClr val="263D7D"/>
                </a:solidFill>
              </a:rPr>
              <a:t>pozostałych</a:t>
            </a:r>
            <a:r>
              <a:rPr lang="pl-PL" sz="1400" dirty="0">
                <a:solidFill>
                  <a:srgbClr val="263D7D"/>
                </a:solidFill>
              </a:rPr>
              <a:t>, </a:t>
            </a:r>
            <a:r>
              <a:rPr lang="pl-PL" sz="1400" dirty="0" smtClean="0">
                <a:solidFill>
                  <a:srgbClr val="263D7D"/>
                </a:solidFill>
              </a:rPr>
              <a:t>w tym </a:t>
            </a:r>
            <a:r>
              <a:rPr lang="pl-PL" sz="1400" dirty="0" err="1">
                <a:solidFill>
                  <a:srgbClr val="263D7D"/>
                </a:solidFill>
              </a:rPr>
              <a:t>zajętych</a:t>
            </a:r>
            <a:r>
              <a:rPr lang="pl-PL" sz="1400" dirty="0">
                <a:solidFill>
                  <a:srgbClr val="263D7D"/>
                </a:solidFill>
              </a:rPr>
              <a:t> na prowadzenie odpłatnej statutowej </a:t>
            </a:r>
            <a:r>
              <a:rPr lang="pl-PL" sz="1400" dirty="0" err="1">
                <a:solidFill>
                  <a:srgbClr val="263D7D"/>
                </a:solidFill>
              </a:rPr>
              <a:t>działalności</a:t>
            </a:r>
            <a:r>
              <a:rPr lang="pl-PL" sz="1400" dirty="0">
                <a:solidFill>
                  <a:srgbClr val="263D7D"/>
                </a:solidFill>
              </a:rPr>
              <a:t> </a:t>
            </a:r>
            <a:r>
              <a:rPr lang="pl-PL" sz="1400" dirty="0" err="1">
                <a:solidFill>
                  <a:srgbClr val="263D7D"/>
                </a:solidFill>
              </a:rPr>
              <a:t>pożytku</a:t>
            </a:r>
            <a:r>
              <a:rPr lang="pl-PL" sz="1400" dirty="0">
                <a:solidFill>
                  <a:srgbClr val="263D7D"/>
                </a:solidFill>
              </a:rPr>
              <a:t> publicznego przez organizacje </a:t>
            </a:r>
            <a:r>
              <a:rPr lang="pl-PL" sz="1400" dirty="0" err="1">
                <a:solidFill>
                  <a:srgbClr val="263D7D"/>
                </a:solidFill>
              </a:rPr>
              <a:t>pożytku</a:t>
            </a:r>
            <a:r>
              <a:rPr lang="pl-PL" sz="1400" dirty="0">
                <a:solidFill>
                  <a:srgbClr val="263D7D"/>
                </a:solidFill>
              </a:rPr>
              <a:t> publicznego – </a:t>
            </a:r>
            <a:r>
              <a:rPr lang="pl-PL" sz="1400" b="1" dirty="0">
                <a:solidFill>
                  <a:srgbClr val="263D7D"/>
                </a:solidFill>
              </a:rPr>
              <a:t>0,30 </a:t>
            </a:r>
            <a:r>
              <a:rPr lang="pl-PL" sz="1400" b="1" dirty="0" smtClean="0">
                <a:solidFill>
                  <a:srgbClr val="263D7D"/>
                </a:solidFill>
              </a:rPr>
              <a:t>zł</a:t>
            </a:r>
            <a:r>
              <a:rPr lang="pl-PL" sz="1400" dirty="0" smtClean="0">
                <a:solidFill>
                  <a:srgbClr val="263D7D"/>
                </a:solidFill>
              </a:rPr>
              <a:t> </a:t>
            </a:r>
            <a:r>
              <a:rPr lang="pl-PL" sz="1400" dirty="0">
                <a:solidFill>
                  <a:srgbClr val="263D7D"/>
                </a:solidFill>
              </a:rPr>
              <a:t>od 1 m2 powierzchni,</a:t>
            </a:r>
          </a:p>
          <a:p>
            <a:endParaRPr lang="pl-PL" sz="1400" dirty="0" smtClean="0">
              <a:solidFill>
                <a:srgbClr val="263D7D"/>
              </a:solidFill>
            </a:endParaRPr>
          </a:p>
          <a:p>
            <a:endParaRPr lang="pl-PL" sz="1400" dirty="0">
              <a:solidFill>
                <a:srgbClr val="263D7D"/>
              </a:solidFill>
            </a:endParaRPr>
          </a:p>
          <a:p>
            <a:endParaRPr lang="pl-PL" sz="1400" dirty="0" smtClean="0">
              <a:solidFill>
                <a:srgbClr val="263D7D"/>
              </a:solidFill>
            </a:endParaRPr>
          </a:p>
          <a:p>
            <a:pPr marL="171450" indent="-171450">
              <a:buClr>
                <a:schemeClr val="accent1">
                  <a:lumMod val="50000"/>
                </a:schemeClr>
              </a:buClr>
              <a:buSzPct val="200000"/>
              <a:buFont typeface="Calibri" panose="020F0502020204030204" pitchFamily="34" charset="0"/>
              <a:buChar char="•"/>
            </a:pPr>
            <a:endParaRPr lang="pl-PL" sz="1200" dirty="0" smtClean="0">
              <a:solidFill>
                <a:srgbClr val="172D55"/>
              </a:solidFill>
            </a:endParaRPr>
          </a:p>
        </p:txBody>
      </p:sp>
      <p:sp>
        <p:nvSpPr>
          <p:cNvPr id="3" name="Symbol zastępczy numeru slajdu 2"/>
          <p:cNvSpPr>
            <a:spLocks noGrp="1"/>
          </p:cNvSpPr>
          <p:nvPr>
            <p:ph type="sldNum" sz="quarter" idx="12"/>
          </p:nvPr>
        </p:nvSpPr>
        <p:spPr>
          <a:xfrm>
            <a:off x="6448524" y="6439272"/>
            <a:ext cx="2057400" cy="365125"/>
          </a:xfrm>
        </p:spPr>
        <p:txBody>
          <a:bodyPr/>
          <a:lstStyle/>
          <a:p>
            <a:fld id="{8B7D623E-087B-48AD-817A-B92DF630C3B6}" type="slidenum">
              <a:rPr lang="pl-PL" smtClean="0"/>
              <a:t>4</a:t>
            </a:fld>
            <a:endParaRPr lang="pl-PL" dirty="0"/>
          </a:p>
        </p:txBody>
      </p:sp>
      <p:pic>
        <p:nvPicPr>
          <p:cNvPr id="21" name="Obraz 20"/>
          <p:cNvPicPr>
            <a:picLocks noChangeAspect="1"/>
          </p:cNvPicPr>
          <p:nvPr/>
        </p:nvPicPr>
        <p:blipFill>
          <a:blip r:embed="rId2"/>
          <a:stretch>
            <a:fillRect/>
          </a:stretch>
        </p:blipFill>
        <p:spPr>
          <a:xfrm>
            <a:off x="3999800" y="792704"/>
            <a:ext cx="1063685" cy="170591"/>
          </a:xfrm>
          <a:prstGeom prst="rect">
            <a:avLst/>
          </a:prstGeom>
        </p:spPr>
      </p:pic>
    </p:spTree>
    <p:extLst>
      <p:ext uri="{BB962C8B-B14F-4D97-AF65-F5344CB8AC3E}">
        <p14:creationId xmlns:p14="http://schemas.microsoft.com/office/powerpoint/2010/main" val="1044527288"/>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ole tekstowe 5"/>
          <p:cNvSpPr txBox="1"/>
          <p:nvPr/>
        </p:nvSpPr>
        <p:spPr>
          <a:xfrm>
            <a:off x="319907" y="362276"/>
            <a:ext cx="8269103" cy="400110"/>
          </a:xfrm>
          <a:prstGeom prst="rect">
            <a:avLst/>
          </a:prstGeom>
          <a:noFill/>
        </p:spPr>
        <p:txBody>
          <a:bodyPr wrap="square" rtlCol="0">
            <a:spAutoFit/>
          </a:bodyPr>
          <a:lstStyle/>
          <a:p>
            <a:pPr algn="ctr"/>
            <a:r>
              <a:rPr lang="pl-PL" sz="2000" b="1" dirty="0">
                <a:solidFill>
                  <a:srgbClr val="263D7D"/>
                </a:solidFill>
                <a:latin typeface="+mj-lt"/>
              </a:rPr>
              <a:t>Wyrok Trybunału </a:t>
            </a:r>
            <a:r>
              <a:rPr lang="pl-PL" sz="2000" b="1" dirty="0" smtClean="0">
                <a:solidFill>
                  <a:srgbClr val="263D7D"/>
                </a:solidFill>
                <a:latin typeface="+mj-lt"/>
              </a:rPr>
              <a:t>Konstytucyjnego z </a:t>
            </a:r>
            <a:r>
              <a:rPr lang="pl-PL" sz="2000" b="1" dirty="0">
                <a:solidFill>
                  <a:srgbClr val="263D7D"/>
                </a:solidFill>
                <a:latin typeface="+mj-lt"/>
              </a:rPr>
              <a:t>dnia 12 grudnia </a:t>
            </a:r>
            <a:r>
              <a:rPr lang="pl-PL" sz="2000" b="1" dirty="0" smtClean="0">
                <a:solidFill>
                  <a:srgbClr val="263D7D"/>
                </a:solidFill>
                <a:latin typeface="+mj-lt"/>
              </a:rPr>
              <a:t>2017 r., sygn</a:t>
            </a:r>
            <a:r>
              <a:rPr lang="pl-PL" sz="2000" b="1" dirty="0">
                <a:solidFill>
                  <a:srgbClr val="263D7D"/>
                </a:solidFill>
                <a:latin typeface="+mj-lt"/>
              </a:rPr>
              <a:t>. akt SK 13/15 </a:t>
            </a:r>
          </a:p>
        </p:txBody>
      </p:sp>
      <p:sp>
        <p:nvSpPr>
          <p:cNvPr id="7" name="pole tekstowe 6"/>
          <p:cNvSpPr txBox="1"/>
          <p:nvPr/>
        </p:nvSpPr>
        <p:spPr>
          <a:xfrm>
            <a:off x="359141" y="1100023"/>
            <a:ext cx="8413920" cy="6709529"/>
          </a:xfrm>
          <a:prstGeom prst="rect">
            <a:avLst/>
          </a:prstGeom>
          <a:noFill/>
        </p:spPr>
        <p:txBody>
          <a:bodyPr wrap="square" rtlCol="0">
            <a:spAutoFit/>
          </a:bodyPr>
          <a:lstStyle/>
          <a:p>
            <a:pPr>
              <a:buClr>
                <a:schemeClr val="accent1">
                  <a:lumMod val="50000"/>
                </a:schemeClr>
              </a:buClr>
              <a:buSzPct val="150000"/>
            </a:pPr>
            <a:r>
              <a:rPr lang="pl-PL" sz="1600" b="1" dirty="0" smtClean="0">
                <a:solidFill>
                  <a:srgbClr val="263D7D"/>
                </a:solidFill>
              </a:rPr>
              <a:t>Wyrok Trybunału Konstytucyjnego:</a:t>
            </a:r>
          </a:p>
          <a:p>
            <a:pPr>
              <a:buClr>
                <a:schemeClr val="accent1">
                  <a:lumMod val="50000"/>
                </a:schemeClr>
              </a:buClr>
              <a:buSzPct val="150000"/>
            </a:pPr>
            <a:endParaRPr lang="pl-PL" sz="1600" b="1" dirty="0">
              <a:solidFill>
                <a:srgbClr val="263D7D"/>
              </a:solidFill>
            </a:endParaRPr>
          </a:p>
          <a:p>
            <a:pPr>
              <a:buClr>
                <a:schemeClr val="accent1">
                  <a:lumMod val="50000"/>
                </a:schemeClr>
              </a:buClr>
              <a:buSzPct val="150000"/>
            </a:pPr>
            <a:r>
              <a:rPr lang="pl-PL" sz="1400" dirty="0">
                <a:solidFill>
                  <a:srgbClr val="263D7D"/>
                </a:solidFill>
              </a:rPr>
              <a:t>Art. 1a ust. 1 pkt 3 w związku z art. 5 ust. 1 pkt 1 lit. a ustawy z dnia 12 stycznia 1991 r. o podatkach i opłatach lokalnych (Dz. U. z 2017 r. poz. 1785 i 2141) </a:t>
            </a:r>
            <a:r>
              <a:rPr lang="pl-PL" sz="1400" b="1" dirty="0">
                <a:solidFill>
                  <a:srgbClr val="263D7D"/>
                </a:solidFill>
              </a:rPr>
              <a:t>rozumiany w ten sposób, że wystarczającą przesłanką zakwalifikowania gruntu podlegającego opodatkowaniu podatkiem od nieruchomości do kategorii gruntów związanych z prowadzeniem działalności gospodarczej jest prowadzenie działalności gospodarczej przez osobę fizyczną będącą jego współposiadaczem, jest niezgodny z art. 2 w związku z art. 64 ust. 1 i 2 oraz art. 84 </a:t>
            </a:r>
            <a:r>
              <a:rPr lang="pl-PL" sz="1400" b="1" dirty="0" smtClean="0">
                <a:solidFill>
                  <a:srgbClr val="263D7D"/>
                </a:solidFill>
              </a:rPr>
              <a:t>w związku </a:t>
            </a:r>
            <a:r>
              <a:rPr lang="pl-PL" sz="1400" b="1" dirty="0">
                <a:solidFill>
                  <a:srgbClr val="263D7D"/>
                </a:solidFill>
              </a:rPr>
              <a:t>z art. 32 ust. 1 Konstytucji Rzeczypospolitej Polskiej.</a:t>
            </a:r>
          </a:p>
          <a:p>
            <a:pPr>
              <a:buClr>
                <a:schemeClr val="accent1">
                  <a:lumMod val="50000"/>
                </a:schemeClr>
              </a:buClr>
              <a:buSzPct val="150000"/>
            </a:pPr>
            <a:endParaRPr lang="pl-PL" sz="1600" b="1" dirty="0" smtClean="0">
              <a:solidFill>
                <a:srgbClr val="263D7D"/>
              </a:solidFill>
            </a:endParaRPr>
          </a:p>
          <a:p>
            <a:pPr>
              <a:buClr>
                <a:schemeClr val="accent1">
                  <a:lumMod val="50000"/>
                </a:schemeClr>
              </a:buClr>
              <a:buSzPct val="150000"/>
            </a:pPr>
            <a:r>
              <a:rPr lang="pl-PL" sz="1600" b="1" dirty="0" smtClean="0">
                <a:solidFill>
                  <a:srgbClr val="263D7D"/>
                </a:solidFill>
              </a:rPr>
              <a:t>Stanowisko Trybunału Konstytucyjnego:</a:t>
            </a:r>
          </a:p>
          <a:p>
            <a:pPr>
              <a:buClr>
                <a:schemeClr val="accent1">
                  <a:lumMod val="50000"/>
                </a:schemeClr>
              </a:buClr>
              <a:buSzPct val="150000"/>
            </a:pPr>
            <a:endParaRPr lang="pl-PL" sz="1600" b="1" dirty="0">
              <a:solidFill>
                <a:srgbClr val="263D7D"/>
              </a:solidFill>
            </a:endParaRPr>
          </a:p>
          <a:p>
            <a:pPr marL="285750" indent="-285750">
              <a:buClr>
                <a:schemeClr val="accent1">
                  <a:lumMod val="50000"/>
                </a:schemeClr>
              </a:buClr>
              <a:buSzPct val="150000"/>
              <a:buFont typeface="Arial" charset="0"/>
              <a:buChar char="•"/>
            </a:pPr>
            <a:r>
              <a:rPr lang="pl-PL" sz="1400" dirty="0" smtClean="0">
                <a:solidFill>
                  <a:srgbClr val="263D7D"/>
                </a:solidFill>
              </a:rPr>
              <a:t>„</a:t>
            </a:r>
            <a:r>
              <a:rPr lang="mr-IN" sz="1400" dirty="0" smtClean="0">
                <a:solidFill>
                  <a:srgbClr val="263D7D"/>
                </a:solidFill>
              </a:rPr>
              <a:t>…</a:t>
            </a:r>
            <a:r>
              <a:rPr lang="pl-PL" sz="1400" i="1" dirty="0" smtClean="0">
                <a:solidFill>
                  <a:srgbClr val="263D7D"/>
                </a:solidFill>
              </a:rPr>
              <a:t>norma </a:t>
            </a:r>
            <a:r>
              <a:rPr lang="pl-PL" sz="1400" i="1" dirty="0">
                <a:solidFill>
                  <a:srgbClr val="263D7D"/>
                </a:solidFill>
              </a:rPr>
              <a:t>prawna, według której do zakwalifikowania gruntu podlegającego opodatkowaniu podatkiem od nieruchomości do kategorii gruntów związanych z prowadzeniem działalności gospodarczej wystarczy prowadzenie działalności gospodarczej przez osobę fizyczną będącą jego współposiadaczem, wywołuje skutki, których nie da się pogodzić z zasadami wyrażonymi w Konstytucji. </a:t>
            </a:r>
            <a:r>
              <a:rPr lang="pl-PL" sz="1400" b="1" i="1" dirty="0">
                <a:solidFill>
                  <a:srgbClr val="263D7D"/>
                </a:solidFill>
              </a:rPr>
              <a:t>Przyjęte w sprawie skarżących rozumienie art. 1a ust. 1 pkt 3 w związku z art. 5 ust. 1 pkt 1 lit. a u.p.o.l. nie uwzględnia, że przedsiębiorcy będący osobami fizycznymi występują w obrocie prawnym w dwojakim charakterze: jako osoby prywatne (a więc </a:t>
            </a:r>
            <a:r>
              <a:rPr lang="pl-PL" sz="1400" b="1" i="1" dirty="0" smtClean="0">
                <a:solidFill>
                  <a:srgbClr val="263D7D"/>
                </a:solidFill>
              </a:rPr>
              <a:t>w zakresie </a:t>
            </a:r>
            <a:r>
              <a:rPr lang="pl-PL" sz="1400" b="1" i="1" dirty="0">
                <a:solidFill>
                  <a:srgbClr val="263D7D"/>
                </a:solidFill>
              </a:rPr>
              <a:t>swojego majątku osobistego) oraz jako przedsiębiorcy</a:t>
            </a:r>
            <a:r>
              <a:rPr lang="pl-PL" sz="1400" b="1" i="1" dirty="0" smtClean="0">
                <a:solidFill>
                  <a:srgbClr val="263D7D"/>
                </a:solidFill>
              </a:rPr>
              <a:t>.</a:t>
            </a:r>
            <a:r>
              <a:rPr lang="pl-PL" sz="1400" dirty="0" smtClean="0">
                <a:solidFill>
                  <a:srgbClr val="263D7D"/>
                </a:solidFill>
              </a:rPr>
              <a:t>”</a:t>
            </a:r>
          </a:p>
          <a:p>
            <a:pPr marL="285750" indent="-285750">
              <a:buClr>
                <a:schemeClr val="accent1">
                  <a:lumMod val="50000"/>
                </a:schemeClr>
              </a:buClr>
              <a:buSzPct val="150000"/>
              <a:buFont typeface="Arial" charset="0"/>
              <a:buChar char="•"/>
            </a:pPr>
            <a:endParaRPr lang="pl-PL" sz="1400" dirty="0">
              <a:solidFill>
                <a:srgbClr val="263D7D"/>
              </a:solidFill>
            </a:endParaRPr>
          </a:p>
          <a:p>
            <a:pPr marL="285750" indent="-285750">
              <a:buClr>
                <a:schemeClr val="accent1">
                  <a:lumMod val="50000"/>
                </a:schemeClr>
              </a:buClr>
              <a:buSzPct val="150000"/>
              <a:buFont typeface="Arial" charset="0"/>
              <a:buChar char="•"/>
            </a:pPr>
            <a:r>
              <a:rPr lang="pl-PL" sz="1400" dirty="0" smtClean="0">
                <a:solidFill>
                  <a:srgbClr val="263D7D"/>
                </a:solidFill>
              </a:rPr>
              <a:t>„</a:t>
            </a:r>
            <a:r>
              <a:rPr lang="pl-PL" sz="1400" i="1" dirty="0">
                <a:solidFill>
                  <a:srgbClr val="263D7D"/>
                </a:solidFill>
              </a:rPr>
              <a:t>Powyższe rozróżnienie musi uwzględniać ustawodawca stanowiący przepisy prawa podatkowego, jeżeli nie chce narazić się na zarzuty naruszenia właściwej proporcji (art. 2 Konstytucji) pomiędzy wynikającym z art. 84 Konstytucji obowiązkiem ponoszenia ciężarów publicznoprawnych a prawem jednostki do własności i jej równej ochrony (art. 64 ust. 1 i 2 Konstytucji) i zasady równego nakładania obowiązków podatkowych (art. 32 ust. 1 Konstytucji</a:t>
            </a:r>
            <a:r>
              <a:rPr lang="pl-PL" sz="1400" i="1" dirty="0" smtClean="0">
                <a:solidFill>
                  <a:srgbClr val="263D7D"/>
                </a:solidFill>
              </a:rPr>
              <a:t>).</a:t>
            </a:r>
            <a:r>
              <a:rPr lang="pl-PL" sz="1400" dirty="0" smtClean="0">
                <a:solidFill>
                  <a:srgbClr val="263D7D"/>
                </a:solidFill>
              </a:rPr>
              <a:t>”</a:t>
            </a:r>
          </a:p>
          <a:p>
            <a:pPr marL="285750" indent="-285750">
              <a:buClr>
                <a:schemeClr val="accent1">
                  <a:lumMod val="50000"/>
                </a:schemeClr>
              </a:buClr>
              <a:buSzPct val="150000"/>
              <a:buFont typeface="Arial" charset="0"/>
              <a:buChar char="•"/>
            </a:pPr>
            <a:endParaRPr lang="pl-PL" sz="1400" dirty="0">
              <a:solidFill>
                <a:srgbClr val="263D7D"/>
              </a:solidFill>
            </a:endParaRPr>
          </a:p>
          <a:p>
            <a:pPr marL="285750" indent="-285750">
              <a:buClr>
                <a:schemeClr val="accent1">
                  <a:lumMod val="50000"/>
                </a:schemeClr>
              </a:buClr>
              <a:buSzPct val="200000"/>
              <a:buFont typeface="Arial"/>
              <a:buChar char="•"/>
            </a:pPr>
            <a:endParaRPr lang="pl-PL" sz="1400" dirty="0">
              <a:solidFill>
                <a:srgbClr val="263D7D"/>
              </a:solidFill>
            </a:endParaRPr>
          </a:p>
          <a:p>
            <a:pPr marL="285750" indent="-285750">
              <a:buClr>
                <a:schemeClr val="accent1">
                  <a:lumMod val="50000"/>
                </a:schemeClr>
              </a:buClr>
              <a:buSzPct val="200000"/>
              <a:buFont typeface="Arial"/>
              <a:buChar char="•"/>
            </a:pPr>
            <a:endParaRPr lang="pl-PL" sz="1400" dirty="0" smtClean="0">
              <a:solidFill>
                <a:srgbClr val="263D7D"/>
              </a:solidFill>
            </a:endParaRPr>
          </a:p>
          <a:p>
            <a:endParaRPr lang="pl-PL" sz="1400" dirty="0" smtClean="0">
              <a:solidFill>
                <a:srgbClr val="263D7D"/>
              </a:solidFill>
            </a:endParaRPr>
          </a:p>
          <a:p>
            <a:pPr marL="171450" indent="-171450">
              <a:buClr>
                <a:schemeClr val="accent1">
                  <a:lumMod val="50000"/>
                </a:schemeClr>
              </a:buClr>
              <a:buSzPct val="200000"/>
              <a:buFont typeface="Calibri" panose="020F0502020204030204" pitchFamily="34" charset="0"/>
              <a:buChar char="•"/>
            </a:pPr>
            <a:endParaRPr lang="pl-PL" sz="1200" dirty="0" smtClean="0">
              <a:solidFill>
                <a:srgbClr val="172D55"/>
              </a:solidFill>
            </a:endParaRPr>
          </a:p>
        </p:txBody>
      </p:sp>
      <p:sp>
        <p:nvSpPr>
          <p:cNvPr id="3" name="Symbol zastępczy numeru slajdu 2"/>
          <p:cNvSpPr>
            <a:spLocks noGrp="1"/>
          </p:cNvSpPr>
          <p:nvPr>
            <p:ph type="sldNum" sz="quarter" idx="12"/>
          </p:nvPr>
        </p:nvSpPr>
        <p:spPr>
          <a:xfrm>
            <a:off x="6448524" y="6439272"/>
            <a:ext cx="2057400" cy="365125"/>
          </a:xfrm>
        </p:spPr>
        <p:txBody>
          <a:bodyPr/>
          <a:lstStyle/>
          <a:p>
            <a:fld id="{8B7D623E-087B-48AD-817A-B92DF630C3B6}" type="slidenum">
              <a:rPr lang="pl-PL" smtClean="0"/>
              <a:t>5</a:t>
            </a:fld>
            <a:endParaRPr lang="pl-PL" dirty="0"/>
          </a:p>
        </p:txBody>
      </p:sp>
      <p:pic>
        <p:nvPicPr>
          <p:cNvPr id="21" name="Obraz 20"/>
          <p:cNvPicPr>
            <a:picLocks noChangeAspect="1"/>
          </p:cNvPicPr>
          <p:nvPr/>
        </p:nvPicPr>
        <p:blipFill>
          <a:blip r:embed="rId2"/>
          <a:stretch>
            <a:fillRect/>
          </a:stretch>
        </p:blipFill>
        <p:spPr>
          <a:xfrm>
            <a:off x="3999800" y="792704"/>
            <a:ext cx="1063685" cy="170591"/>
          </a:xfrm>
          <a:prstGeom prst="rect">
            <a:avLst/>
          </a:prstGeom>
        </p:spPr>
      </p:pic>
    </p:spTree>
    <p:extLst>
      <p:ext uri="{BB962C8B-B14F-4D97-AF65-F5344CB8AC3E}">
        <p14:creationId xmlns:p14="http://schemas.microsoft.com/office/powerpoint/2010/main" val="462037915"/>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ole tekstowe 5"/>
          <p:cNvSpPr txBox="1"/>
          <p:nvPr/>
        </p:nvSpPr>
        <p:spPr>
          <a:xfrm>
            <a:off x="319907" y="362276"/>
            <a:ext cx="8269103" cy="400110"/>
          </a:xfrm>
          <a:prstGeom prst="rect">
            <a:avLst/>
          </a:prstGeom>
          <a:noFill/>
        </p:spPr>
        <p:txBody>
          <a:bodyPr wrap="square" rtlCol="0">
            <a:spAutoFit/>
          </a:bodyPr>
          <a:lstStyle/>
          <a:p>
            <a:pPr algn="ctr"/>
            <a:r>
              <a:rPr lang="pl-PL" sz="2000" b="1" dirty="0">
                <a:solidFill>
                  <a:srgbClr val="263D7D"/>
                </a:solidFill>
                <a:latin typeface="+mj-lt"/>
              </a:rPr>
              <a:t>Wyrok Trybunału </a:t>
            </a:r>
            <a:r>
              <a:rPr lang="pl-PL" sz="2000" b="1" dirty="0" smtClean="0">
                <a:solidFill>
                  <a:srgbClr val="263D7D"/>
                </a:solidFill>
                <a:latin typeface="+mj-lt"/>
              </a:rPr>
              <a:t>Konstytucyjnego z </a:t>
            </a:r>
            <a:r>
              <a:rPr lang="pl-PL" sz="2000" b="1" dirty="0">
                <a:solidFill>
                  <a:srgbClr val="263D7D"/>
                </a:solidFill>
                <a:latin typeface="+mj-lt"/>
              </a:rPr>
              <a:t>dnia 12 grudnia </a:t>
            </a:r>
            <a:r>
              <a:rPr lang="pl-PL" sz="2000" b="1" dirty="0" smtClean="0">
                <a:solidFill>
                  <a:srgbClr val="263D7D"/>
                </a:solidFill>
                <a:latin typeface="+mj-lt"/>
              </a:rPr>
              <a:t>2017 r., sygn</a:t>
            </a:r>
            <a:r>
              <a:rPr lang="pl-PL" sz="2000" b="1" dirty="0">
                <a:solidFill>
                  <a:srgbClr val="263D7D"/>
                </a:solidFill>
                <a:latin typeface="+mj-lt"/>
              </a:rPr>
              <a:t>. akt SK 13/15 </a:t>
            </a:r>
          </a:p>
        </p:txBody>
      </p:sp>
      <p:sp>
        <p:nvSpPr>
          <p:cNvPr id="7" name="pole tekstowe 6"/>
          <p:cNvSpPr txBox="1"/>
          <p:nvPr/>
        </p:nvSpPr>
        <p:spPr>
          <a:xfrm>
            <a:off x="359141" y="1100023"/>
            <a:ext cx="8413920" cy="6401753"/>
          </a:xfrm>
          <a:prstGeom prst="rect">
            <a:avLst/>
          </a:prstGeom>
          <a:noFill/>
        </p:spPr>
        <p:txBody>
          <a:bodyPr wrap="square" rtlCol="0">
            <a:spAutoFit/>
          </a:bodyPr>
          <a:lstStyle/>
          <a:p>
            <a:pPr>
              <a:buClr>
                <a:schemeClr val="accent1">
                  <a:lumMod val="50000"/>
                </a:schemeClr>
              </a:buClr>
              <a:buSzPct val="150000"/>
            </a:pPr>
            <a:endParaRPr lang="pl-PL" sz="1600" b="1" dirty="0" smtClean="0">
              <a:solidFill>
                <a:srgbClr val="263D7D"/>
              </a:solidFill>
            </a:endParaRPr>
          </a:p>
          <a:p>
            <a:pPr>
              <a:buClr>
                <a:schemeClr val="accent1">
                  <a:lumMod val="50000"/>
                </a:schemeClr>
              </a:buClr>
              <a:buSzPct val="150000"/>
            </a:pPr>
            <a:r>
              <a:rPr lang="pl-PL" sz="1600" b="1" dirty="0" smtClean="0">
                <a:solidFill>
                  <a:srgbClr val="263D7D"/>
                </a:solidFill>
              </a:rPr>
              <a:t>Stanowisko Trybunału Konstytucyjnego:</a:t>
            </a:r>
          </a:p>
          <a:p>
            <a:pPr>
              <a:buClr>
                <a:schemeClr val="accent1">
                  <a:lumMod val="50000"/>
                </a:schemeClr>
              </a:buClr>
              <a:buSzPct val="150000"/>
            </a:pPr>
            <a:endParaRPr lang="pl-PL" sz="1600" b="1" dirty="0">
              <a:solidFill>
                <a:srgbClr val="263D7D"/>
              </a:solidFill>
            </a:endParaRPr>
          </a:p>
          <a:p>
            <a:pPr marL="285750" indent="-285750">
              <a:buClr>
                <a:schemeClr val="accent1">
                  <a:lumMod val="50000"/>
                </a:schemeClr>
              </a:buClr>
              <a:buSzPct val="150000"/>
              <a:buFont typeface="Arial" charset="0"/>
              <a:buChar char="•"/>
            </a:pPr>
            <a:r>
              <a:rPr lang="pl-PL" sz="1400" dirty="0">
                <a:solidFill>
                  <a:srgbClr val="263D7D"/>
                </a:solidFill>
              </a:rPr>
              <a:t>„</a:t>
            </a:r>
            <a:r>
              <a:rPr lang="pl-PL" sz="1400" i="1" dirty="0">
                <a:solidFill>
                  <a:srgbClr val="263D7D"/>
                </a:solidFill>
              </a:rPr>
              <a:t>…zdaniem Trybunału, </a:t>
            </a:r>
            <a:r>
              <a:rPr lang="pl-PL" sz="1400" b="1" i="1" dirty="0">
                <a:solidFill>
                  <a:srgbClr val="263D7D"/>
                </a:solidFill>
              </a:rPr>
              <a:t>samo prowadzenie działalności gospodarczej przez osobę fizyczną nie jest relewantne dla opodatkowania gruntu stawką podatkową od gruntów związanych z prowadzeniem działalności gospodarczej (określoną w art. 5 ust. 1 pkt 1 lit. a </a:t>
            </a:r>
            <a:r>
              <a:rPr lang="pl-PL" sz="1400" b="1" i="1" dirty="0" err="1">
                <a:solidFill>
                  <a:srgbClr val="263D7D"/>
                </a:solidFill>
              </a:rPr>
              <a:t>u.p.o.l</a:t>
            </a:r>
            <a:r>
              <a:rPr lang="pl-PL" sz="1400" b="1" i="1" dirty="0">
                <a:solidFill>
                  <a:srgbClr val="263D7D"/>
                </a:solidFill>
              </a:rPr>
              <a:t>.). </a:t>
            </a:r>
            <a:r>
              <a:rPr lang="pl-PL" sz="1400" i="1" dirty="0">
                <a:solidFill>
                  <a:srgbClr val="263D7D"/>
                </a:solidFill>
              </a:rPr>
              <a:t>Zważywszy na ratio stosowania podwyższonej stawki, jaką jest potencjalna możliwość uzyskiwania przychodów z wykorzystania danych gruntów, </a:t>
            </a:r>
            <a:r>
              <a:rPr lang="pl-PL" sz="1400" b="1" i="1" dirty="0">
                <a:solidFill>
                  <a:srgbClr val="263D7D"/>
                </a:solidFill>
              </a:rPr>
              <a:t>niezbędne jest ustalenie faktycznego sposobu wykorzystania opodatkowanego gruntu</a:t>
            </a:r>
            <a:r>
              <a:rPr lang="pl-PL" sz="1400" i="1" dirty="0">
                <a:solidFill>
                  <a:srgbClr val="263D7D"/>
                </a:solidFill>
              </a:rPr>
              <a:t>, którego współposiadaczem pozostaje osoba fizyczna prowadząca działalność gospodarczą.</a:t>
            </a:r>
            <a:r>
              <a:rPr lang="pl-PL" sz="1400" dirty="0">
                <a:solidFill>
                  <a:srgbClr val="263D7D"/>
                </a:solidFill>
              </a:rPr>
              <a:t>”</a:t>
            </a:r>
          </a:p>
          <a:p>
            <a:pPr marL="285750" indent="-285750">
              <a:buClr>
                <a:schemeClr val="accent1">
                  <a:lumMod val="50000"/>
                </a:schemeClr>
              </a:buClr>
              <a:buSzPct val="150000"/>
              <a:buFont typeface="Arial" charset="0"/>
              <a:buChar char="•"/>
            </a:pPr>
            <a:endParaRPr lang="pl-PL" sz="1400" dirty="0" smtClean="0">
              <a:solidFill>
                <a:srgbClr val="263D7D"/>
              </a:solidFill>
            </a:endParaRPr>
          </a:p>
          <a:p>
            <a:pPr marL="285750" indent="-285750">
              <a:buClr>
                <a:schemeClr val="accent1">
                  <a:lumMod val="50000"/>
                </a:schemeClr>
              </a:buClr>
              <a:buSzPct val="150000"/>
              <a:buFont typeface="Arial" charset="0"/>
              <a:buChar char="•"/>
            </a:pPr>
            <a:r>
              <a:rPr lang="pl-PL" sz="1400" dirty="0" smtClean="0">
                <a:solidFill>
                  <a:srgbClr val="263D7D"/>
                </a:solidFill>
              </a:rPr>
              <a:t>„</a:t>
            </a:r>
            <a:r>
              <a:rPr lang="pl-PL" sz="1400" i="1" dirty="0" smtClean="0">
                <a:solidFill>
                  <a:srgbClr val="263D7D"/>
                </a:solidFill>
              </a:rPr>
              <a:t>…</a:t>
            </a:r>
            <a:r>
              <a:rPr lang="pl-PL" sz="1400" b="1" i="1" dirty="0">
                <a:solidFill>
                  <a:srgbClr val="263D7D"/>
                </a:solidFill>
              </a:rPr>
              <a:t>celem ustawodawcy nie było opodatkowanie wyższymi stawkami podatku od nieruchomości każdej nieruchomości będącej w posiadaniu przedsiębiorcy</a:t>
            </a:r>
            <a:r>
              <a:rPr lang="pl-PL" sz="1400" i="1" dirty="0">
                <a:solidFill>
                  <a:srgbClr val="263D7D"/>
                </a:solidFill>
              </a:rPr>
              <a:t>, lecz jedynie nałożenie obowiązku zapłaty podatku od nieruchomości w najwyższej stawce na przedsiębiorców, których nieruchomości wchodzą w skład ich przedsiębiorstwa, niezależnie od tego, czy są one w danym momencie wykorzystywane do prowadzenia działalności gospodarczej, czy też nie</a:t>
            </a:r>
            <a:r>
              <a:rPr lang="pl-PL" sz="1400" dirty="0" smtClean="0">
                <a:solidFill>
                  <a:srgbClr val="263D7D"/>
                </a:solidFill>
              </a:rPr>
              <a:t>”</a:t>
            </a:r>
          </a:p>
          <a:p>
            <a:pPr marL="285750" indent="-285750">
              <a:buClr>
                <a:schemeClr val="accent1">
                  <a:lumMod val="50000"/>
                </a:schemeClr>
              </a:buClr>
              <a:buSzPct val="150000"/>
              <a:buFont typeface="Arial" charset="0"/>
              <a:buChar char="•"/>
            </a:pPr>
            <a:endParaRPr lang="pl-PL" sz="1400" dirty="0">
              <a:solidFill>
                <a:srgbClr val="263D7D"/>
              </a:solidFill>
            </a:endParaRPr>
          </a:p>
          <a:p>
            <a:pPr marL="285750" indent="-285750">
              <a:buClr>
                <a:schemeClr val="accent1">
                  <a:lumMod val="50000"/>
                </a:schemeClr>
              </a:buClr>
              <a:buSzPct val="150000"/>
              <a:buFont typeface="Arial" charset="0"/>
              <a:buChar char="•"/>
            </a:pPr>
            <a:r>
              <a:rPr lang="pl-PL" sz="1400" dirty="0" smtClean="0">
                <a:solidFill>
                  <a:srgbClr val="263D7D"/>
                </a:solidFill>
              </a:rPr>
              <a:t>„</a:t>
            </a:r>
            <a:r>
              <a:rPr lang="pl-PL" sz="1400" i="1" dirty="0">
                <a:solidFill>
                  <a:srgbClr val="263D7D"/>
                </a:solidFill>
              </a:rPr>
              <a:t>Samo współposiadanie nieruchomości przez przedsiębiorcę nie jest wystarczające do opodatkowania jej wyższą stawką podatku. </a:t>
            </a:r>
            <a:r>
              <a:rPr lang="pl-PL" sz="1400" b="1" i="1" dirty="0" smtClean="0">
                <a:solidFill>
                  <a:srgbClr val="263D7D"/>
                </a:solidFill>
              </a:rPr>
              <a:t>Konieczny jest jeszcze jej bezpośredni (wykonywanie na nieruchomości określonych czynności składających się na działalność gospodarczą) lub pośredni (potencjalne wykonywanie na nieruchomości czynności składających się na działalność gospodarczą, gdy nieruchomość została nabyta pod przyszłe inwestycje gospodarcze) związek z działalnością gospodarczą</a:t>
            </a:r>
            <a:r>
              <a:rPr lang="pl-PL" sz="1400" i="1" dirty="0" smtClean="0">
                <a:solidFill>
                  <a:srgbClr val="263D7D"/>
                </a:solidFill>
              </a:rPr>
              <a:t> prowadzoną </a:t>
            </a:r>
            <a:r>
              <a:rPr lang="pl-PL" sz="1400" i="1" dirty="0">
                <a:solidFill>
                  <a:srgbClr val="263D7D"/>
                </a:solidFill>
              </a:rPr>
              <a:t>przez chociażby jednego z współposiadaczy</a:t>
            </a:r>
            <a:r>
              <a:rPr lang="pl-PL" sz="1400" i="1" dirty="0" smtClean="0">
                <a:solidFill>
                  <a:srgbClr val="263D7D"/>
                </a:solidFill>
              </a:rPr>
              <a:t>…</a:t>
            </a:r>
            <a:r>
              <a:rPr lang="pl-PL" sz="1400" dirty="0" smtClean="0">
                <a:solidFill>
                  <a:srgbClr val="263D7D"/>
                </a:solidFill>
              </a:rPr>
              <a:t>”</a:t>
            </a:r>
          </a:p>
          <a:p>
            <a:pPr marL="285750" indent="-285750">
              <a:buClr>
                <a:schemeClr val="accent1">
                  <a:lumMod val="50000"/>
                </a:schemeClr>
              </a:buClr>
              <a:buSzPct val="150000"/>
              <a:buFont typeface="Arial" charset="0"/>
              <a:buChar char="•"/>
            </a:pPr>
            <a:endParaRPr lang="pl-PL" sz="1400" dirty="0">
              <a:solidFill>
                <a:srgbClr val="263D7D"/>
              </a:solidFill>
            </a:endParaRPr>
          </a:p>
          <a:p>
            <a:pPr marL="285750" indent="-285750">
              <a:buClr>
                <a:schemeClr val="accent1">
                  <a:lumMod val="50000"/>
                </a:schemeClr>
              </a:buClr>
              <a:buSzPct val="200000"/>
              <a:buFont typeface="Arial"/>
              <a:buChar char="•"/>
            </a:pPr>
            <a:endParaRPr lang="pl-PL" sz="1400" dirty="0" smtClean="0">
              <a:solidFill>
                <a:srgbClr val="263D7D"/>
              </a:solidFill>
            </a:endParaRPr>
          </a:p>
          <a:p>
            <a:pPr marL="285750" indent="-285750">
              <a:buClr>
                <a:schemeClr val="accent1">
                  <a:lumMod val="50000"/>
                </a:schemeClr>
              </a:buClr>
              <a:buSzPct val="200000"/>
              <a:buFont typeface="Arial"/>
              <a:buChar char="•"/>
            </a:pPr>
            <a:endParaRPr lang="pl-PL" sz="1400" dirty="0">
              <a:solidFill>
                <a:srgbClr val="263D7D"/>
              </a:solidFill>
            </a:endParaRPr>
          </a:p>
          <a:p>
            <a:pPr>
              <a:buClr>
                <a:schemeClr val="accent1">
                  <a:lumMod val="50000"/>
                </a:schemeClr>
              </a:buClr>
              <a:buSzPct val="200000"/>
            </a:pPr>
            <a:endParaRPr lang="pl-PL" sz="1400" dirty="0">
              <a:solidFill>
                <a:srgbClr val="263D7D"/>
              </a:solidFill>
            </a:endParaRPr>
          </a:p>
          <a:p>
            <a:pPr marL="285750" indent="-285750">
              <a:buClr>
                <a:schemeClr val="accent1">
                  <a:lumMod val="50000"/>
                </a:schemeClr>
              </a:buClr>
              <a:buSzPct val="200000"/>
              <a:buFont typeface="Arial"/>
              <a:buChar char="•"/>
            </a:pPr>
            <a:endParaRPr lang="pl-PL" sz="1400" dirty="0" smtClean="0">
              <a:solidFill>
                <a:srgbClr val="263D7D"/>
              </a:solidFill>
            </a:endParaRPr>
          </a:p>
          <a:p>
            <a:endParaRPr lang="pl-PL" sz="1400" dirty="0" smtClean="0">
              <a:solidFill>
                <a:srgbClr val="263D7D"/>
              </a:solidFill>
            </a:endParaRPr>
          </a:p>
          <a:p>
            <a:pPr marL="171450" indent="-171450">
              <a:buClr>
                <a:schemeClr val="accent1">
                  <a:lumMod val="50000"/>
                </a:schemeClr>
              </a:buClr>
              <a:buSzPct val="200000"/>
              <a:buFont typeface="Calibri" panose="020F0502020204030204" pitchFamily="34" charset="0"/>
              <a:buChar char="•"/>
            </a:pPr>
            <a:endParaRPr lang="pl-PL" sz="1200" dirty="0" smtClean="0">
              <a:solidFill>
                <a:srgbClr val="172D55"/>
              </a:solidFill>
            </a:endParaRPr>
          </a:p>
        </p:txBody>
      </p:sp>
      <p:sp>
        <p:nvSpPr>
          <p:cNvPr id="3" name="Symbol zastępczy numeru slajdu 2"/>
          <p:cNvSpPr>
            <a:spLocks noGrp="1"/>
          </p:cNvSpPr>
          <p:nvPr>
            <p:ph type="sldNum" sz="quarter" idx="12"/>
          </p:nvPr>
        </p:nvSpPr>
        <p:spPr>
          <a:xfrm>
            <a:off x="6448524" y="6439272"/>
            <a:ext cx="2057400" cy="365125"/>
          </a:xfrm>
        </p:spPr>
        <p:txBody>
          <a:bodyPr/>
          <a:lstStyle/>
          <a:p>
            <a:fld id="{8B7D623E-087B-48AD-817A-B92DF630C3B6}" type="slidenum">
              <a:rPr lang="pl-PL" smtClean="0"/>
              <a:t>6</a:t>
            </a:fld>
            <a:endParaRPr lang="pl-PL" dirty="0"/>
          </a:p>
        </p:txBody>
      </p:sp>
      <p:pic>
        <p:nvPicPr>
          <p:cNvPr id="21" name="Obraz 20"/>
          <p:cNvPicPr>
            <a:picLocks noChangeAspect="1"/>
          </p:cNvPicPr>
          <p:nvPr/>
        </p:nvPicPr>
        <p:blipFill>
          <a:blip r:embed="rId2"/>
          <a:stretch>
            <a:fillRect/>
          </a:stretch>
        </p:blipFill>
        <p:spPr>
          <a:xfrm>
            <a:off x="3999800" y="792704"/>
            <a:ext cx="1063685" cy="170591"/>
          </a:xfrm>
          <a:prstGeom prst="rect">
            <a:avLst/>
          </a:prstGeom>
        </p:spPr>
      </p:pic>
    </p:spTree>
    <p:extLst>
      <p:ext uri="{BB962C8B-B14F-4D97-AF65-F5344CB8AC3E}">
        <p14:creationId xmlns:p14="http://schemas.microsoft.com/office/powerpoint/2010/main" val="3246207967"/>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ole tekstowe 5"/>
          <p:cNvSpPr txBox="1"/>
          <p:nvPr/>
        </p:nvSpPr>
        <p:spPr>
          <a:xfrm>
            <a:off x="319907" y="362276"/>
            <a:ext cx="8269103" cy="400110"/>
          </a:xfrm>
          <a:prstGeom prst="rect">
            <a:avLst/>
          </a:prstGeom>
          <a:noFill/>
        </p:spPr>
        <p:txBody>
          <a:bodyPr wrap="square" rtlCol="0">
            <a:spAutoFit/>
          </a:bodyPr>
          <a:lstStyle/>
          <a:p>
            <a:pPr algn="ctr"/>
            <a:r>
              <a:rPr lang="pl-PL" sz="2000" b="1" dirty="0">
                <a:solidFill>
                  <a:srgbClr val="263D7D"/>
                </a:solidFill>
                <a:latin typeface="+mj-lt"/>
              </a:rPr>
              <a:t>Wyrok Trybunału </a:t>
            </a:r>
            <a:r>
              <a:rPr lang="pl-PL" sz="2000" b="1" dirty="0" smtClean="0">
                <a:solidFill>
                  <a:srgbClr val="263D7D"/>
                </a:solidFill>
                <a:latin typeface="+mj-lt"/>
              </a:rPr>
              <a:t>Konstytucyjnego z </a:t>
            </a:r>
            <a:r>
              <a:rPr lang="pl-PL" sz="2000" b="1" dirty="0">
                <a:solidFill>
                  <a:srgbClr val="263D7D"/>
                </a:solidFill>
                <a:latin typeface="+mj-lt"/>
              </a:rPr>
              <a:t>dnia 12 grudnia </a:t>
            </a:r>
            <a:r>
              <a:rPr lang="pl-PL" sz="2000" b="1" dirty="0" smtClean="0">
                <a:solidFill>
                  <a:srgbClr val="263D7D"/>
                </a:solidFill>
                <a:latin typeface="+mj-lt"/>
              </a:rPr>
              <a:t>2017 r., sygn</a:t>
            </a:r>
            <a:r>
              <a:rPr lang="pl-PL" sz="2000" b="1" dirty="0">
                <a:solidFill>
                  <a:srgbClr val="263D7D"/>
                </a:solidFill>
                <a:latin typeface="+mj-lt"/>
              </a:rPr>
              <a:t>. akt SK 13/15 </a:t>
            </a:r>
          </a:p>
        </p:txBody>
      </p:sp>
      <p:sp>
        <p:nvSpPr>
          <p:cNvPr id="7" name="pole tekstowe 6"/>
          <p:cNvSpPr txBox="1"/>
          <p:nvPr/>
        </p:nvSpPr>
        <p:spPr>
          <a:xfrm>
            <a:off x="359141" y="1100023"/>
            <a:ext cx="8413920" cy="6186309"/>
          </a:xfrm>
          <a:prstGeom prst="rect">
            <a:avLst/>
          </a:prstGeom>
          <a:noFill/>
        </p:spPr>
        <p:txBody>
          <a:bodyPr wrap="square" rtlCol="0">
            <a:spAutoFit/>
          </a:bodyPr>
          <a:lstStyle/>
          <a:p>
            <a:pPr>
              <a:buClr>
                <a:schemeClr val="accent1">
                  <a:lumMod val="50000"/>
                </a:schemeClr>
              </a:buClr>
              <a:buSzPct val="150000"/>
            </a:pPr>
            <a:endParaRPr lang="pl-PL" sz="1600" b="1" dirty="0" smtClean="0">
              <a:solidFill>
                <a:srgbClr val="263D7D"/>
              </a:solidFill>
            </a:endParaRPr>
          </a:p>
          <a:p>
            <a:pPr>
              <a:buClr>
                <a:schemeClr val="accent1">
                  <a:lumMod val="50000"/>
                </a:schemeClr>
              </a:buClr>
              <a:buSzPct val="150000"/>
            </a:pPr>
            <a:r>
              <a:rPr lang="pl-PL" sz="1600" b="1" dirty="0" smtClean="0">
                <a:solidFill>
                  <a:srgbClr val="263D7D"/>
                </a:solidFill>
              </a:rPr>
              <a:t>Stanowisko Trybunału Konstytucyjnego:</a:t>
            </a:r>
          </a:p>
          <a:p>
            <a:pPr>
              <a:buClr>
                <a:schemeClr val="accent1">
                  <a:lumMod val="50000"/>
                </a:schemeClr>
              </a:buClr>
              <a:buSzPct val="150000"/>
            </a:pPr>
            <a:endParaRPr lang="pl-PL" sz="1600" b="1" dirty="0">
              <a:solidFill>
                <a:srgbClr val="263D7D"/>
              </a:solidFill>
            </a:endParaRPr>
          </a:p>
          <a:p>
            <a:pPr marL="285750" indent="-285750">
              <a:buClr>
                <a:schemeClr val="accent1">
                  <a:lumMod val="50000"/>
                </a:schemeClr>
              </a:buClr>
              <a:buSzPct val="150000"/>
              <a:buFont typeface="Arial" charset="0"/>
              <a:buChar char="•"/>
            </a:pPr>
            <a:r>
              <a:rPr lang="pl-PL" sz="1400" dirty="0">
                <a:solidFill>
                  <a:srgbClr val="263D7D"/>
                </a:solidFill>
              </a:rPr>
              <a:t>„</a:t>
            </a:r>
            <a:r>
              <a:rPr lang="pl-PL" sz="1400" i="1" dirty="0">
                <a:solidFill>
                  <a:srgbClr val="263D7D"/>
                </a:solidFill>
              </a:rPr>
              <a:t>O tym, że nieruchomość wchodzi w skład przedsiębiorstwa świadczy </a:t>
            </a:r>
            <a:r>
              <a:rPr lang="pl-PL" sz="1400" b="1" i="1" dirty="0">
                <a:solidFill>
                  <a:srgbClr val="263D7D"/>
                </a:solidFill>
              </a:rPr>
              <a:t>np. wprowadzenie jej do ewidencji środków trwałych, dokonywanie odpisów amortyzacyjnych i rozpoznawanie wydatków na jej utrzymanie jako kosztów uzyskania przychodów w podatkach dochodowych, treść aktu notarialnego, źródła finansowania zakupu nieruchomości</a:t>
            </a:r>
            <a:r>
              <a:rPr lang="pl-PL" sz="1400" i="1" dirty="0">
                <a:solidFill>
                  <a:srgbClr val="263D7D"/>
                </a:solidFill>
              </a:rPr>
              <a:t>…</a:t>
            </a:r>
            <a:r>
              <a:rPr lang="pl-PL" sz="1400" dirty="0">
                <a:solidFill>
                  <a:srgbClr val="263D7D"/>
                </a:solidFill>
              </a:rPr>
              <a:t>”</a:t>
            </a:r>
          </a:p>
          <a:p>
            <a:pPr marL="285750" indent="-285750">
              <a:buClr>
                <a:schemeClr val="accent1">
                  <a:lumMod val="50000"/>
                </a:schemeClr>
              </a:buClr>
              <a:buSzPct val="150000"/>
              <a:buFont typeface="Arial" charset="0"/>
              <a:buChar char="•"/>
            </a:pPr>
            <a:endParaRPr lang="pl-PL" sz="1400" dirty="0" smtClean="0">
              <a:solidFill>
                <a:srgbClr val="263D7D"/>
              </a:solidFill>
            </a:endParaRPr>
          </a:p>
          <a:p>
            <a:pPr marL="285750" indent="-285750">
              <a:buClr>
                <a:schemeClr val="accent1">
                  <a:lumMod val="50000"/>
                </a:schemeClr>
              </a:buClr>
              <a:buSzPct val="150000"/>
              <a:buFont typeface="Arial" charset="0"/>
              <a:buChar char="•"/>
            </a:pPr>
            <a:r>
              <a:rPr lang="pl-PL" sz="1400" dirty="0" smtClean="0">
                <a:solidFill>
                  <a:srgbClr val="263D7D"/>
                </a:solidFill>
              </a:rPr>
              <a:t>„</a:t>
            </a:r>
            <a:r>
              <a:rPr lang="pl-PL" sz="1400" i="1" dirty="0" smtClean="0">
                <a:solidFill>
                  <a:srgbClr val="263D7D"/>
                </a:solidFill>
              </a:rPr>
              <a:t>…</a:t>
            </a:r>
            <a:r>
              <a:rPr lang="pl-PL" sz="1400" i="1" dirty="0">
                <a:solidFill>
                  <a:srgbClr val="263D7D"/>
                </a:solidFill>
              </a:rPr>
              <a:t>obowiązek podatkowy, o którym mowa w art. 2 ust. 1 pkt 1 w związku z art. 5 ust. 1 pkt 1 lit. a u.p.o.l., zostaje nałożony na osoby posiadające grunty niemające związku z prowadzeniem działalności gospodarczej. Szczególnie rażące jest nałożenie takiego obowiązku na współposiadaczy gruntu wówczas, gdy jeden z nich nie jest przedsiębiorcą. Nieproporcjonalność ingerencji w konstytucyjne prawo własności polega na tym, że ustawodawca nie zastosował bardziej precyzyjnych kryteriów, pozwalających ustalić występowanie związku gruntu z prowadzeniem działalności gospodarczej. </a:t>
            </a:r>
            <a:r>
              <a:rPr lang="pl-PL" sz="1400" b="1" i="1" dirty="0">
                <a:solidFill>
                  <a:srgbClr val="263D7D"/>
                </a:solidFill>
              </a:rPr>
              <a:t>Zastosowane kryterium „posiadania gruntu przez przedsiębiorcę” nie realizuje deklarowanego przez ustawodawcę celu regulacji i prowadzi do nieuzasadnionego konstytucyjnie ograniczenia wolności majątkowej. </a:t>
            </a:r>
            <a:r>
              <a:rPr lang="pl-PL" sz="1400" i="1" dirty="0">
                <a:solidFill>
                  <a:srgbClr val="263D7D"/>
                </a:solidFill>
              </a:rPr>
              <a:t>W konsekwencji zaskarżona regulacja prowadzi także do naruszenia równej ochrony praw majątkowych gwarantowanej przez art. 64 ust. 2 Konstytucji. </a:t>
            </a:r>
            <a:r>
              <a:rPr lang="pl-PL" sz="1400" b="1" i="1" dirty="0">
                <a:solidFill>
                  <a:srgbClr val="263D7D"/>
                </a:solidFill>
              </a:rPr>
              <a:t>Różnicuje bowiem posiadaczy gruntów, które nie mają związku z prowadzeniem działalności gospodarczej. Podatnicy (osoby fizyczne) będący w podobnej sytuacji (posiadacze gruntów niemających związku z prowadzeniem działalności gospodarczej) opłacają podatek od nieruchomości według odmiennych stawek. Zdaniem Trybunału, zróżnicowanie to nie ma konstytucyjnego uzasadnienia </a:t>
            </a:r>
            <a:r>
              <a:rPr lang="pl-PL" sz="1400" b="1" i="1" dirty="0" smtClean="0">
                <a:solidFill>
                  <a:srgbClr val="263D7D"/>
                </a:solidFill>
              </a:rPr>
              <a:t>w odniesieniu </a:t>
            </a:r>
            <a:r>
              <a:rPr lang="pl-PL" sz="1400" b="1" i="1" dirty="0">
                <a:solidFill>
                  <a:srgbClr val="263D7D"/>
                </a:solidFill>
              </a:rPr>
              <a:t>do osób posiadających grunty niezwiązane z prowadzeniem działalności gospodarczej.</a:t>
            </a:r>
            <a:r>
              <a:rPr lang="pl-PL" sz="1400" dirty="0">
                <a:solidFill>
                  <a:srgbClr val="263D7D"/>
                </a:solidFill>
              </a:rPr>
              <a:t>”</a:t>
            </a:r>
          </a:p>
          <a:p>
            <a:pPr marL="285750" indent="-285750">
              <a:buClr>
                <a:schemeClr val="accent1">
                  <a:lumMod val="50000"/>
                </a:schemeClr>
              </a:buClr>
              <a:buSzPct val="200000"/>
              <a:buFont typeface="Arial"/>
              <a:buChar char="•"/>
            </a:pPr>
            <a:endParaRPr lang="pl-PL" sz="1400" dirty="0" smtClean="0">
              <a:solidFill>
                <a:srgbClr val="263D7D"/>
              </a:solidFill>
            </a:endParaRPr>
          </a:p>
          <a:p>
            <a:pPr marL="285750" indent="-285750">
              <a:buClr>
                <a:schemeClr val="accent1">
                  <a:lumMod val="50000"/>
                </a:schemeClr>
              </a:buClr>
              <a:buSzPct val="200000"/>
              <a:buFont typeface="Arial"/>
              <a:buChar char="•"/>
            </a:pPr>
            <a:endParaRPr lang="pl-PL" sz="1400" dirty="0">
              <a:solidFill>
                <a:srgbClr val="263D7D"/>
              </a:solidFill>
            </a:endParaRPr>
          </a:p>
          <a:p>
            <a:pPr>
              <a:buClr>
                <a:schemeClr val="accent1">
                  <a:lumMod val="50000"/>
                </a:schemeClr>
              </a:buClr>
              <a:buSzPct val="200000"/>
            </a:pPr>
            <a:endParaRPr lang="pl-PL" sz="1400" dirty="0">
              <a:solidFill>
                <a:srgbClr val="263D7D"/>
              </a:solidFill>
            </a:endParaRPr>
          </a:p>
          <a:p>
            <a:pPr marL="285750" indent="-285750">
              <a:buClr>
                <a:schemeClr val="accent1">
                  <a:lumMod val="50000"/>
                </a:schemeClr>
              </a:buClr>
              <a:buSzPct val="200000"/>
              <a:buFont typeface="Arial"/>
              <a:buChar char="•"/>
            </a:pPr>
            <a:endParaRPr lang="pl-PL" sz="1400" dirty="0" smtClean="0">
              <a:solidFill>
                <a:srgbClr val="263D7D"/>
              </a:solidFill>
            </a:endParaRPr>
          </a:p>
          <a:p>
            <a:endParaRPr lang="pl-PL" sz="1400" dirty="0" smtClean="0">
              <a:solidFill>
                <a:srgbClr val="263D7D"/>
              </a:solidFill>
            </a:endParaRPr>
          </a:p>
          <a:p>
            <a:pPr marL="171450" indent="-171450">
              <a:buClr>
                <a:schemeClr val="accent1">
                  <a:lumMod val="50000"/>
                </a:schemeClr>
              </a:buClr>
              <a:buSzPct val="200000"/>
              <a:buFont typeface="Calibri" panose="020F0502020204030204" pitchFamily="34" charset="0"/>
              <a:buChar char="•"/>
            </a:pPr>
            <a:endParaRPr lang="pl-PL" sz="1200" dirty="0" smtClean="0">
              <a:solidFill>
                <a:srgbClr val="172D55"/>
              </a:solidFill>
            </a:endParaRPr>
          </a:p>
        </p:txBody>
      </p:sp>
      <p:sp>
        <p:nvSpPr>
          <p:cNvPr id="3" name="Symbol zastępczy numeru slajdu 2"/>
          <p:cNvSpPr>
            <a:spLocks noGrp="1"/>
          </p:cNvSpPr>
          <p:nvPr>
            <p:ph type="sldNum" sz="quarter" idx="12"/>
          </p:nvPr>
        </p:nvSpPr>
        <p:spPr>
          <a:xfrm>
            <a:off x="6448524" y="6439272"/>
            <a:ext cx="2057400" cy="365125"/>
          </a:xfrm>
        </p:spPr>
        <p:txBody>
          <a:bodyPr/>
          <a:lstStyle/>
          <a:p>
            <a:fld id="{8B7D623E-087B-48AD-817A-B92DF630C3B6}" type="slidenum">
              <a:rPr lang="pl-PL" smtClean="0"/>
              <a:t>7</a:t>
            </a:fld>
            <a:endParaRPr lang="pl-PL" dirty="0"/>
          </a:p>
        </p:txBody>
      </p:sp>
      <p:pic>
        <p:nvPicPr>
          <p:cNvPr id="21" name="Obraz 20"/>
          <p:cNvPicPr>
            <a:picLocks noChangeAspect="1"/>
          </p:cNvPicPr>
          <p:nvPr/>
        </p:nvPicPr>
        <p:blipFill>
          <a:blip r:embed="rId2"/>
          <a:stretch>
            <a:fillRect/>
          </a:stretch>
        </p:blipFill>
        <p:spPr>
          <a:xfrm>
            <a:off x="3999800" y="792704"/>
            <a:ext cx="1063685" cy="170591"/>
          </a:xfrm>
          <a:prstGeom prst="rect">
            <a:avLst/>
          </a:prstGeom>
        </p:spPr>
      </p:pic>
    </p:spTree>
    <p:extLst>
      <p:ext uri="{BB962C8B-B14F-4D97-AF65-F5344CB8AC3E}">
        <p14:creationId xmlns:p14="http://schemas.microsoft.com/office/powerpoint/2010/main" val="3008651520"/>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az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pole tekstowe 6"/>
          <p:cNvSpPr txBox="1"/>
          <p:nvPr/>
        </p:nvSpPr>
        <p:spPr>
          <a:xfrm>
            <a:off x="5942510" y="4682310"/>
            <a:ext cx="2665889" cy="830997"/>
          </a:xfrm>
          <a:prstGeom prst="rect">
            <a:avLst/>
          </a:prstGeom>
          <a:noFill/>
        </p:spPr>
        <p:txBody>
          <a:bodyPr wrap="square" rtlCol="0">
            <a:spAutoFit/>
          </a:bodyPr>
          <a:lstStyle/>
          <a:p>
            <a:pPr algn="ctr"/>
            <a:r>
              <a:rPr lang="pl-PL" sz="2400" b="1" dirty="0" smtClean="0">
                <a:solidFill>
                  <a:srgbClr val="263D7D"/>
                </a:solidFill>
              </a:rPr>
              <a:t>Bardzo dziękuję </a:t>
            </a:r>
          </a:p>
          <a:p>
            <a:pPr algn="ctr"/>
            <a:r>
              <a:rPr lang="pl-PL" sz="2400" b="1" dirty="0" smtClean="0">
                <a:solidFill>
                  <a:srgbClr val="263D7D"/>
                </a:solidFill>
              </a:rPr>
              <a:t>za uwagę!</a:t>
            </a:r>
            <a:endParaRPr lang="pl-PL" sz="2400" dirty="0">
              <a:solidFill>
                <a:srgbClr val="263D7D"/>
              </a:solidFill>
            </a:endParaRPr>
          </a:p>
        </p:txBody>
      </p:sp>
      <p:sp>
        <p:nvSpPr>
          <p:cNvPr id="2" name="Symbol zastępczy numeru slajdu 1"/>
          <p:cNvSpPr>
            <a:spLocks noGrp="1"/>
          </p:cNvSpPr>
          <p:nvPr>
            <p:ph type="sldNum" sz="quarter" idx="12"/>
          </p:nvPr>
        </p:nvSpPr>
        <p:spPr/>
        <p:txBody>
          <a:bodyPr/>
          <a:lstStyle/>
          <a:p>
            <a:fld id="{8B7D623E-087B-48AD-817A-B92DF630C3B6}" type="slidenum">
              <a:rPr lang="pl-PL" smtClean="0"/>
              <a:t>8</a:t>
            </a:fld>
            <a:endParaRPr lang="pl-PL"/>
          </a:p>
        </p:txBody>
      </p:sp>
      <p:pic>
        <p:nvPicPr>
          <p:cNvPr id="3" name="Obraz 2"/>
          <p:cNvPicPr>
            <a:picLocks noChangeAspect="1"/>
          </p:cNvPicPr>
          <p:nvPr/>
        </p:nvPicPr>
        <p:blipFill>
          <a:blip r:embed="rId3"/>
          <a:stretch>
            <a:fillRect/>
          </a:stretch>
        </p:blipFill>
        <p:spPr>
          <a:xfrm>
            <a:off x="6741263" y="5616527"/>
            <a:ext cx="1063685" cy="170591"/>
          </a:xfrm>
          <a:prstGeom prst="rect">
            <a:avLst/>
          </a:prstGeom>
        </p:spPr>
      </p:pic>
    </p:spTree>
    <p:extLst>
      <p:ext uri="{BB962C8B-B14F-4D97-AF65-F5344CB8AC3E}">
        <p14:creationId xmlns:p14="http://schemas.microsoft.com/office/powerpoint/2010/main" val="147727840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xmlns:p14="http://schemas.microsoft.com/office/powerpoint/2010/mai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Obraz 12">
            <a:extLst>
              <a:ext uri="{FF2B5EF4-FFF2-40B4-BE49-F238E27FC236}">
                <a16:creationId xmlns:a16="http://schemas.microsoft.com/office/drawing/2014/main" xmlns="" id="{0683A364-B674-4158-A72D-23CA87D5BCF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5927"/>
            <a:ext cx="9139248" cy="2471707"/>
          </a:xfrm>
          <a:prstGeom prst="rect">
            <a:avLst/>
          </a:prstGeom>
        </p:spPr>
      </p:pic>
      <p:sp>
        <p:nvSpPr>
          <p:cNvPr id="3" name="Symbol zastępczy numeru slajdu 2"/>
          <p:cNvSpPr>
            <a:spLocks noGrp="1"/>
          </p:cNvSpPr>
          <p:nvPr>
            <p:ph type="sldNum" sz="quarter" idx="12"/>
          </p:nvPr>
        </p:nvSpPr>
        <p:spPr>
          <a:xfrm>
            <a:off x="6448524" y="6439272"/>
            <a:ext cx="2057400" cy="365125"/>
          </a:xfrm>
        </p:spPr>
        <p:txBody>
          <a:bodyPr/>
          <a:lstStyle/>
          <a:p>
            <a:fld id="{8B7D623E-087B-48AD-817A-B92DF630C3B6}" type="slidenum">
              <a:rPr lang="pl-PL" smtClean="0"/>
              <a:t>9</a:t>
            </a:fld>
            <a:endParaRPr lang="pl-PL" dirty="0"/>
          </a:p>
        </p:txBody>
      </p:sp>
      <p:sp>
        <p:nvSpPr>
          <p:cNvPr id="14" name="pole tekstowe 13">
            <a:extLst>
              <a:ext uri="{FF2B5EF4-FFF2-40B4-BE49-F238E27FC236}">
                <a16:creationId xmlns:a16="http://schemas.microsoft.com/office/drawing/2014/main" xmlns="" id="{94977BED-0295-43E4-B96A-9D4ECF7CBAD5}"/>
              </a:ext>
            </a:extLst>
          </p:cNvPr>
          <p:cNvSpPr txBox="1"/>
          <p:nvPr/>
        </p:nvSpPr>
        <p:spPr>
          <a:xfrm>
            <a:off x="3231349" y="350666"/>
            <a:ext cx="2746027" cy="507831"/>
          </a:xfrm>
          <a:prstGeom prst="rect">
            <a:avLst/>
          </a:prstGeom>
          <a:noFill/>
        </p:spPr>
        <p:txBody>
          <a:bodyPr wrap="none" rtlCol="0">
            <a:spAutoFit/>
          </a:bodyPr>
          <a:lstStyle/>
          <a:p>
            <a:r>
              <a:rPr lang="pl-PL" sz="2700" dirty="0">
                <a:solidFill>
                  <a:schemeClr val="bg1"/>
                </a:solidFill>
              </a:rPr>
              <a:t>Dane kontaktowe</a:t>
            </a:r>
          </a:p>
        </p:txBody>
      </p:sp>
      <p:pic>
        <p:nvPicPr>
          <p:cNvPr id="10" name="Obraz 9">
            <a:extLst>
              <a:ext uri="{FF2B5EF4-FFF2-40B4-BE49-F238E27FC236}">
                <a16:creationId xmlns:a16="http://schemas.microsoft.com/office/drawing/2014/main" xmlns="" id="{0AEA79E1-6771-4F5E-B514-13099B832D48}"/>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466384" y="2070513"/>
            <a:ext cx="3138109" cy="1822051"/>
          </a:xfrm>
          <a:prstGeom prst="rect">
            <a:avLst/>
          </a:prstGeom>
          <a:noFill/>
          <a:extLst>
            <a:ext uri="{909E8E84-426E-40dd-AFC4-6F175D3DCCD1}">
              <a14:hiddenFill xmlns="" xmlns:a14="http://schemas.microsoft.com/office/drawing/2010/main">
                <a:solidFill>
                  <a:srgbClr val="FFFFFF"/>
                </a:solidFill>
              </a14:hiddenFill>
            </a:ext>
          </a:extLst>
        </p:spPr>
      </p:pic>
      <p:sp>
        <p:nvSpPr>
          <p:cNvPr id="8" name="Prostokąt 7"/>
          <p:cNvSpPr/>
          <p:nvPr/>
        </p:nvSpPr>
        <p:spPr>
          <a:xfrm>
            <a:off x="1215742" y="2081482"/>
            <a:ext cx="3642859" cy="1800197"/>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algn="ctr"/>
            <a:endParaRPr lang="pl-PL">
              <a:ln>
                <a:solidFill>
                  <a:schemeClr val="bg1"/>
                </a:solidFill>
              </a:ln>
              <a:solidFill>
                <a:schemeClr val="tx1">
                  <a:lumMod val="65000"/>
                  <a:lumOff val="35000"/>
                </a:schemeClr>
              </a:solidFill>
            </a:endParaRPr>
          </a:p>
        </p:txBody>
      </p:sp>
      <p:sp>
        <p:nvSpPr>
          <p:cNvPr id="9" name="Prostokąt 21"/>
          <p:cNvSpPr/>
          <p:nvPr/>
        </p:nvSpPr>
        <p:spPr>
          <a:xfrm>
            <a:off x="2430653" y="2237697"/>
            <a:ext cx="2448269" cy="1506607"/>
          </a:xfrm>
          <a:prstGeom prst="rect">
            <a:avLst/>
          </a:prstGeom>
          <a:noFill/>
          <a:ln>
            <a:noFill/>
            <a:prstDash val="solid"/>
          </a:ln>
        </p:spPr>
        <p:txBody>
          <a:bodyPr vert="horz" wrap="square" lIns="91430" tIns="45715" rIns="91430" bIns="45715" anchor="t" anchorCtr="0" compatLnSpc="1">
            <a:spAutoFit/>
          </a:bodyPr>
          <a:lstStyle/>
          <a:p>
            <a:pPr>
              <a:lnSpc>
                <a:spcPct val="107000"/>
              </a:lnSpc>
              <a:defRPr sz="1800" b="0" i="0" u="none" strike="noStrike" kern="0" cap="none" spc="0" baseline="0">
                <a:solidFill>
                  <a:srgbClr val="000000"/>
                </a:solidFill>
                <a:uFillTx/>
              </a:defRPr>
            </a:pPr>
            <a:r>
              <a:rPr lang="pl-PL" sz="1600" dirty="0">
                <a:solidFill>
                  <a:srgbClr val="263D7D"/>
                </a:solidFill>
                <a:latin typeface="Arial"/>
                <a:ea typeface="Arial"/>
                <a:cs typeface="Arial"/>
              </a:rPr>
              <a:t>Michał </a:t>
            </a:r>
            <a:r>
              <a:rPr lang="pl-PL" sz="1600" dirty="0" err="1">
                <a:solidFill>
                  <a:srgbClr val="263D7D"/>
                </a:solidFill>
                <a:latin typeface="Arial"/>
                <a:ea typeface="Arial"/>
                <a:cs typeface="Arial"/>
              </a:rPr>
              <a:t>Nielepkowicz</a:t>
            </a:r>
            <a:endParaRPr lang="pl-PL" sz="1600" dirty="0">
              <a:solidFill>
                <a:srgbClr val="263D7D"/>
              </a:solidFill>
              <a:latin typeface="Arial"/>
              <a:ea typeface="Arial"/>
              <a:cs typeface="Arial"/>
            </a:endParaRPr>
          </a:p>
          <a:p>
            <a:pPr>
              <a:lnSpc>
                <a:spcPct val="107000"/>
              </a:lnSpc>
              <a:defRPr sz="1800" b="0" i="0" u="none" strike="noStrike" kern="0" cap="none" spc="0" baseline="0">
                <a:solidFill>
                  <a:srgbClr val="000000"/>
                </a:solidFill>
                <a:uFillTx/>
              </a:defRPr>
            </a:pPr>
            <a:r>
              <a:rPr lang="pl-PL" sz="900" b="1" dirty="0" smtClean="0">
                <a:solidFill>
                  <a:srgbClr val="263D7D"/>
                </a:solidFill>
                <a:latin typeface="Arial"/>
                <a:ea typeface="Arial"/>
                <a:cs typeface="Arial"/>
              </a:rPr>
              <a:t>PARTNER</a:t>
            </a:r>
            <a:endParaRPr lang="pl-PL" sz="1000" b="1" dirty="0">
              <a:solidFill>
                <a:srgbClr val="263D7D"/>
              </a:solidFill>
              <a:latin typeface="Arial"/>
              <a:ea typeface="Arial"/>
              <a:cs typeface="Arial"/>
            </a:endParaRPr>
          </a:p>
          <a:p>
            <a:pPr>
              <a:lnSpc>
                <a:spcPct val="107000"/>
              </a:lnSpc>
              <a:defRPr sz="1800" b="0" i="0" u="none" strike="noStrike" kern="0" cap="none" spc="0" baseline="0">
                <a:solidFill>
                  <a:srgbClr val="000000"/>
                </a:solidFill>
                <a:uFillTx/>
              </a:defRPr>
            </a:pPr>
            <a:endParaRPr lang="pl-PL" sz="1000" dirty="0">
              <a:solidFill>
                <a:srgbClr val="263D7D"/>
              </a:solidFill>
              <a:latin typeface="Arial"/>
              <a:ea typeface="Arial"/>
              <a:cs typeface="Arial"/>
            </a:endParaRPr>
          </a:p>
          <a:p>
            <a:pPr>
              <a:lnSpc>
                <a:spcPct val="107000"/>
              </a:lnSpc>
              <a:defRPr sz="1800" b="0" i="0" u="none" strike="noStrike" kern="0" cap="none" spc="0" baseline="0">
                <a:solidFill>
                  <a:srgbClr val="000000"/>
                </a:solidFill>
                <a:uFillTx/>
              </a:defRPr>
            </a:pPr>
            <a:r>
              <a:rPr lang="pl-PL" sz="1000" dirty="0">
                <a:solidFill>
                  <a:srgbClr val="263D7D"/>
                </a:solidFill>
                <a:latin typeface="Arial"/>
                <a:ea typeface="Arial"/>
                <a:cs typeface="Arial"/>
              </a:rPr>
              <a:t>Doradca podatkowy nr 11491</a:t>
            </a:r>
          </a:p>
          <a:p>
            <a:pPr>
              <a:lnSpc>
                <a:spcPct val="107000"/>
              </a:lnSpc>
              <a:defRPr sz="1800" b="0" i="0" u="none" strike="noStrike" kern="0" cap="none" spc="0" baseline="0">
                <a:solidFill>
                  <a:srgbClr val="000000"/>
                </a:solidFill>
                <a:uFillTx/>
              </a:defRPr>
            </a:pPr>
            <a:endParaRPr lang="pl-PL" sz="1000" dirty="0">
              <a:solidFill>
                <a:srgbClr val="263D7D"/>
              </a:solidFill>
              <a:latin typeface="Arial"/>
              <a:ea typeface="Arial"/>
              <a:cs typeface="Arial"/>
            </a:endParaRPr>
          </a:p>
          <a:p>
            <a:pPr>
              <a:lnSpc>
                <a:spcPct val="107000"/>
              </a:lnSpc>
              <a:defRPr sz="1800" b="0" i="0" u="none" strike="noStrike" kern="0" cap="none" spc="0" baseline="0">
                <a:solidFill>
                  <a:srgbClr val="000000"/>
                </a:solidFill>
                <a:uFillTx/>
              </a:defRPr>
            </a:pPr>
            <a:endParaRPr lang="pl-PL" sz="1000" dirty="0">
              <a:solidFill>
                <a:srgbClr val="263D7D"/>
              </a:solidFill>
              <a:latin typeface="Arial"/>
              <a:ea typeface="Arial"/>
              <a:cs typeface="Arial"/>
            </a:endParaRPr>
          </a:p>
          <a:p>
            <a:pPr>
              <a:lnSpc>
                <a:spcPct val="107000"/>
              </a:lnSpc>
              <a:defRPr sz="1800" b="0" i="0" u="none" strike="noStrike" kern="0" cap="none" spc="0" baseline="0">
                <a:solidFill>
                  <a:srgbClr val="000000"/>
                </a:solidFill>
                <a:uFillTx/>
              </a:defRPr>
            </a:pPr>
            <a:r>
              <a:rPr lang="pl-PL" sz="1000" dirty="0" smtClean="0">
                <a:solidFill>
                  <a:srgbClr val="263D7D"/>
                </a:solidFill>
                <a:latin typeface="Arial"/>
                <a:ea typeface="Arial"/>
                <a:cs typeface="Arial"/>
              </a:rPr>
              <a:t>tel.: </a:t>
            </a:r>
            <a:r>
              <a:rPr lang="pl-PL" sz="1000" dirty="0">
                <a:solidFill>
                  <a:srgbClr val="263D7D"/>
                </a:solidFill>
                <a:latin typeface="Arial"/>
                <a:ea typeface="Arial"/>
                <a:cs typeface="Arial"/>
              </a:rPr>
              <a:t>+48 697 306 207</a:t>
            </a:r>
          </a:p>
          <a:p>
            <a:pPr>
              <a:lnSpc>
                <a:spcPct val="107000"/>
              </a:lnSpc>
              <a:defRPr sz="1800" b="0" i="0" u="none" strike="noStrike" kern="0" cap="none" spc="0" baseline="0">
                <a:solidFill>
                  <a:srgbClr val="000000"/>
                </a:solidFill>
                <a:uFillTx/>
              </a:defRPr>
            </a:pPr>
            <a:r>
              <a:rPr lang="pl-PL" sz="1000" dirty="0" err="1">
                <a:solidFill>
                  <a:srgbClr val="263D7D"/>
                </a:solidFill>
                <a:latin typeface="Arial"/>
                <a:ea typeface="Arial"/>
                <a:cs typeface="Arial"/>
              </a:rPr>
              <a:t>michal.nielepkowicz</a:t>
            </a:r>
            <a:r>
              <a:rPr lang="pl-PL" sz="1000" dirty="0" err="1" smtClean="0">
                <a:solidFill>
                  <a:srgbClr val="263D7D"/>
                </a:solidFill>
                <a:latin typeface="Arial"/>
                <a:ea typeface="Arial"/>
                <a:cs typeface="Arial"/>
              </a:rPr>
              <a:t>@thedy.pl</a:t>
            </a:r>
            <a:endParaRPr lang="pl-PL" sz="1000" dirty="0">
              <a:solidFill>
                <a:srgbClr val="263D7D"/>
              </a:solidFill>
              <a:latin typeface="Arial"/>
              <a:ea typeface="Arial"/>
              <a:cs typeface="Arial"/>
            </a:endParaRPr>
          </a:p>
        </p:txBody>
      </p:sp>
      <p:pic>
        <p:nvPicPr>
          <p:cNvPr id="11" name="Picture 2" descr="C:\Users\Administrator\Desktop\nielepkowicz-thumb.jpg"/>
          <p:cNvPicPr>
            <a:picLocks noChangeAspect="1" noChangeArrowheads="1"/>
          </p:cNvPicPr>
          <p:nvPr/>
        </p:nvPicPr>
        <p:blipFill rotWithShape="1">
          <a:blip r:embed="rId4">
            <a:extLst>
              <a:ext uri="{28A0092B-C50C-407E-A947-70E740481C1C}">
                <a14:useLocalDpi xmlns:a14="http://schemas.microsoft.com/office/drawing/2010/main" val="0"/>
              </a:ext>
            </a:extLst>
          </a:blip>
          <a:srcRect l="20779" t="10043" r="23321"/>
          <a:stretch/>
        </p:blipFill>
        <p:spPr bwMode="auto">
          <a:xfrm>
            <a:off x="1215741" y="2081482"/>
            <a:ext cx="1118620" cy="1800196"/>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p14="http://schemas.microsoft.com/office/powerpoint/2010/main" val="237381056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anim calcmode="lin" valueType="num">
                                      <p:cBhvr>
                                        <p:cTn id="8" dur="1000" fill="hold"/>
                                        <p:tgtEl>
                                          <p:spTgt spid="14"/>
                                        </p:tgtEl>
                                        <p:attrNameLst>
                                          <p:attrName>ppt_x</p:attrName>
                                        </p:attrNameLst>
                                      </p:cBhvr>
                                      <p:tavLst>
                                        <p:tav tm="0">
                                          <p:val>
                                            <p:strVal val="#ppt_x"/>
                                          </p:val>
                                        </p:tav>
                                        <p:tav tm="100000">
                                          <p:val>
                                            <p:strVal val="#ppt_x"/>
                                          </p:val>
                                        </p:tav>
                                      </p:tavLst>
                                    </p:anim>
                                    <p:anim calcmode="lin" valueType="num">
                                      <p:cBhvr>
                                        <p:cTn id="9"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theme/theme1.xml><?xml version="1.0" encoding="utf-8"?>
<a:theme xmlns:a="http://schemas.openxmlformats.org/drawingml/2006/main" name="Motyw pakietu Office">
  <a:themeElements>
    <a:clrScheme name="Motyw pakietu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otyw pakietu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yw pakietu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2180</TotalTime>
  <Words>836</Words>
  <Application>Microsoft Office PowerPoint</Application>
  <PresentationFormat>Pokaz na ekranie (4:3)</PresentationFormat>
  <Paragraphs>103</Paragraphs>
  <Slides>9</Slides>
  <Notes>0</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9</vt:i4>
      </vt:variant>
    </vt:vector>
  </HeadingPairs>
  <TitlesOfParts>
    <vt:vector size="14" baseType="lpstr">
      <vt:lpstr>Arial</vt:lpstr>
      <vt:lpstr>Calibri</vt:lpstr>
      <vt:lpstr>Calibri Light</vt:lpstr>
      <vt:lpstr>Mangal</vt:lpstr>
      <vt:lpstr>Motyw pakietu Office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Manager/>
  <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subject/>
  <dc:creator>Wojciech Morawski</dc:creator>
  <cp:keywords/>
  <dc:description/>
  <cp:lastModifiedBy>Wojciech Morawski</cp:lastModifiedBy>
  <cp:revision>90</cp:revision>
  <dcterms:created xsi:type="dcterms:W3CDTF">2015-10-21T11:55:25Z</dcterms:created>
  <dcterms:modified xsi:type="dcterms:W3CDTF">2018-03-09T09:47:47Z</dcterms:modified>
  <cp:category/>
</cp:coreProperties>
</file>