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60" r:id="rId4"/>
    <p:sldId id="269" r:id="rId5"/>
    <p:sldId id="268" r:id="rId6"/>
    <p:sldId id="261" r:id="rId7"/>
    <p:sldId id="262" r:id="rId8"/>
    <p:sldId id="2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7E17D0-88C0-4486-834D-F77DB1ADFA6D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F3F3C5-9B1E-4E7D-9AEC-5B2E04E502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46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375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783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104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6247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132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236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3184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5372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760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5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0454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468000" y="1665288"/>
            <a:ext cx="5328000" cy="4622507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6394100" y="1656000"/>
            <a:ext cx="5328000" cy="4631795"/>
          </a:xfrm>
          <a:prstGeom prst="rect">
            <a:avLst/>
          </a:prstGeom>
        </p:spPr>
        <p:txBody>
          <a:bodyPr/>
          <a:lstStyle>
            <a:lvl1pPr>
              <a:tabLst>
                <a:tab pos="6705432" algn="r"/>
              </a:tabLst>
              <a:defRPr/>
            </a:lvl1pPr>
            <a:lvl2pPr>
              <a:tabLst>
                <a:tab pos="6705432" algn="r"/>
              </a:tabLst>
              <a:defRPr/>
            </a:lvl2pPr>
            <a:lvl3pPr>
              <a:tabLst>
                <a:tab pos="6705432" algn="r"/>
              </a:tabLst>
              <a:defRPr/>
            </a:lvl3pPr>
            <a:lvl4pPr>
              <a:tabLst>
                <a:tab pos="6705432" algn="r"/>
              </a:tabLst>
              <a:defRPr/>
            </a:lvl4pPr>
            <a:lvl5pPr>
              <a:tabLst>
                <a:tab pos="6705432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69900" y="736688"/>
            <a:ext cx="112522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469900" y="402587"/>
            <a:ext cx="11252200" cy="33410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 sz="20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187081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102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951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157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353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29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67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122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44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C082F1-7FB0-4E66-B895-D6AD57CD4303}" type="datetimeFigureOut">
              <a:rPr lang="en-US" smtClean="0"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C50F7-04B0-4F8E-BD61-EC5FE1C0D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622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69900" y="3668147"/>
            <a:ext cx="11252200" cy="757255"/>
          </a:xfrm>
        </p:spPr>
        <p:txBody>
          <a:bodyPr/>
          <a:lstStyle/>
          <a:p>
            <a:pPr algn="ctr"/>
            <a:r>
              <a:rPr lang="pl-PL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Wyrok WSA z Kielcach z dnia 16 listopada 2017 r., I SA/</a:t>
            </a:r>
            <a:r>
              <a:rPr lang="pl-PL" b="1" dirty="0" err="1">
                <a:solidFill>
                  <a:srgbClr val="FF0000"/>
                </a:solidFill>
                <a:latin typeface="Bookman Old Style" panose="02050604050505020204" pitchFamily="18" charset="0"/>
              </a:rPr>
              <a:t>Ke</a:t>
            </a:r>
            <a:r>
              <a:rPr lang="pl-PL" b="1" dirty="0">
                <a:solidFill>
                  <a:srgbClr val="FF0000"/>
                </a:solidFill>
                <a:latin typeface="Bookman Old Style" panose="02050604050505020204" pitchFamily="18" charset="0"/>
              </a:rPr>
              <a:t> 531/17</a:t>
            </a:r>
            <a:endParaRPr lang="en-US" b="1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1841422"/>
            <a:ext cx="11252200" cy="334102"/>
          </a:xfrm>
        </p:spPr>
        <p:txBody>
          <a:bodyPr/>
          <a:lstStyle/>
          <a:p>
            <a:pPr lvl="0" algn="ctr"/>
            <a:r>
              <a:rPr lang="pl-PL" sz="3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/>
            </a:r>
            <a:br>
              <a:rPr lang="pl-PL" sz="3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r>
              <a:rPr lang="pl-PL" sz="32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Pojęcie </a:t>
            </a:r>
            <a:r>
              <a:rPr lang="pl-PL" sz="32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udostępniania infrastruktury kolejowej na gruncie przepisów o podatku od nieruchomości </a:t>
            </a:r>
            <a:br>
              <a:rPr lang="pl-PL" sz="3200" b="1" dirty="0">
                <a:solidFill>
                  <a:srgbClr val="002060"/>
                </a:solidFill>
                <a:latin typeface="Bookman Old Style" panose="02050604050505020204" pitchFamily="18" charset="0"/>
              </a:rPr>
            </a:br>
            <a:endParaRPr lang="en-US" sz="32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03240" y="5705146"/>
            <a:ext cx="30957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Adam Kałążny (Deloitte)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70205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>
                <a:solidFill>
                  <a:srgbClr val="002060"/>
                </a:solidFill>
                <a:latin typeface="Bookman Old Style" panose="02050604050505020204" pitchFamily="18" charset="0"/>
              </a:rPr>
              <a:t>Stan faktyczny </a:t>
            </a:r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sprawy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9900" y="1654392"/>
            <a:ext cx="11535833" cy="3688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Bocznica kolejowa na terenie kopalni;</a:t>
            </a:r>
          </a:p>
          <a:p>
            <a:pPr marL="34290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2000" b="1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Ruch kolejowy na bocznicy służy wyłącznie transportowi towarów z kopalni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należącej do właściciela bocznicy;</a:t>
            </a:r>
          </a:p>
          <a:p>
            <a:pPr marL="34290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Bocznica kolejowa jest </a:t>
            </a:r>
            <a:r>
              <a:rPr lang="pl-PL" sz="2000" b="1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obsługiwana </a:t>
            </a: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przez licencjonowanego przewoźnika </a:t>
            </a:r>
            <a:r>
              <a:rPr lang="pl-PL" sz="2000" b="1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kolejowego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którym właściciel bocznicy zawarł stosowną umowę;</a:t>
            </a:r>
          </a:p>
          <a:p>
            <a:pPr marL="34290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Bocznica kolejowa </a:t>
            </a:r>
            <a:r>
              <a:rPr lang="pl-PL" sz="2000" b="1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jest </a:t>
            </a: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udostępniana przewoźnikowi kolejowemu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 celu dokonywania przejazdów oraz manewrów pociągów i innych pojazdów kolejowych w zakresie wywozu towarów produkowanych przez Spółkę.</a:t>
            </a:r>
          </a:p>
          <a:p>
            <a:pPr marL="34290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6316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Podstawa prawna rozstrzygnięcia (1)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1114461"/>
            <a:ext cx="11535833" cy="3775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</a:pPr>
            <a:endParaRPr lang="pl-PL" sz="2000" b="1" dirty="0" smtClean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</a:pPr>
            <a:r>
              <a:rPr lang="pl-PL" sz="2000" b="1" dirty="0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Art. 7 ust. 1 pkt 1 </a:t>
            </a:r>
            <a:r>
              <a:rPr lang="pl-PL" sz="2000" b="1" dirty="0" err="1" smtClean="0">
                <a:solidFill>
                  <a:srgbClr val="FF0000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UPiOL</a:t>
            </a:r>
            <a:endParaRPr lang="en-US" sz="2000" dirty="0" smtClean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Zwalnia się z podatku od nieruchomości </a:t>
            </a:r>
            <a:r>
              <a:rPr lang="pl-PL" sz="2000" b="1" u="sng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grunty, budynki i budowle</a:t>
            </a:r>
            <a:r>
              <a:rPr lang="pl-PL" sz="2000" b="1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wchodzące w skład infrastruktury kolejowej w rozumieniu przepisów o transporcie kolejowym, która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jest udostępniana przewoźnikom kolejowym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lub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jest wykorzystywana do przewozu osób, lub</a:t>
            </a:r>
          </a:p>
          <a:p>
            <a:pPr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c) tworzy linie kolejowe o szerokości torów większej niż 1435 mm.</a:t>
            </a: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4591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Podstawa prawna rozstrzygnięcia (2)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1079627"/>
            <a:ext cx="11535833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20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2000" b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Art</a:t>
            </a:r>
            <a:r>
              <a:rPr lang="pl-PL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4 pkt 1 ustawy z dnia 28 marca 2003 r. o transporcie </a:t>
            </a:r>
            <a:r>
              <a:rPr lang="pl-PL" sz="2000" b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kolejowym (UTK)</a:t>
            </a:r>
            <a:endParaRPr lang="pl-PL" sz="20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l-PL" dirty="0" smtClean="0"/>
          </a:p>
          <a:p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Infrastruktura kolejowa to elementy określone w załączniku nr 1 do ustawy.</a:t>
            </a:r>
          </a:p>
          <a:p>
            <a:pPr>
              <a:lnSpc>
                <a:spcPct val="150000"/>
              </a:lnSpc>
            </a:pPr>
            <a:endParaRPr lang="pl-PL" sz="2000" b="1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pl-PL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Załącznik nr 1 </a:t>
            </a:r>
            <a:r>
              <a:rPr lang="pl-PL" sz="2000" b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 UTK</a:t>
            </a:r>
          </a:p>
          <a:p>
            <a:endParaRPr lang="pl-PL" sz="20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 skład infrastruktury kolejowej wchodzą następujące elementy, pod warunkiem że tworzą część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linii kolejowej, </a:t>
            </a: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bocznicy kolejowej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lub innej drogi kolejowej, lub są przeznaczone do zarządzania nimi, obsługi przewozu osób lub rzeczy, lub ich utrzymania: </a:t>
            </a:r>
          </a:p>
          <a:p>
            <a:pPr algn="just"/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1) tory kolejowe (…),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obrotnice i przesuwnice,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podtorze, w szczególności nasypy (…),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obiekty inżynieryjne: mosty, wiadukty (…),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nastawnie, urządzenia sterowania ruchem (…),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perony (…),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rampy towarowe (…),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drogi technologiczne (…),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przejazdy kolejowo-drogowe (…),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systemy oświetleniowe (…),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urządzenia przetwarzania i rozdziału energii elektrycznej (…),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) grunty, oznaczone jako działki ewidencyjne, na których znajdują się elementy wymienione w pkt 1-11.</a:t>
            </a:r>
          </a:p>
          <a:p>
            <a:pPr algn="just">
              <a:lnSpc>
                <a:spcPct val="150000"/>
              </a:lnSpc>
            </a:pP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95262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Podstawa prawna rozstrzygnięcia (3)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1079627"/>
            <a:ext cx="11535833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sz="20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Art. 29 ust. </a:t>
            </a:r>
            <a:r>
              <a:rPr lang="pl-PL" sz="2000" b="1" dirty="0" smtClean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 UTK</a:t>
            </a:r>
            <a:endParaRPr lang="pl-PL" sz="2000" b="1" dirty="0">
              <a:solidFill>
                <a:srgbClr val="FF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1. Udostępnianie infrastruktury kolejowej polega na:</a:t>
            </a:r>
          </a:p>
          <a:p>
            <a:pPr algn="just"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1) rozpatrywaniu wniosków aplikanta o przydzielenie zdolności przepustowej;</a:t>
            </a:r>
          </a:p>
          <a:p>
            <a:pPr algn="just"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2) przydzielaniu aplikantowi zdolności przepustowej, w tym:</a:t>
            </a:r>
          </a:p>
          <a:p>
            <a:pPr algn="just"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a) przydzielaniu trasy pociągu,</a:t>
            </a:r>
          </a:p>
          <a:p>
            <a:pPr algn="just"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b) przydzielaniu zdolności przepustowej dla wykonania manewrów lub</a:t>
            </a:r>
          </a:p>
          <a:p>
            <a:pPr algn="just"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postoju pojazdów kolejowych;</a:t>
            </a:r>
          </a:p>
          <a:p>
            <a:pPr algn="just"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3) umożliwieniu przewoźnikowi kolejowemu wskazanemu przez aplikanta</a:t>
            </a:r>
          </a:p>
          <a:p>
            <a:pPr algn="just"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wykorzystania przydzielonej zdolności przepustowej;</a:t>
            </a:r>
          </a:p>
          <a:p>
            <a:pPr algn="just"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4) umożliwieniu przewoźnikowi kolejowemu skorzystania z pozostałych usług,</a:t>
            </a:r>
          </a:p>
          <a:p>
            <a:pPr algn="just">
              <a:lnSpc>
                <a:spcPct val="150000"/>
              </a:lnSpc>
            </a:pP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 których mowa w ust. 1 załącznika nr 2 do ustawy.</a:t>
            </a:r>
          </a:p>
        </p:txBody>
      </p:sp>
    </p:spTree>
    <p:extLst>
      <p:ext uri="{BB962C8B-B14F-4D97-AF65-F5344CB8AC3E}">
        <p14:creationId xmlns:p14="http://schemas.microsoft.com/office/powerpoint/2010/main" val="3268302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Stanowisko organu podatkowego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1265410"/>
            <a:ext cx="11535833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Art. 7 ust. 1 pkt 1 </a:t>
            </a:r>
            <a:r>
              <a:rPr lang="pl-PL" sz="2000" dirty="0" err="1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u.p.o.l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odwołuje się do przepisów ustawy z 28 marca 2003 r. o transporcie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kolejowym. Zdaniem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organu powyższe uzasadnia, aby także po rozwinięcie określenia "udostępnienie", sięgnąć do tej ustawy. </a:t>
            </a:r>
            <a:endParaRPr lang="pl-PL" sz="2000" dirty="0" smtClean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pl-PL" sz="2000" dirty="0" smtClean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 sprawie będącej przedmiotem interpretacji nie dochodzi do „udostępniania” infrastruktury kolejowej (bocznicy) w rozumieniu art. 29 ust. 1 UTK.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Co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prawda Spółka zawarła z licencjonowanym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przewoźnikiem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kolejowym umowę świadczenia usług w zakresie bocznicy kolejowej, jednakże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ten </a:t>
            </a: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przewoźnik świadczy usługi tylko na potrzeby Spółki i infrastruktura ta została udostępniona tylko do obsługi </a:t>
            </a:r>
            <a:r>
              <a:rPr lang="pl-PL" sz="2000" b="1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kopalni.</a:t>
            </a: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0651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Stanowisko WSA w Kielcach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1143490"/>
            <a:ext cx="11535833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600"/>
              </a:spcAft>
            </a:pP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69899" y="975360"/>
            <a:ext cx="11182169" cy="5328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2000" b="1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Interpretacja terminu </a:t>
            </a: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"udostępnienie" nie wymaga sięgnięcia do ustawy o transporcie kolejowym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tak jak ma to miejsce w przypadku pierwszej przesłanki zwolnienia. Przesłankę tę należy interpretować literalnie, w oparciu o gramatyczne brzmienie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przepisu.</a:t>
            </a: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Przesłankę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"udostępnienia infrastruktury kolejowej" należy rozpatrywać zgodnie z dosłownym brzmieniem, tj. chodzi o faktyczny sposób wykorzystania infrastruktury kolejowej. </a:t>
            </a:r>
            <a:r>
              <a:rPr lang="pl-PL" sz="2000" b="1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Skoro infrastruktura </a:t>
            </a:r>
            <a:r>
              <a:rPr lang="pl-PL" sz="2000" b="1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kolejowa jest wykorzystywana przez licencjonowanego przewoźnika kolejowego, na podstawie umowy świadczenia usług w zakresie obsługi bocznicy kolejowej Spółki, to należy przyjąć, że dana infrastruktura jest udostępniana</a:t>
            </a:r>
            <a:r>
              <a:rPr lang="pl-PL" sz="2000" b="1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pl-PL" sz="2000" b="1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Przepis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art. 7 ust. 1 pkt 1 lit. a </a:t>
            </a:r>
            <a:r>
              <a:rPr lang="pl-PL" sz="2000" dirty="0" err="1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u.p.o.l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. odsyła do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ustawy o transporcie kolejowym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 ściśle wskazanym w tym przepisie zakresie, tj. do przyjęcia znaczenia określenia "grunty, budynki i budowle wchodzące w skład infrastruktury kolejowej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”.</a:t>
            </a: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7557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dirty="0" smtClean="0">
                <a:solidFill>
                  <a:srgbClr val="002060"/>
                </a:solidFill>
                <a:latin typeface="Bookman Old Style" panose="02050604050505020204" pitchFamily="18" charset="0"/>
              </a:rPr>
              <a:t>Refleksje na temat wyroku</a:t>
            </a:r>
            <a:endParaRPr lang="en-US" sz="2800" b="1" dirty="0">
              <a:solidFill>
                <a:srgbClr val="002060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9900" y="2028861"/>
            <a:ext cx="1153583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Zasady wykładni językowej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struktura przepisu ma znaczenie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Wykładnia celowościowa </a:t>
            </a:r>
            <a:r>
              <a:rPr lang="pl-PL" sz="2000" dirty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czemu służy zwolnienie podatkowe dla infrastruktury kolejowej</a:t>
            </a: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2000" dirty="0" smtClean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pl-PL" sz="2000" dirty="0" smtClean="0">
                <a:solidFill>
                  <a:schemeClr val="tx2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Infrastruktura prywatna – czy faktycznie nie może być udostępniana na gruncie UTK?</a:t>
            </a: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20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pl-PL" sz="2000" dirty="0" smtClean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91430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712</Words>
  <Application>Microsoft Office PowerPoint</Application>
  <PresentationFormat>Panoramiczny</PresentationFormat>
  <Paragraphs>62</Paragraphs>
  <Slides>8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5" baseType="lpstr">
      <vt:lpstr>Arial</vt:lpstr>
      <vt:lpstr>Bookman Old Style</vt:lpstr>
      <vt:lpstr>Calibri</vt:lpstr>
      <vt:lpstr>Calibri Light</vt:lpstr>
      <vt:lpstr>Times New Roman</vt:lpstr>
      <vt:lpstr>Wingdings</vt:lpstr>
      <vt:lpstr>Office Theme</vt:lpstr>
      <vt:lpstr> Pojęcie udostępniania infrastruktury kolejowej na gruncie przepisów o podatku od nieruchomości  </vt:lpstr>
      <vt:lpstr>Stan faktyczny sprawy</vt:lpstr>
      <vt:lpstr>Podstawa prawna rozstrzygnięcia (1)</vt:lpstr>
      <vt:lpstr>Podstawa prawna rozstrzygnięcia (2)</vt:lpstr>
      <vt:lpstr>Podstawa prawna rozstrzygnięcia (3)</vt:lpstr>
      <vt:lpstr>Stanowisko organu podatkowego</vt:lpstr>
      <vt:lpstr>Stanowisko WSA w Kielcach</vt:lpstr>
      <vt:lpstr>Refleksje na temat wyroku</vt:lpstr>
    </vt:vector>
  </TitlesOfParts>
  <Company>Deloitte Touche Tohmatsu Services,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Podstawa opodatkowania podatkiem od nieruchomości, gdy amortyzacji nie dokonuje podatnik</dc:title>
  <dc:creator>Kalazny, Adam (PL - Warsaw)</dc:creator>
  <cp:lastModifiedBy>Wojciech Morawski</cp:lastModifiedBy>
  <cp:revision>35</cp:revision>
  <dcterms:created xsi:type="dcterms:W3CDTF">2017-03-25T12:58:41Z</dcterms:created>
  <dcterms:modified xsi:type="dcterms:W3CDTF">2018-03-08T19:46:03Z</dcterms:modified>
</cp:coreProperties>
</file>