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3" r:id="rId7"/>
    <p:sldId id="262"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7E17D0-88C0-4486-834D-F77DB1ADFA6D}" type="datetimeFigureOut">
              <a:rPr lang="en-US" smtClean="0"/>
              <a:t>9/5/2018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F3F3C5-9B1E-4E7D-9AEC-5B2E04E5023D}" type="slidenum">
              <a:rPr lang="en-US" smtClean="0"/>
              <a:t>‹#›</a:t>
            </a:fld>
            <a:endParaRPr lang="en-US"/>
          </a:p>
        </p:txBody>
      </p:sp>
    </p:spTree>
    <p:extLst>
      <p:ext uri="{BB962C8B-B14F-4D97-AF65-F5344CB8AC3E}">
        <p14:creationId xmlns:p14="http://schemas.microsoft.com/office/powerpoint/2010/main" val="1585946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1</a:t>
            </a:fld>
            <a:endParaRPr lang="en-US" dirty="0"/>
          </a:p>
        </p:txBody>
      </p:sp>
    </p:spTree>
    <p:extLst>
      <p:ext uri="{BB962C8B-B14F-4D97-AF65-F5344CB8AC3E}">
        <p14:creationId xmlns:p14="http://schemas.microsoft.com/office/powerpoint/2010/main" val="22703751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10</a:t>
            </a:fld>
            <a:endParaRPr lang="en-US" dirty="0"/>
          </a:p>
        </p:txBody>
      </p:sp>
    </p:spTree>
    <p:extLst>
      <p:ext uri="{BB962C8B-B14F-4D97-AF65-F5344CB8AC3E}">
        <p14:creationId xmlns:p14="http://schemas.microsoft.com/office/powerpoint/2010/main" val="68556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2</a:t>
            </a:fld>
            <a:endParaRPr lang="en-US" dirty="0"/>
          </a:p>
        </p:txBody>
      </p:sp>
    </p:spTree>
    <p:extLst>
      <p:ext uri="{BB962C8B-B14F-4D97-AF65-F5344CB8AC3E}">
        <p14:creationId xmlns:p14="http://schemas.microsoft.com/office/powerpoint/2010/main" val="914783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3</a:t>
            </a:fld>
            <a:endParaRPr lang="en-US" dirty="0"/>
          </a:p>
        </p:txBody>
      </p:sp>
    </p:spTree>
    <p:extLst>
      <p:ext uri="{BB962C8B-B14F-4D97-AF65-F5344CB8AC3E}">
        <p14:creationId xmlns:p14="http://schemas.microsoft.com/office/powerpoint/2010/main" val="2750353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4</a:t>
            </a:fld>
            <a:endParaRPr lang="en-US" dirty="0"/>
          </a:p>
        </p:txBody>
      </p:sp>
    </p:spTree>
    <p:extLst>
      <p:ext uri="{BB962C8B-B14F-4D97-AF65-F5344CB8AC3E}">
        <p14:creationId xmlns:p14="http://schemas.microsoft.com/office/powerpoint/2010/main" val="1661104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5</a:t>
            </a:fld>
            <a:endParaRPr lang="en-US" dirty="0"/>
          </a:p>
        </p:txBody>
      </p:sp>
    </p:spTree>
    <p:extLst>
      <p:ext uri="{BB962C8B-B14F-4D97-AF65-F5344CB8AC3E}">
        <p14:creationId xmlns:p14="http://schemas.microsoft.com/office/powerpoint/2010/main" val="1012236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6</a:t>
            </a:fld>
            <a:endParaRPr lang="en-US" dirty="0"/>
          </a:p>
        </p:txBody>
      </p:sp>
    </p:spTree>
    <p:extLst>
      <p:ext uri="{BB962C8B-B14F-4D97-AF65-F5344CB8AC3E}">
        <p14:creationId xmlns:p14="http://schemas.microsoft.com/office/powerpoint/2010/main" val="457756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7</a:t>
            </a:fld>
            <a:endParaRPr lang="en-US" dirty="0"/>
          </a:p>
        </p:txBody>
      </p:sp>
    </p:spTree>
    <p:extLst>
      <p:ext uri="{BB962C8B-B14F-4D97-AF65-F5344CB8AC3E}">
        <p14:creationId xmlns:p14="http://schemas.microsoft.com/office/powerpoint/2010/main" val="1173184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8</a:t>
            </a:fld>
            <a:endParaRPr lang="en-US" dirty="0"/>
          </a:p>
        </p:txBody>
      </p:sp>
    </p:spTree>
    <p:extLst>
      <p:ext uri="{BB962C8B-B14F-4D97-AF65-F5344CB8AC3E}">
        <p14:creationId xmlns:p14="http://schemas.microsoft.com/office/powerpoint/2010/main" val="3811523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9</a:t>
            </a:fld>
            <a:endParaRPr lang="en-US" dirty="0"/>
          </a:p>
        </p:txBody>
      </p:sp>
    </p:spTree>
    <p:extLst>
      <p:ext uri="{BB962C8B-B14F-4D97-AF65-F5344CB8AC3E}">
        <p14:creationId xmlns:p14="http://schemas.microsoft.com/office/powerpoint/2010/main" val="1269901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C082F1-7FB0-4E66-B895-D6AD57CD4303}" type="datetimeFigureOut">
              <a:rPr lang="en-US" smtClean="0"/>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1523760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082F1-7FB0-4E66-B895-D6AD57CD4303}" type="datetimeFigureOut">
              <a:rPr lang="en-US" smtClean="0"/>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4229757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082F1-7FB0-4E66-B895-D6AD57CD4303}" type="datetimeFigureOut">
              <a:rPr lang="en-US" smtClean="0"/>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3586045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columns of text">
    <p:spTree>
      <p:nvGrpSpPr>
        <p:cNvPr id="1" name=""/>
        <p:cNvGrpSpPr/>
        <p:nvPr/>
      </p:nvGrpSpPr>
      <p:grpSpPr>
        <a:xfrm>
          <a:off x="0" y="0"/>
          <a:ext cx="0" cy="0"/>
          <a:chOff x="0" y="0"/>
          <a:chExt cx="0" cy="0"/>
        </a:xfrm>
      </p:grpSpPr>
      <p:sp>
        <p:nvSpPr>
          <p:cNvPr id="13" name="Content Placeholder 3"/>
          <p:cNvSpPr>
            <a:spLocks noGrp="1"/>
          </p:cNvSpPr>
          <p:nvPr>
            <p:ph sz="quarter" idx="10"/>
          </p:nvPr>
        </p:nvSpPr>
        <p:spPr>
          <a:xfrm>
            <a:off x="468000" y="1665288"/>
            <a:ext cx="5328000" cy="4622507"/>
          </a:xfrm>
          <a:prstGeom prst="rect">
            <a:avLst/>
          </a:prstGeom>
        </p:spPr>
        <p:txBody>
          <a:bodyPr/>
          <a:lstStyle>
            <a:lvl1pPr>
              <a:tabLst>
                <a:tab pos="6705432" algn="r"/>
              </a:tabLst>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Content Placeholder 3"/>
          <p:cNvSpPr>
            <a:spLocks noGrp="1"/>
          </p:cNvSpPr>
          <p:nvPr>
            <p:ph sz="quarter" idx="20"/>
          </p:nvPr>
        </p:nvSpPr>
        <p:spPr>
          <a:xfrm>
            <a:off x="6394100" y="1656000"/>
            <a:ext cx="5328000" cy="4631795"/>
          </a:xfrm>
          <a:prstGeom prst="rect">
            <a:avLst/>
          </a:prstGeom>
        </p:spPr>
        <p:txBody>
          <a:bodyPr/>
          <a:lstStyle>
            <a:lvl1pPr>
              <a:tabLst>
                <a:tab pos="6705432" algn="r"/>
              </a:tabLst>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7"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352187081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082F1-7FB0-4E66-B895-D6AD57CD4303}" type="datetimeFigureOut">
              <a:rPr lang="en-US" smtClean="0"/>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1589102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C082F1-7FB0-4E66-B895-D6AD57CD4303}" type="datetimeFigureOut">
              <a:rPr lang="en-US" smtClean="0"/>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3123951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C082F1-7FB0-4E66-B895-D6AD57CD4303}" type="datetimeFigureOut">
              <a:rPr lang="en-US" smtClean="0"/>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2142157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C082F1-7FB0-4E66-B895-D6AD57CD4303}" type="datetimeFigureOut">
              <a:rPr lang="en-US" smtClean="0"/>
              <a:t>9/5/2018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2206353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C082F1-7FB0-4E66-B895-D6AD57CD4303}" type="datetimeFigureOut">
              <a:rPr lang="en-US" smtClean="0"/>
              <a:t>9/5/2018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1090129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C082F1-7FB0-4E66-B895-D6AD57CD4303}" type="datetimeFigureOut">
              <a:rPr lang="en-US" smtClean="0"/>
              <a:t>9/5/2018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406167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082F1-7FB0-4E66-B895-D6AD57CD4303}" type="datetimeFigureOut">
              <a:rPr lang="en-US" smtClean="0"/>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2716122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082F1-7FB0-4E66-B895-D6AD57CD4303}" type="datetimeFigureOut">
              <a:rPr lang="en-US" smtClean="0"/>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C50F7-04B0-4F8E-BD61-EC5FE1C0D56C}" type="slidenum">
              <a:rPr lang="en-US" smtClean="0"/>
              <a:t>‹#›</a:t>
            </a:fld>
            <a:endParaRPr lang="en-US"/>
          </a:p>
        </p:txBody>
      </p:sp>
    </p:spTree>
    <p:extLst>
      <p:ext uri="{BB962C8B-B14F-4D97-AF65-F5344CB8AC3E}">
        <p14:creationId xmlns:p14="http://schemas.microsoft.com/office/powerpoint/2010/main" val="4238445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C082F1-7FB0-4E66-B895-D6AD57CD4303}" type="datetimeFigureOut">
              <a:rPr lang="en-US" smtClean="0"/>
              <a:t>9/5/2018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C50F7-04B0-4F8E-BD61-EC5FE1C0D56C}" type="slidenum">
              <a:rPr lang="en-US" smtClean="0"/>
              <a:t>‹#›</a:t>
            </a:fld>
            <a:endParaRPr lang="en-US"/>
          </a:p>
        </p:txBody>
      </p:sp>
    </p:spTree>
    <p:extLst>
      <p:ext uri="{BB962C8B-B14F-4D97-AF65-F5344CB8AC3E}">
        <p14:creationId xmlns:p14="http://schemas.microsoft.com/office/powerpoint/2010/main" val="512622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69900" y="3668147"/>
            <a:ext cx="11252200" cy="757255"/>
          </a:xfrm>
        </p:spPr>
        <p:txBody>
          <a:bodyPr/>
          <a:lstStyle/>
          <a:p>
            <a:pPr algn="ctr"/>
            <a:r>
              <a:rPr lang="pl-PL" b="1" dirty="0">
                <a:solidFill>
                  <a:srgbClr val="FF0000"/>
                </a:solidFill>
                <a:latin typeface="Bookman Old Style" panose="02050604050505020204" pitchFamily="18" charset="0"/>
              </a:rPr>
              <a:t>Wyrok WSA w Bydgoszczy z dnia 27 października 2016 r., I SA/</a:t>
            </a:r>
            <a:r>
              <a:rPr lang="pl-PL" b="1" dirty="0" err="1">
                <a:solidFill>
                  <a:srgbClr val="FF0000"/>
                </a:solidFill>
                <a:latin typeface="Bookman Old Style" panose="02050604050505020204" pitchFamily="18" charset="0"/>
              </a:rPr>
              <a:t>Bd</a:t>
            </a:r>
            <a:r>
              <a:rPr lang="pl-PL" b="1" dirty="0">
                <a:solidFill>
                  <a:srgbClr val="FF0000"/>
                </a:solidFill>
                <a:latin typeface="Bookman Old Style" panose="02050604050505020204" pitchFamily="18" charset="0"/>
              </a:rPr>
              <a:t> 613/16</a:t>
            </a:r>
            <a:endParaRPr lang="en-US" noProof="0" dirty="0">
              <a:solidFill>
                <a:srgbClr val="FF0000"/>
              </a:solidFill>
              <a:latin typeface="Bookman Old Style" panose="02050604050505020204" pitchFamily="18" charset="0"/>
            </a:endParaRPr>
          </a:p>
        </p:txBody>
      </p:sp>
      <p:sp>
        <p:nvSpPr>
          <p:cNvPr id="2" name="Title 1"/>
          <p:cNvSpPr>
            <a:spLocks noGrp="1"/>
          </p:cNvSpPr>
          <p:nvPr>
            <p:ph type="title"/>
          </p:nvPr>
        </p:nvSpPr>
        <p:spPr>
          <a:xfrm>
            <a:off x="469900" y="1841422"/>
            <a:ext cx="11252200" cy="334102"/>
          </a:xfrm>
        </p:spPr>
        <p:txBody>
          <a:bodyPr/>
          <a:lstStyle/>
          <a:p>
            <a:pPr lvl="0" algn="ctr"/>
            <a:r>
              <a:rPr lang="pl-PL" sz="3200" b="1" dirty="0" smtClean="0">
                <a:solidFill>
                  <a:srgbClr val="002060"/>
                </a:solidFill>
                <a:latin typeface="Bookman Old Style" panose="02050604050505020204" pitchFamily="18" charset="0"/>
              </a:rPr>
              <a:t>Podstawa </a:t>
            </a:r>
            <a:r>
              <a:rPr lang="pl-PL" sz="3200" b="1" dirty="0">
                <a:solidFill>
                  <a:srgbClr val="002060"/>
                </a:solidFill>
                <a:latin typeface="Bookman Old Style" panose="02050604050505020204" pitchFamily="18" charset="0"/>
              </a:rPr>
              <a:t>opodatkowania podatkiem od nieruchomości, gdy amortyzacji nie dokonuje podatnik </a:t>
            </a:r>
            <a:r>
              <a:rPr lang="pl-PL" sz="3200" b="1" dirty="0" smtClean="0">
                <a:solidFill>
                  <a:srgbClr val="002060"/>
                </a:solidFill>
                <a:latin typeface="Bookman Old Style" panose="02050604050505020204" pitchFamily="18" charset="0"/>
              </a:rPr>
              <a:t/>
            </a:r>
            <a:br>
              <a:rPr lang="pl-PL" sz="3200" b="1" dirty="0" smtClean="0">
                <a:solidFill>
                  <a:srgbClr val="002060"/>
                </a:solidFill>
                <a:latin typeface="Bookman Old Style" panose="02050604050505020204" pitchFamily="18" charset="0"/>
              </a:rPr>
            </a:br>
            <a:endParaRPr lang="en-US" sz="3200" dirty="0">
              <a:solidFill>
                <a:srgbClr val="002060"/>
              </a:solidFill>
              <a:latin typeface="Bookman Old Style" panose="02050604050505020204" pitchFamily="18" charset="0"/>
            </a:endParaRPr>
          </a:p>
        </p:txBody>
      </p:sp>
      <p:sp>
        <p:nvSpPr>
          <p:cNvPr id="7" name="Rectangle 6"/>
          <p:cNvSpPr/>
          <p:nvPr/>
        </p:nvSpPr>
        <p:spPr>
          <a:xfrm>
            <a:off x="4303240" y="5705146"/>
            <a:ext cx="3095719" cy="369332"/>
          </a:xfrm>
          <a:prstGeom prst="rect">
            <a:avLst/>
          </a:prstGeom>
        </p:spPr>
        <p:txBody>
          <a:bodyPr wrap="none">
            <a:spAutoFit/>
          </a:bodyPr>
          <a:lstStyle/>
          <a:p>
            <a:r>
              <a:rPr lang="pl-PL" b="1" dirty="0" smtClean="0">
                <a:solidFill>
                  <a:srgbClr val="002060"/>
                </a:solidFill>
                <a:latin typeface="Bookman Old Style" panose="02050604050505020204" pitchFamily="18" charset="0"/>
              </a:rPr>
              <a:t>Adam Kałążny (Deloitte)</a:t>
            </a:r>
            <a:endParaRPr lang="en-US" dirty="0"/>
          </a:p>
        </p:txBody>
      </p:sp>
    </p:spTree>
    <p:extLst>
      <p:ext uri="{BB962C8B-B14F-4D97-AF65-F5344CB8AC3E}">
        <p14:creationId xmlns:p14="http://schemas.microsoft.com/office/powerpoint/2010/main" val="352270205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800" b="1" dirty="0" smtClean="0">
                <a:solidFill>
                  <a:srgbClr val="002060"/>
                </a:solidFill>
                <a:latin typeface="Bookman Old Style" panose="02050604050505020204" pitchFamily="18" charset="0"/>
              </a:rPr>
              <a:t>Przypadki podobne – ale czy takie same?</a:t>
            </a:r>
            <a:endParaRPr lang="en-US" sz="2800" b="1" dirty="0">
              <a:solidFill>
                <a:srgbClr val="002060"/>
              </a:solidFill>
              <a:latin typeface="Bookman Old Style" panose="02050604050505020204" pitchFamily="18" charset="0"/>
            </a:endParaRPr>
          </a:p>
        </p:txBody>
      </p:sp>
      <p:sp>
        <p:nvSpPr>
          <p:cNvPr id="3" name="Rectangle 2"/>
          <p:cNvSpPr/>
          <p:nvPr/>
        </p:nvSpPr>
        <p:spPr>
          <a:xfrm>
            <a:off x="469900" y="1274119"/>
            <a:ext cx="11535833" cy="5016758"/>
          </a:xfrm>
          <a:prstGeom prst="rect">
            <a:avLst/>
          </a:prstGeom>
        </p:spPr>
        <p:txBody>
          <a:bodyPr wrap="square">
            <a:spAutoFit/>
          </a:bodyPr>
          <a:lstStyle/>
          <a:p>
            <a:pPr marL="342900" indent="-342900" algn="just">
              <a:lnSpc>
                <a:spcPct val="150000"/>
              </a:lnSpc>
              <a:spcAft>
                <a:spcPts val="600"/>
              </a:spcAft>
              <a:buFont typeface="Wingdings" panose="05000000000000000000" pitchFamily="2" charset="2"/>
              <a:buChar char="Ø"/>
            </a:pPr>
            <a:r>
              <a:rPr lang="pl-PL" sz="2000" b="1" dirty="0" smtClean="0">
                <a:solidFill>
                  <a:schemeClr val="tx2"/>
                </a:solidFill>
                <a:ea typeface="Calibri" panose="020F0502020204030204" pitchFamily="34" charset="0"/>
                <a:cs typeface="Times New Roman" panose="02020603050405020304" pitchFamily="18" charset="0"/>
              </a:rPr>
              <a:t>Leasing finansowy</a:t>
            </a:r>
          </a:p>
          <a:p>
            <a:pPr algn="just">
              <a:lnSpc>
                <a:spcPct val="150000"/>
              </a:lnSpc>
              <a:spcAft>
                <a:spcPts val="600"/>
              </a:spcAft>
            </a:pPr>
            <a:r>
              <a:rPr lang="pl-PL" sz="2000" dirty="0" smtClean="0">
                <a:solidFill>
                  <a:schemeClr val="tx2"/>
                </a:solidFill>
                <a:ea typeface="Calibri" panose="020F0502020204030204" pitchFamily="34" charset="0"/>
                <a:cs typeface="Times New Roman" panose="02020603050405020304" pitchFamily="18" charset="0"/>
              </a:rPr>
              <a:t>Czy stanowisko WSA w Bydgoszczy znajdzie zastosowanie również w przypadku właściciela budowli, który na podstawie umowy leasingu finansowego oddaje do używania budowlę, od której odpisów amortyzacyjnych dla celów podatkowych dokonuje korzystający?</a:t>
            </a:r>
          </a:p>
          <a:p>
            <a:pPr algn="just">
              <a:lnSpc>
                <a:spcPct val="150000"/>
              </a:lnSpc>
              <a:spcAft>
                <a:spcPts val="600"/>
              </a:spcAft>
            </a:pPr>
            <a:endParaRPr lang="pl-PL" sz="2000" dirty="0" smtClean="0">
              <a:solidFill>
                <a:schemeClr val="tx2"/>
              </a:solidFill>
              <a:ea typeface="Calibri" panose="020F0502020204030204" pitchFamily="34" charset="0"/>
              <a:cs typeface="Times New Roman" panose="02020603050405020304" pitchFamily="18" charset="0"/>
            </a:endParaRPr>
          </a:p>
          <a:p>
            <a:pPr marL="342900" indent="-342900" algn="just">
              <a:lnSpc>
                <a:spcPct val="150000"/>
              </a:lnSpc>
              <a:spcAft>
                <a:spcPts val="600"/>
              </a:spcAft>
              <a:buFont typeface="Wingdings" panose="05000000000000000000" pitchFamily="2" charset="2"/>
              <a:buChar char="Ø"/>
            </a:pPr>
            <a:r>
              <a:rPr lang="pl-PL" sz="2000" b="1" dirty="0" smtClean="0">
                <a:solidFill>
                  <a:schemeClr val="tx2"/>
                </a:solidFill>
                <a:ea typeface="Calibri" panose="020F0502020204030204" pitchFamily="34" charset="0"/>
                <a:cs typeface="Times New Roman" panose="02020603050405020304" pitchFamily="18" charset="0"/>
              </a:rPr>
              <a:t>Budowle zagregowane w wartości początkowej budynku</a:t>
            </a:r>
          </a:p>
          <a:p>
            <a:pPr algn="just">
              <a:lnSpc>
                <a:spcPct val="150000"/>
              </a:lnSpc>
              <a:spcAft>
                <a:spcPts val="600"/>
              </a:spcAft>
            </a:pPr>
            <a:r>
              <a:rPr lang="pl-PL" sz="2000" dirty="0" smtClean="0">
                <a:solidFill>
                  <a:schemeClr val="tx2"/>
                </a:solidFill>
                <a:ea typeface="Calibri" panose="020F0502020204030204" pitchFamily="34" charset="0"/>
                <a:cs typeface="Times New Roman" panose="02020603050405020304" pitchFamily="18" charset="0"/>
              </a:rPr>
              <a:t>Czy w przypadku gdy podatnik </a:t>
            </a:r>
            <a:r>
              <a:rPr lang="pl-PL" sz="2000" dirty="0" err="1" smtClean="0">
                <a:solidFill>
                  <a:schemeClr val="tx2"/>
                </a:solidFill>
                <a:ea typeface="Calibri" panose="020F0502020204030204" pitchFamily="34" charset="0"/>
                <a:cs typeface="Times New Roman" panose="02020603050405020304" pitchFamily="18" charset="0"/>
              </a:rPr>
              <a:t>PoN</a:t>
            </a:r>
            <a:r>
              <a:rPr lang="pl-PL" sz="2000" dirty="0" smtClean="0">
                <a:solidFill>
                  <a:schemeClr val="tx2"/>
                </a:solidFill>
                <a:ea typeface="Calibri" panose="020F0502020204030204" pitchFamily="34" charset="0"/>
                <a:cs typeface="Times New Roman" panose="02020603050405020304" pitchFamily="18" charset="0"/>
              </a:rPr>
              <a:t> dokonuje odpisów amortyzacyjnych od budynku, w wartości początkowej którego zagregowano wartość budowli (np. plac przy budynku), spełniona jest przesłanka </a:t>
            </a:r>
            <a:r>
              <a:rPr lang="pl-PL" sz="2000" smtClean="0">
                <a:solidFill>
                  <a:schemeClr val="tx2"/>
                </a:solidFill>
                <a:ea typeface="Calibri" panose="020F0502020204030204" pitchFamily="34" charset="0"/>
                <a:cs typeface="Times New Roman" panose="02020603050405020304" pitchFamily="18" charset="0"/>
              </a:rPr>
              <a:t>„nie dokonywania </a:t>
            </a:r>
            <a:r>
              <a:rPr lang="pl-PL" sz="2000" dirty="0" smtClean="0">
                <a:solidFill>
                  <a:schemeClr val="tx2"/>
                </a:solidFill>
                <a:ea typeface="Calibri" panose="020F0502020204030204" pitchFamily="34" charset="0"/>
                <a:cs typeface="Times New Roman" panose="02020603050405020304" pitchFamily="18" charset="0"/>
              </a:rPr>
              <a:t>odpisów amortyzacyjnych od budowli”, warunkująca możliwość ustalenia podstawy opodatkowania </a:t>
            </a:r>
            <a:r>
              <a:rPr lang="pl-PL" sz="2000" dirty="0" err="1" smtClean="0">
                <a:solidFill>
                  <a:schemeClr val="tx2"/>
                </a:solidFill>
                <a:ea typeface="Calibri" panose="020F0502020204030204" pitchFamily="34" charset="0"/>
                <a:cs typeface="Times New Roman" panose="02020603050405020304" pitchFamily="18" charset="0"/>
              </a:rPr>
              <a:t>PoN</a:t>
            </a:r>
            <a:r>
              <a:rPr lang="pl-PL" sz="2000" dirty="0" smtClean="0">
                <a:solidFill>
                  <a:schemeClr val="tx2"/>
                </a:solidFill>
                <a:ea typeface="Calibri" panose="020F0502020204030204" pitchFamily="34" charset="0"/>
                <a:cs typeface="Times New Roman" panose="02020603050405020304" pitchFamily="18" charset="0"/>
              </a:rPr>
              <a:t> na podstawie art. 4 ust. 5 </a:t>
            </a:r>
            <a:r>
              <a:rPr lang="pl-PL" sz="2000" dirty="0" err="1" smtClean="0">
                <a:solidFill>
                  <a:schemeClr val="tx2"/>
                </a:solidFill>
                <a:ea typeface="Calibri" panose="020F0502020204030204" pitchFamily="34" charset="0"/>
                <a:cs typeface="Times New Roman" panose="02020603050405020304" pitchFamily="18" charset="0"/>
              </a:rPr>
              <a:t>UPiOL</a:t>
            </a:r>
            <a:r>
              <a:rPr lang="pl-PL" sz="2000" dirty="0" smtClean="0">
                <a:solidFill>
                  <a:schemeClr val="tx2"/>
                </a:solidFill>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89822089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800" b="1" dirty="0">
                <a:solidFill>
                  <a:srgbClr val="002060"/>
                </a:solidFill>
                <a:latin typeface="Bookman Old Style" panose="02050604050505020204" pitchFamily="18" charset="0"/>
              </a:rPr>
              <a:t>Stan faktyczny </a:t>
            </a:r>
            <a:r>
              <a:rPr lang="pl-PL" sz="2800" b="1" dirty="0" smtClean="0">
                <a:solidFill>
                  <a:srgbClr val="002060"/>
                </a:solidFill>
                <a:latin typeface="Bookman Old Style" panose="02050604050505020204" pitchFamily="18" charset="0"/>
              </a:rPr>
              <a:t>sprawy (1)</a:t>
            </a:r>
            <a:endParaRPr lang="en-US" sz="2800" b="1" dirty="0">
              <a:solidFill>
                <a:srgbClr val="002060"/>
              </a:solidFill>
              <a:latin typeface="Bookman Old Style" panose="02050604050505020204" pitchFamily="18" charset="0"/>
            </a:endParaRPr>
          </a:p>
        </p:txBody>
      </p:sp>
      <p:grpSp>
        <p:nvGrpSpPr>
          <p:cNvPr id="18" name="Group 17"/>
          <p:cNvGrpSpPr/>
          <p:nvPr/>
        </p:nvGrpSpPr>
        <p:grpSpPr>
          <a:xfrm>
            <a:off x="852073" y="1439568"/>
            <a:ext cx="9956801" cy="5341529"/>
            <a:chOff x="798285" y="710927"/>
            <a:chExt cx="9956801" cy="5341529"/>
          </a:xfrm>
        </p:grpSpPr>
        <p:sp>
          <p:nvSpPr>
            <p:cNvPr id="6" name="Isosceles Triangle 5"/>
            <p:cNvSpPr/>
            <p:nvPr/>
          </p:nvSpPr>
          <p:spPr>
            <a:xfrm>
              <a:off x="1258568" y="2275433"/>
              <a:ext cx="2578634" cy="153734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3600" dirty="0" smtClean="0"/>
                <a:t>SP.K.</a:t>
              </a:r>
              <a:endParaRPr lang="en-US" sz="3600" dirty="0"/>
            </a:p>
          </p:txBody>
        </p:sp>
        <p:sp>
          <p:nvSpPr>
            <p:cNvPr id="7" name="Rectangle 6"/>
            <p:cNvSpPr/>
            <p:nvPr/>
          </p:nvSpPr>
          <p:spPr>
            <a:xfrm>
              <a:off x="6817539" y="1045028"/>
              <a:ext cx="1963911" cy="13325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t>Komandytariusz</a:t>
              </a:r>
            </a:p>
            <a:p>
              <a:pPr algn="ctr"/>
              <a:r>
                <a:rPr lang="pl-PL" b="1" dirty="0" smtClean="0"/>
                <a:t>Sp. z o.o.</a:t>
              </a:r>
              <a:endParaRPr lang="en-US" b="1" dirty="0"/>
            </a:p>
          </p:txBody>
        </p:sp>
        <p:sp>
          <p:nvSpPr>
            <p:cNvPr id="8" name="Rectangle 7"/>
            <p:cNvSpPr/>
            <p:nvPr/>
          </p:nvSpPr>
          <p:spPr>
            <a:xfrm>
              <a:off x="6817538" y="4333220"/>
              <a:ext cx="1963911" cy="13325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t>Komplementariusz</a:t>
              </a:r>
            </a:p>
            <a:p>
              <a:pPr algn="ctr"/>
              <a:r>
                <a:rPr lang="pl-PL" b="1" dirty="0" smtClean="0"/>
                <a:t>Sp. z o.o.</a:t>
              </a:r>
              <a:endParaRPr lang="en-US" b="1" dirty="0"/>
            </a:p>
          </p:txBody>
        </p:sp>
        <p:pic>
          <p:nvPicPr>
            <p:cNvPr id="13" name="Picture 12"/>
            <p:cNvPicPr>
              <a:picLocks noChangeAspect="1"/>
            </p:cNvPicPr>
            <p:nvPr/>
          </p:nvPicPr>
          <p:blipFill>
            <a:blip r:embed="rId3"/>
            <a:stretch>
              <a:fillRect/>
            </a:stretch>
          </p:blipFill>
          <p:spPr>
            <a:xfrm>
              <a:off x="4742516" y="2365485"/>
              <a:ext cx="1353484" cy="1447290"/>
            </a:xfrm>
            <a:prstGeom prst="rect">
              <a:avLst/>
            </a:prstGeom>
          </p:spPr>
        </p:pic>
        <p:sp>
          <p:nvSpPr>
            <p:cNvPr id="15" name="Oval 14"/>
            <p:cNvSpPr/>
            <p:nvPr/>
          </p:nvSpPr>
          <p:spPr>
            <a:xfrm>
              <a:off x="798285" y="1861426"/>
              <a:ext cx="5558971" cy="2870231"/>
            </a:xfrm>
            <a:prstGeom prst="ellipse">
              <a:avLst/>
            </a:prstGeom>
            <a:noFill/>
            <a:ln w="50800">
              <a:solidFill>
                <a:schemeClr val="accent1">
                  <a:shade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rot="16200000">
              <a:off x="4992780" y="290150"/>
              <a:ext cx="5341529" cy="6183083"/>
            </a:xfrm>
            <a:prstGeom prst="ellipse">
              <a:avLst/>
            </a:prstGeom>
            <a:noFill/>
            <a:ln w="50800">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Title 1"/>
          <p:cNvSpPr txBox="1">
            <a:spLocks/>
          </p:cNvSpPr>
          <p:nvPr/>
        </p:nvSpPr>
        <p:spPr>
          <a:xfrm>
            <a:off x="2218267" y="1683275"/>
            <a:ext cx="2364549" cy="101046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000" kern="1200">
                <a:solidFill>
                  <a:schemeClr val="tx1"/>
                </a:solidFill>
                <a:latin typeface="+mj-lt"/>
                <a:ea typeface="+mj-ea"/>
                <a:cs typeface="+mj-cs"/>
              </a:defRPr>
            </a:lvl1pPr>
          </a:lstStyle>
          <a:p>
            <a:pPr algn="ctr"/>
            <a:r>
              <a:rPr lang="pl-PL" sz="2400" b="1" dirty="0" smtClean="0">
                <a:solidFill>
                  <a:schemeClr val="tx2"/>
                </a:solidFill>
                <a:latin typeface="+mn-lt"/>
              </a:rPr>
              <a:t>Właściciel budowli</a:t>
            </a:r>
          </a:p>
          <a:p>
            <a:pPr algn="ctr"/>
            <a:r>
              <a:rPr lang="pl-PL" sz="2400" b="1" dirty="0" smtClean="0">
                <a:solidFill>
                  <a:schemeClr val="tx2"/>
                </a:solidFill>
                <a:latin typeface="+mn-lt"/>
              </a:rPr>
              <a:t>Podatnik </a:t>
            </a:r>
            <a:r>
              <a:rPr lang="pl-PL" sz="2400" b="1" dirty="0" err="1" smtClean="0">
                <a:solidFill>
                  <a:schemeClr val="tx2"/>
                </a:solidFill>
                <a:latin typeface="+mn-lt"/>
              </a:rPr>
              <a:t>PoN</a:t>
            </a:r>
            <a:endParaRPr lang="en-US" sz="2400" b="1" dirty="0">
              <a:solidFill>
                <a:schemeClr val="tx2"/>
              </a:solidFill>
              <a:latin typeface="+mn-lt"/>
            </a:endParaRPr>
          </a:p>
        </p:txBody>
      </p:sp>
      <p:sp>
        <p:nvSpPr>
          <p:cNvPr id="20" name="Title 1"/>
          <p:cNvSpPr txBox="1">
            <a:spLocks/>
          </p:cNvSpPr>
          <p:nvPr/>
        </p:nvSpPr>
        <p:spPr>
          <a:xfrm>
            <a:off x="5680303" y="736689"/>
            <a:ext cx="4345956" cy="721845"/>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000" kern="1200">
                <a:solidFill>
                  <a:schemeClr val="tx1"/>
                </a:solidFill>
                <a:latin typeface="+mj-lt"/>
                <a:ea typeface="+mj-ea"/>
                <a:cs typeface="+mj-cs"/>
              </a:defRPr>
            </a:lvl1pPr>
          </a:lstStyle>
          <a:p>
            <a:pPr algn="ctr"/>
            <a:r>
              <a:rPr lang="pl-PL" sz="2400" b="1" dirty="0" smtClean="0">
                <a:solidFill>
                  <a:schemeClr val="accent2"/>
                </a:solidFill>
                <a:latin typeface="+mn-lt"/>
              </a:rPr>
              <a:t>Wspólnicy w SP.K.</a:t>
            </a:r>
          </a:p>
          <a:p>
            <a:pPr algn="ctr"/>
            <a:r>
              <a:rPr lang="pl-PL" sz="2400" b="1" dirty="0" smtClean="0">
                <a:solidFill>
                  <a:schemeClr val="accent2"/>
                </a:solidFill>
                <a:latin typeface="+mn-lt"/>
              </a:rPr>
              <a:t>Podatnicy podatku dochodowego </a:t>
            </a:r>
            <a:endParaRPr lang="en-US" sz="2400" b="1" dirty="0">
              <a:solidFill>
                <a:schemeClr val="accent2"/>
              </a:solidFill>
              <a:latin typeface="+mn-lt"/>
            </a:endParaRPr>
          </a:p>
        </p:txBody>
      </p:sp>
    </p:spTree>
    <p:extLst>
      <p:ext uri="{BB962C8B-B14F-4D97-AF65-F5344CB8AC3E}">
        <p14:creationId xmlns:p14="http://schemas.microsoft.com/office/powerpoint/2010/main" val="110476316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800" b="1" dirty="0">
                <a:solidFill>
                  <a:srgbClr val="002060"/>
                </a:solidFill>
                <a:latin typeface="Bookman Old Style" panose="02050604050505020204" pitchFamily="18" charset="0"/>
              </a:rPr>
              <a:t>Stan faktyczny </a:t>
            </a:r>
            <a:r>
              <a:rPr lang="pl-PL" sz="2800" b="1" dirty="0" smtClean="0">
                <a:solidFill>
                  <a:srgbClr val="002060"/>
                </a:solidFill>
                <a:latin typeface="Bookman Old Style" panose="02050604050505020204" pitchFamily="18" charset="0"/>
              </a:rPr>
              <a:t>sprawy (2)</a:t>
            </a:r>
            <a:endParaRPr lang="en-US" sz="2800" b="1" dirty="0">
              <a:solidFill>
                <a:srgbClr val="002060"/>
              </a:solidFill>
              <a:latin typeface="Bookman Old Style" panose="02050604050505020204" pitchFamily="18" charset="0"/>
            </a:endParaRPr>
          </a:p>
        </p:txBody>
      </p:sp>
      <p:sp>
        <p:nvSpPr>
          <p:cNvPr id="6" name="Isosceles Triangle 5"/>
          <p:cNvSpPr/>
          <p:nvPr/>
        </p:nvSpPr>
        <p:spPr>
          <a:xfrm>
            <a:off x="2258970" y="1212322"/>
            <a:ext cx="2578634" cy="153734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3600" dirty="0" smtClean="0"/>
              <a:t>SP.K.</a:t>
            </a:r>
            <a:endParaRPr lang="en-US" sz="3600" dirty="0"/>
          </a:p>
        </p:txBody>
      </p:sp>
      <p:sp>
        <p:nvSpPr>
          <p:cNvPr id="7" name="Rectangle 6"/>
          <p:cNvSpPr/>
          <p:nvPr/>
        </p:nvSpPr>
        <p:spPr>
          <a:xfrm>
            <a:off x="6089815" y="1494078"/>
            <a:ext cx="1963911" cy="13325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t>Komandytariusz</a:t>
            </a:r>
          </a:p>
          <a:p>
            <a:pPr algn="ctr"/>
            <a:r>
              <a:rPr lang="pl-PL" b="1" dirty="0" smtClean="0"/>
              <a:t>Sp. z o.o.</a:t>
            </a:r>
            <a:endParaRPr lang="en-US" b="1" dirty="0"/>
          </a:p>
        </p:txBody>
      </p:sp>
      <p:sp>
        <p:nvSpPr>
          <p:cNvPr id="8" name="Rectangle 7"/>
          <p:cNvSpPr/>
          <p:nvPr/>
        </p:nvSpPr>
        <p:spPr>
          <a:xfrm>
            <a:off x="8784793" y="1494077"/>
            <a:ext cx="1963911" cy="13325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t>Komplementariusz</a:t>
            </a:r>
          </a:p>
          <a:p>
            <a:pPr algn="ctr"/>
            <a:r>
              <a:rPr lang="pl-PL" b="1" dirty="0" smtClean="0"/>
              <a:t>Sp. z o.o.</a:t>
            </a:r>
            <a:endParaRPr lang="en-US" b="1" dirty="0"/>
          </a:p>
        </p:txBody>
      </p:sp>
      <p:pic>
        <p:nvPicPr>
          <p:cNvPr id="13" name="Picture 12"/>
          <p:cNvPicPr>
            <a:picLocks noChangeAspect="1"/>
          </p:cNvPicPr>
          <p:nvPr/>
        </p:nvPicPr>
        <p:blipFill>
          <a:blip r:embed="rId3"/>
          <a:stretch>
            <a:fillRect/>
          </a:stretch>
        </p:blipFill>
        <p:spPr>
          <a:xfrm>
            <a:off x="4796304" y="3094126"/>
            <a:ext cx="1353484" cy="1447290"/>
          </a:xfrm>
          <a:prstGeom prst="rect">
            <a:avLst/>
          </a:prstGeom>
        </p:spPr>
      </p:pic>
      <p:cxnSp>
        <p:nvCxnSpPr>
          <p:cNvPr id="4" name="Straight Connector 3"/>
          <p:cNvCxnSpPr/>
          <p:nvPr/>
        </p:nvCxnSpPr>
        <p:spPr>
          <a:xfrm flipH="1">
            <a:off x="5454263" y="958874"/>
            <a:ext cx="33867" cy="5899126"/>
          </a:xfrm>
          <a:prstGeom prst="line">
            <a:avLst/>
          </a:prstGeom>
          <a:ln w="76200">
            <a:prstDash val="dash"/>
          </a:ln>
        </p:spPr>
        <p:style>
          <a:lnRef idx="1">
            <a:schemeClr val="accent1"/>
          </a:lnRef>
          <a:fillRef idx="0">
            <a:schemeClr val="accent1"/>
          </a:fillRef>
          <a:effectRef idx="0">
            <a:schemeClr val="accent1"/>
          </a:effectRef>
          <a:fontRef idx="minor">
            <a:schemeClr val="tx1"/>
          </a:fontRef>
        </p:style>
      </p:cxnSp>
      <p:sp>
        <p:nvSpPr>
          <p:cNvPr id="22" name="Title 1"/>
          <p:cNvSpPr txBox="1">
            <a:spLocks/>
          </p:cNvSpPr>
          <p:nvPr/>
        </p:nvSpPr>
        <p:spPr>
          <a:xfrm>
            <a:off x="346761" y="3287949"/>
            <a:ext cx="4292972" cy="3299118"/>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000" kern="1200">
                <a:solidFill>
                  <a:schemeClr val="tx1"/>
                </a:solidFill>
                <a:latin typeface="+mj-lt"/>
                <a:ea typeface="+mj-ea"/>
                <a:cs typeface="+mj-cs"/>
              </a:defRPr>
            </a:lvl1pPr>
          </a:lstStyle>
          <a:p>
            <a:pPr marL="342900" indent="-342900" algn="just">
              <a:buFont typeface="Arial" panose="020B0604020202020204" pitchFamily="34" charset="0"/>
              <a:buChar char="•"/>
            </a:pPr>
            <a:r>
              <a:rPr lang="pl-PL" sz="2400" b="1" dirty="0" smtClean="0">
                <a:solidFill>
                  <a:schemeClr val="tx2"/>
                </a:solidFill>
                <a:latin typeface="+mn-lt"/>
              </a:rPr>
              <a:t>ewidencja rachunkowa</a:t>
            </a:r>
          </a:p>
          <a:p>
            <a:pPr algn="just"/>
            <a:endParaRPr lang="pl-PL" sz="2400" b="1" dirty="0" smtClean="0">
              <a:solidFill>
                <a:schemeClr val="tx2"/>
              </a:solidFill>
              <a:latin typeface="+mn-lt"/>
            </a:endParaRPr>
          </a:p>
          <a:p>
            <a:pPr marL="342900" indent="-342900" algn="just">
              <a:buFont typeface="Arial" panose="020B0604020202020204" pitchFamily="34" charset="0"/>
              <a:buChar char="•"/>
            </a:pPr>
            <a:r>
              <a:rPr lang="pl-PL" sz="2400" b="1" dirty="0" smtClean="0">
                <a:solidFill>
                  <a:schemeClr val="tx2"/>
                </a:solidFill>
                <a:latin typeface="+mn-lt"/>
              </a:rPr>
              <a:t>wartość początkowa budowli dla celów amortyzacji bilansowej </a:t>
            </a:r>
          </a:p>
          <a:p>
            <a:pPr marL="342900" indent="-342900" algn="just">
              <a:buFont typeface="Arial" panose="020B0604020202020204" pitchFamily="34" charset="0"/>
              <a:buChar char="•"/>
            </a:pPr>
            <a:endParaRPr lang="pl-PL" sz="2400" b="1" dirty="0" smtClean="0">
              <a:solidFill>
                <a:schemeClr val="tx2"/>
              </a:solidFill>
              <a:latin typeface="+mn-lt"/>
            </a:endParaRPr>
          </a:p>
          <a:p>
            <a:pPr marL="342900" indent="-342900" algn="just">
              <a:buFont typeface="Arial" panose="020B0604020202020204" pitchFamily="34" charset="0"/>
              <a:buChar char="•"/>
            </a:pPr>
            <a:r>
              <a:rPr lang="pl-PL" sz="2400" b="1" dirty="0" smtClean="0">
                <a:solidFill>
                  <a:schemeClr val="tx2"/>
                </a:solidFill>
                <a:latin typeface="+mn-lt"/>
              </a:rPr>
              <a:t>odpisy amortyzacyjne dla celów amortyzacji bilansowej</a:t>
            </a:r>
            <a:endParaRPr lang="en-US" sz="2400" b="1" dirty="0">
              <a:solidFill>
                <a:schemeClr val="tx2"/>
              </a:solidFill>
              <a:latin typeface="+mn-lt"/>
            </a:endParaRPr>
          </a:p>
        </p:txBody>
      </p:sp>
      <p:sp>
        <p:nvSpPr>
          <p:cNvPr id="25" name="Title 1"/>
          <p:cNvSpPr txBox="1">
            <a:spLocks/>
          </p:cNvSpPr>
          <p:nvPr/>
        </p:nvSpPr>
        <p:spPr>
          <a:xfrm>
            <a:off x="6455732" y="3287949"/>
            <a:ext cx="4449336" cy="3299118"/>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000" kern="1200">
                <a:solidFill>
                  <a:schemeClr val="tx1"/>
                </a:solidFill>
                <a:latin typeface="+mj-lt"/>
                <a:ea typeface="+mj-ea"/>
                <a:cs typeface="+mj-cs"/>
              </a:defRPr>
            </a:lvl1pPr>
          </a:lstStyle>
          <a:p>
            <a:pPr marL="342900" indent="-342900" algn="just">
              <a:buFont typeface="Arial" panose="020B0604020202020204" pitchFamily="34" charset="0"/>
              <a:buChar char="•"/>
            </a:pPr>
            <a:r>
              <a:rPr lang="pl-PL" sz="2400" b="1" dirty="0" smtClean="0">
                <a:solidFill>
                  <a:schemeClr val="accent2"/>
                </a:solidFill>
                <a:latin typeface="+mn-lt"/>
              </a:rPr>
              <a:t>ewidencja środków trwałych dla celów rozliczeń z tytułu podatku dochodowego</a:t>
            </a:r>
          </a:p>
          <a:p>
            <a:pPr marL="342900" indent="-342900" algn="just">
              <a:buFont typeface="Arial" panose="020B0604020202020204" pitchFamily="34" charset="0"/>
              <a:buChar char="•"/>
            </a:pPr>
            <a:endParaRPr lang="pl-PL" sz="2400" b="1" dirty="0">
              <a:solidFill>
                <a:schemeClr val="accent2"/>
              </a:solidFill>
              <a:latin typeface="+mn-lt"/>
            </a:endParaRPr>
          </a:p>
          <a:p>
            <a:pPr marL="342900" indent="-342900" algn="just">
              <a:buFont typeface="Arial" panose="020B0604020202020204" pitchFamily="34" charset="0"/>
              <a:buChar char="•"/>
            </a:pPr>
            <a:r>
              <a:rPr lang="pl-PL" sz="2400" b="1" dirty="0" smtClean="0">
                <a:solidFill>
                  <a:schemeClr val="accent2"/>
                </a:solidFill>
                <a:latin typeface="+mn-lt"/>
              </a:rPr>
              <a:t>wartość początkowa budowli dla celów amortyzacji podatkowej</a:t>
            </a:r>
          </a:p>
          <a:p>
            <a:pPr marL="342900" indent="-342900" algn="just">
              <a:buFont typeface="Arial" panose="020B0604020202020204" pitchFamily="34" charset="0"/>
              <a:buChar char="•"/>
            </a:pPr>
            <a:endParaRPr lang="pl-PL" sz="2400" b="1" dirty="0" smtClean="0">
              <a:solidFill>
                <a:schemeClr val="accent2"/>
              </a:solidFill>
              <a:latin typeface="+mn-lt"/>
            </a:endParaRPr>
          </a:p>
          <a:p>
            <a:pPr marL="342900" indent="-342900" algn="just">
              <a:buFont typeface="Arial" panose="020B0604020202020204" pitchFamily="34" charset="0"/>
              <a:buChar char="•"/>
            </a:pPr>
            <a:r>
              <a:rPr lang="pl-PL" sz="2400" b="1" dirty="0" smtClean="0">
                <a:solidFill>
                  <a:schemeClr val="accent2"/>
                </a:solidFill>
                <a:latin typeface="+mn-lt"/>
              </a:rPr>
              <a:t>odpisy amortyzacyjne dla celów amortyzacji podatkowej</a:t>
            </a:r>
            <a:endParaRPr lang="en-US" sz="2400" b="1" dirty="0">
              <a:solidFill>
                <a:schemeClr val="accent2"/>
              </a:solidFill>
              <a:latin typeface="+mn-lt"/>
            </a:endParaRPr>
          </a:p>
        </p:txBody>
      </p:sp>
      <p:sp>
        <p:nvSpPr>
          <p:cNvPr id="26" name="Title 1"/>
          <p:cNvSpPr txBox="1">
            <a:spLocks/>
          </p:cNvSpPr>
          <p:nvPr/>
        </p:nvSpPr>
        <p:spPr>
          <a:xfrm>
            <a:off x="259108" y="1655116"/>
            <a:ext cx="2364549" cy="101046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000" kern="1200">
                <a:solidFill>
                  <a:schemeClr val="tx1"/>
                </a:solidFill>
                <a:latin typeface="+mj-lt"/>
                <a:ea typeface="+mj-ea"/>
                <a:cs typeface="+mj-cs"/>
              </a:defRPr>
            </a:lvl1pPr>
          </a:lstStyle>
          <a:p>
            <a:pPr algn="ctr"/>
            <a:r>
              <a:rPr lang="pl-PL" sz="2400" b="1" dirty="0" smtClean="0">
                <a:solidFill>
                  <a:schemeClr val="tx2"/>
                </a:solidFill>
                <a:latin typeface="+mn-lt"/>
              </a:rPr>
              <a:t>Właściciel budowli</a:t>
            </a:r>
          </a:p>
          <a:p>
            <a:pPr algn="ctr"/>
            <a:r>
              <a:rPr lang="pl-PL" sz="2400" b="1" dirty="0" smtClean="0">
                <a:solidFill>
                  <a:schemeClr val="tx2"/>
                </a:solidFill>
                <a:latin typeface="+mn-lt"/>
              </a:rPr>
              <a:t>Podatnik </a:t>
            </a:r>
            <a:r>
              <a:rPr lang="pl-PL" sz="2400" b="1" dirty="0" err="1" smtClean="0">
                <a:solidFill>
                  <a:schemeClr val="tx2"/>
                </a:solidFill>
                <a:latin typeface="+mn-lt"/>
              </a:rPr>
              <a:t>PoN</a:t>
            </a:r>
            <a:endParaRPr lang="en-US" sz="2400" b="1" dirty="0">
              <a:solidFill>
                <a:schemeClr val="tx2"/>
              </a:solidFill>
              <a:latin typeface="+mn-lt"/>
            </a:endParaRPr>
          </a:p>
        </p:txBody>
      </p:sp>
      <p:sp>
        <p:nvSpPr>
          <p:cNvPr id="27" name="Title 1"/>
          <p:cNvSpPr txBox="1">
            <a:spLocks/>
          </p:cNvSpPr>
          <p:nvPr/>
        </p:nvSpPr>
        <p:spPr>
          <a:xfrm>
            <a:off x="6302660" y="736689"/>
            <a:ext cx="4345956" cy="721845"/>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000" kern="1200">
                <a:solidFill>
                  <a:schemeClr val="tx1"/>
                </a:solidFill>
                <a:latin typeface="+mj-lt"/>
                <a:ea typeface="+mj-ea"/>
                <a:cs typeface="+mj-cs"/>
              </a:defRPr>
            </a:lvl1pPr>
          </a:lstStyle>
          <a:p>
            <a:pPr algn="ctr"/>
            <a:r>
              <a:rPr lang="pl-PL" sz="2400" b="1" dirty="0" smtClean="0">
                <a:solidFill>
                  <a:schemeClr val="accent2"/>
                </a:solidFill>
                <a:latin typeface="+mn-lt"/>
              </a:rPr>
              <a:t>Wspólnicy w SP.K.</a:t>
            </a:r>
          </a:p>
          <a:p>
            <a:pPr algn="ctr"/>
            <a:r>
              <a:rPr lang="pl-PL" sz="2400" b="1" dirty="0" smtClean="0">
                <a:solidFill>
                  <a:schemeClr val="accent2"/>
                </a:solidFill>
                <a:latin typeface="+mn-lt"/>
              </a:rPr>
              <a:t>Podatnicy podatku dochodowego </a:t>
            </a:r>
            <a:endParaRPr lang="en-US" sz="2400" b="1" dirty="0">
              <a:solidFill>
                <a:schemeClr val="accent2"/>
              </a:solidFill>
              <a:latin typeface="+mn-lt"/>
            </a:endParaRPr>
          </a:p>
        </p:txBody>
      </p:sp>
    </p:spTree>
    <p:extLst>
      <p:ext uri="{BB962C8B-B14F-4D97-AF65-F5344CB8AC3E}">
        <p14:creationId xmlns:p14="http://schemas.microsoft.com/office/powerpoint/2010/main" val="318697800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800" b="1" dirty="0" smtClean="0">
                <a:solidFill>
                  <a:srgbClr val="002060"/>
                </a:solidFill>
                <a:latin typeface="Bookman Old Style" panose="02050604050505020204" pitchFamily="18" charset="0"/>
              </a:rPr>
              <a:t>Podstawa prawna rozstrzygnięcia</a:t>
            </a:r>
            <a:endParaRPr lang="en-US" sz="2800" b="1" dirty="0">
              <a:solidFill>
                <a:srgbClr val="002060"/>
              </a:solidFill>
              <a:latin typeface="Bookman Old Style" panose="02050604050505020204" pitchFamily="18" charset="0"/>
            </a:endParaRPr>
          </a:p>
        </p:txBody>
      </p:sp>
      <p:sp>
        <p:nvSpPr>
          <p:cNvPr id="3" name="Rectangle 2"/>
          <p:cNvSpPr/>
          <p:nvPr/>
        </p:nvSpPr>
        <p:spPr>
          <a:xfrm>
            <a:off x="469900" y="1114461"/>
            <a:ext cx="11535833" cy="5314275"/>
          </a:xfrm>
          <a:prstGeom prst="rect">
            <a:avLst/>
          </a:prstGeom>
        </p:spPr>
        <p:txBody>
          <a:bodyPr wrap="square">
            <a:spAutoFit/>
          </a:bodyPr>
          <a:lstStyle/>
          <a:p>
            <a:pPr algn="just">
              <a:lnSpc>
                <a:spcPct val="115000"/>
              </a:lnSpc>
              <a:spcAft>
                <a:spcPts val="800"/>
              </a:spcAft>
            </a:pPr>
            <a:r>
              <a:rPr lang="pl-PL" sz="2000" b="1" dirty="0" smtClean="0">
                <a:solidFill>
                  <a:srgbClr val="FF0000"/>
                </a:solidFill>
                <a:effectLst/>
                <a:ea typeface="Calibri" panose="020F0502020204030204" pitchFamily="34" charset="0"/>
                <a:cs typeface="Times New Roman" panose="02020603050405020304" pitchFamily="18" charset="0"/>
              </a:rPr>
              <a:t>Art. 4 ust. 1 pkt 3 </a:t>
            </a:r>
            <a:r>
              <a:rPr lang="pl-PL" sz="2000" b="1" dirty="0" err="1" smtClean="0">
                <a:solidFill>
                  <a:srgbClr val="FF0000"/>
                </a:solidFill>
                <a:effectLst/>
                <a:ea typeface="Calibri" panose="020F0502020204030204" pitchFamily="34" charset="0"/>
                <a:cs typeface="Times New Roman" panose="02020603050405020304" pitchFamily="18" charset="0"/>
              </a:rPr>
              <a:t>UPiOL</a:t>
            </a:r>
            <a:endParaRPr lang="en-US" sz="2000" dirty="0" smtClean="0">
              <a:solidFill>
                <a:srgbClr val="FF0000"/>
              </a:solidFill>
              <a:effectLst/>
              <a:ea typeface="Calibri" panose="020F0502020204030204" pitchFamily="34" charset="0"/>
              <a:cs typeface="Times New Roman" panose="02020603050405020304" pitchFamily="18" charset="0"/>
            </a:endParaRPr>
          </a:p>
          <a:p>
            <a:pPr algn="just">
              <a:lnSpc>
                <a:spcPct val="150000"/>
              </a:lnSpc>
              <a:spcAft>
                <a:spcPts val="600"/>
              </a:spcAft>
            </a:pPr>
            <a:r>
              <a:rPr lang="pl-PL" sz="2000" dirty="0" smtClean="0">
                <a:solidFill>
                  <a:schemeClr val="tx2"/>
                </a:solidFill>
                <a:effectLst/>
                <a:ea typeface="Calibri" panose="020F0502020204030204" pitchFamily="34" charset="0"/>
                <a:cs typeface="Times New Roman" panose="02020603050405020304" pitchFamily="18" charset="0"/>
              </a:rPr>
              <a:t>Podstawę opodatkowania stanowi dla budowli lub ich części związanych z prowadzeniem działalności gospodarczej, z zastrzeżeniem ust. 4–6 – </a:t>
            </a:r>
            <a:r>
              <a:rPr lang="pl-PL" sz="2000" b="1" u="sng" dirty="0" smtClean="0">
                <a:solidFill>
                  <a:schemeClr val="tx2"/>
                </a:solidFill>
                <a:effectLst/>
                <a:ea typeface="Calibri" panose="020F0502020204030204" pitchFamily="34" charset="0"/>
                <a:cs typeface="Times New Roman" panose="02020603050405020304" pitchFamily="18" charset="0"/>
              </a:rPr>
              <a:t>wartość, o której mowa w przepisach o podatkach dochodowych</a:t>
            </a:r>
            <a:r>
              <a:rPr lang="pl-PL" sz="2000" dirty="0" smtClean="0">
                <a:solidFill>
                  <a:schemeClr val="tx2"/>
                </a:solidFill>
                <a:effectLst/>
                <a:ea typeface="Calibri" panose="020F0502020204030204" pitchFamily="34" charset="0"/>
                <a:cs typeface="Times New Roman" panose="02020603050405020304" pitchFamily="18" charset="0"/>
              </a:rPr>
              <a:t>, ustalona na dzień 1 stycznia roku podatkowego, stanowiąca podstawę obliczania amortyzacji w tym roku, niepomniejszona o odpisy amortyzacyjne, a w przypadku budowli całkowicie zamortyzowanych – ich wartość z dnia 1 stycznia roku, w którym dokonano ostatniego odpisu amortyzacyjnego.</a:t>
            </a:r>
          </a:p>
          <a:p>
            <a:pPr algn="just">
              <a:lnSpc>
                <a:spcPct val="150000"/>
              </a:lnSpc>
              <a:spcAft>
                <a:spcPts val="600"/>
              </a:spcAft>
            </a:pPr>
            <a:endParaRPr lang="en-US" sz="2000" dirty="0" smtClean="0">
              <a:effectLst/>
              <a:ea typeface="Calibri" panose="020F0502020204030204" pitchFamily="34" charset="0"/>
              <a:cs typeface="Times New Roman" panose="02020603050405020304" pitchFamily="18" charset="0"/>
            </a:endParaRPr>
          </a:p>
          <a:p>
            <a:pPr algn="just">
              <a:lnSpc>
                <a:spcPct val="115000"/>
              </a:lnSpc>
              <a:spcAft>
                <a:spcPts val="800"/>
              </a:spcAft>
            </a:pPr>
            <a:r>
              <a:rPr lang="pl-PL" sz="2000" b="1" dirty="0" smtClean="0">
                <a:solidFill>
                  <a:srgbClr val="FF0000"/>
                </a:solidFill>
                <a:effectLst/>
                <a:ea typeface="Calibri" panose="020F0502020204030204" pitchFamily="34" charset="0"/>
                <a:cs typeface="Times New Roman" panose="02020603050405020304" pitchFamily="18" charset="0"/>
              </a:rPr>
              <a:t>Art. 4 ust. 5 </a:t>
            </a:r>
            <a:r>
              <a:rPr lang="pl-PL" sz="2000" b="1" dirty="0" err="1" smtClean="0">
                <a:solidFill>
                  <a:srgbClr val="FF0000"/>
                </a:solidFill>
                <a:effectLst/>
                <a:ea typeface="Calibri" panose="020F0502020204030204" pitchFamily="34" charset="0"/>
                <a:cs typeface="Times New Roman" panose="02020603050405020304" pitchFamily="18" charset="0"/>
              </a:rPr>
              <a:t>UPiOL</a:t>
            </a:r>
            <a:endParaRPr lang="en-US" sz="2000" dirty="0" smtClean="0">
              <a:solidFill>
                <a:srgbClr val="FF0000"/>
              </a:solidFill>
              <a:effectLst/>
              <a:ea typeface="Calibri" panose="020F0502020204030204" pitchFamily="34" charset="0"/>
              <a:cs typeface="Times New Roman" panose="02020603050405020304" pitchFamily="18" charset="0"/>
            </a:endParaRPr>
          </a:p>
          <a:p>
            <a:pPr algn="just">
              <a:lnSpc>
                <a:spcPct val="150000"/>
              </a:lnSpc>
            </a:pPr>
            <a:r>
              <a:rPr lang="pl-PL" sz="2000" dirty="0">
                <a:solidFill>
                  <a:schemeClr val="tx2"/>
                </a:solidFill>
                <a:ea typeface="Calibri" panose="020F0502020204030204" pitchFamily="34" charset="0"/>
                <a:cs typeface="Times New Roman" panose="02020603050405020304" pitchFamily="18" charset="0"/>
              </a:rPr>
              <a:t>Jeżeli od budowli lub ich części, o których mowa w ust. 1 pkt 3, </a:t>
            </a:r>
            <a:r>
              <a:rPr lang="pl-PL" sz="2000" b="1" u="sng" dirty="0">
                <a:solidFill>
                  <a:schemeClr val="tx2"/>
                </a:solidFill>
                <a:ea typeface="Calibri" panose="020F0502020204030204" pitchFamily="34" charset="0"/>
                <a:cs typeface="Times New Roman" panose="02020603050405020304" pitchFamily="18" charset="0"/>
              </a:rPr>
              <a:t>nie dokonuje się odpisów amortyzacyjnych </a:t>
            </a:r>
            <a:r>
              <a:rPr lang="pl-PL" sz="2000" dirty="0">
                <a:solidFill>
                  <a:schemeClr val="tx2"/>
                </a:solidFill>
                <a:ea typeface="Calibri" panose="020F0502020204030204" pitchFamily="34" charset="0"/>
                <a:cs typeface="Times New Roman" panose="02020603050405020304" pitchFamily="18" charset="0"/>
              </a:rPr>
              <a:t>– podstawę opodatkowania stanowi ich wartość rynkowa, określona przez podatnika na dzień powstania obowiązku podatkowego.</a:t>
            </a:r>
            <a:endParaRPr lang="en-US" sz="20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045917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800" b="1" dirty="0" smtClean="0">
                <a:solidFill>
                  <a:srgbClr val="002060"/>
                </a:solidFill>
                <a:latin typeface="Bookman Old Style" panose="02050604050505020204" pitchFamily="18" charset="0"/>
              </a:rPr>
              <a:t>Stanowisko organu podatkowego (1)</a:t>
            </a:r>
            <a:endParaRPr lang="en-US" sz="2800" b="1" dirty="0">
              <a:solidFill>
                <a:srgbClr val="002060"/>
              </a:solidFill>
              <a:latin typeface="Bookman Old Style" panose="02050604050505020204" pitchFamily="18" charset="0"/>
            </a:endParaRPr>
          </a:p>
        </p:txBody>
      </p:sp>
      <p:sp>
        <p:nvSpPr>
          <p:cNvPr id="3" name="Rectangle 2"/>
          <p:cNvSpPr/>
          <p:nvPr/>
        </p:nvSpPr>
        <p:spPr>
          <a:xfrm>
            <a:off x="469900" y="1927261"/>
            <a:ext cx="11535833" cy="2934137"/>
          </a:xfrm>
          <a:prstGeom prst="rect">
            <a:avLst/>
          </a:prstGeom>
        </p:spPr>
        <p:txBody>
          <a:bodyPr wrap="square">
            <a:spAutoFit/>
          </a:bodyPr>
          <a:lstStyle/>
          <a:p>
            <a:pPr algn="just">
              <a:lnSpc>
                <a:spcPct val="115000"/>
              </a:lnSpc>
              <a:spcAft>
                <a:spcPts val="800"/>
              </a:spcAft>
            </a:pPr>
            <a:r>
              <a:rPr lang="pl-PL" sz="2000" b="1" dirty="0" smtClean="0">
                <a:solidFill>
                  <a:srgbClr val="FF0000"/>
                </a:solidFill>
                <a:effectLst/>
                <a:ea typeface="Calibri" panose="020F0502020204030204" pitchFamily="34" charset="0"/>
                <a:cs typeface="Times New Roman" panose="02020603050405020304" pitchFamily="18" charset="0"/>
              </a:rPr>
              <a:t>Pierwsza interpretacja</a:t>
            </a:r>
            <a:endParaRPr lang="en-US" sz="2000" dirty="0" smtClean="0">
              <a:solidFill>
                <a:srgbClr val="FF0000"/>
              </a:solidFill>
              <a:effectLst/>
              <a:ea typeface="Calibri" panose="020F0502020204030204" pitchFamily="34" charset="0"/>
              <a:cs typeface="Times New Roman" panose="02020603050405020304" pitchFamily="18" charset="0"/>
            </a:endParaRPr>
          </a:p>
          <a:p>
            <a:pPr algn="just">
              <a:lnSpc>
                <a:spcPct val="150000"/>
              </a:lnSpc>
              <a:spcAft>
                <a:spcPts val="600"/>
              </a:spcAft>
            </a:pPr>
            <a:r>
              <a:rPr lang="pl-PL" sz="2000" dirty="0" smtClean="0">
                <a:solidFill>
                  <a:schemeClr val="tx2"/>
                </a:solidFill>
                <a:ea typeface="Calibri" panose="020F0502020204030204" pitchFamily="34" charset="0"/>
                <a:cs typeface="Times New Roman" panose="02020603050405020304" pitchFamily="18" charset="0"/>
              </a:rPr>
              <a:t>Podstawę </a:t>
            </a:r>
            <a:r>
              <a:rPr lang="pl-PL" sz="2000" dirty="0">
                <a:solidFill>
                  <a:schemeClr val="tx2"/>
                </a:solidFill>
                <a:ea typeface="Calibri" panose="020F0502020204030204" pitchFamily="34" charset="0"/>
                <a:cs typeface="Times New Roman" panose="02020603050405020304" pitchFamily="18" charset="0"/>
              </a:rPr>
              <a:t>opodatkowania podatkiem od nieruchomości dla budowli będącej własnością </a:t>
            </a:r>
            <a:r>
              <a:rPr lang="pl-PL" sz="2000" dirty="0" smtClean="0">
                <a:solidFill>
                  <a:schemeClr val="tx2"/>
                </a:solidFill>
                <a:ea typeface="Calibri" panose="020F0502020204030204" pitchFamily="34" charset="0"/>
                <a:cs typeface="Times New Roman" panose="02020603050405020304" pitchFamily="18" charset="0"/>
              </a:rPr>
              <a:t>podatnika </a:t>
            </a:r>
            <a:r>
              <a:rPr lang="pl-PL" sz="2000" dirty="0" err="1" smtClean="0">
                <a:solidFill>
                  <a:schemeClr val="tx2"/>
                </a:solidFill>
                <a:ea typeface="Calibri" panose="020F0502020204030204" pitchFamily="34" charset="0"/>
                <a:cs typeface="Times New Roman" panose="02020603050405020304" pitchFamily="18" charset="0"/>
              </a:rPr>
              <a:t>PoN</a:t>
            </a:r>
            <a:r>
              <a:rPr lang="pl-PL" sz="2000" dirty="0" smtClean="0">
                <a:solidFill>
                  <a:schemeClr val="tx2"/>
                </a:solidFill>
                <a:ea typeface="Calibri" panose="020F0502020204030204" pitchFamily="34" charset="0"/>
                <a:cs typeface="Times New Roman" panose="02020603050405020304" pitchFamily="18" charset="0"/>
              </a:rPr>
              <a:t> (SP.K.) </a:t>
            </a:r>
            <a:r>
              <a:rPr lang="pl-PL" sz="2000" dirty="0">
                <a:solidFill>
                  <a:schemeClr val="tx2"/>
                </a:solidFill>
                <a:ea typeface="Calibri" panose="020F0502020204030204" pitchFamily="34" charset="0"/>
                <a:cs typeface="Times New Roman" panose="02020603050405020304" pitchFamily="18" charset="0"/>
              </a:rPr>
              <a:t>i </a:t>
            </a:r>
            <a:r>
              <a:rPr lang="pl-PL" sz="2000" dirty="0" smtClean="0">
                <a:solidFill>
                  <a:schemeClr val="tx2"/>
                </a:solidFill>
                <a:ea typeface="Calibri" panose="020F0502020204030204" pitchFamily="34" charset="0"/>
                <a:cs typeface="Times New Roman" panose="02020603050405020304" pitchFamily="18" charset="0"/>
              </a:rPr>
              <a:t>wykorzystywaną </a:t>
            </a:r>
            <a:r>
              <a:rPr lang="pl-PL" sz="2000" dirty="0">
                <a:solidFill>
                  <a:schemeClr val="tx2"/>
                </a:solidFill>
                <a:ea typeface="Calibri" panose="020F0502020204030204" pitchFamily="34" charset="0"/>
                <a:cs typeface="Times New Roman" panose="02020603050405020304" pitchFamily="18" charset="0"/>
              </a:rPr>
              <a:t>przez </a:t>
            </a:r>
            <a:r>
              <a:rPr lang="pl-PL" sz="2000" dirty="0" smtClean="0">
                <a:solidFill>
                  <a:schemeClr val="tx2"/>
                </a:solidFill>
                <a:ea typeface="Calibri" panose="020F0502020204030204" pitchFamily="34" charset="0"/>
                <a:cs typeface="Times New Roman" panose="02020603050405020304" pitchFamily="18" charset="0"/>
              </a:rPr>
              <a:t>niego </a:t>
            </a:r>
            <a:r>
              <a:rPr lang="pl-PL" sz="2000" dirty="0">
                <a:solidFill>
                  <a:schemeClr val="tx2"/>
                </a:solidFill>
                <a:ea typeface="Calibri" panose="020F0502020204030204" pitchFamily="34" charset="0"/>
                <a:cs typeface="Times New Roman" panose="02020603050405020304" pitchFamily="18" charset="0"/>
              </a:rPr>
              <a:t>do działalności gospodarczej należy </a:t>
            </a:r>
            <a:r>
              <a:rPr lang="pl-PL" sz="2000" dirty="0" smtClean="0">
                <a:solidFill>
                  <a:schemeClr val="tx2"/>
                </a:solidFill>
                <a:ea typeface="Calibri" panose="020F0502020204030204" pitchFamily="34" charset="0"/>
                <a:cs typeface="Times New Roman" panose="02020603050405020304" pitchFamily="18" charset="0"/>
              </a:rPr>
              <a:t>ustalić jako </a:t>
            </a:r>
            <a:r>
              <a:rPr lang="pl-PL" sz="2000" b="1" dirty="0" smtClean="0">
                <a:solidFill>
                  <a:schemeClr val="tx2"/>
                </a:solidFill>
                <a:ea typeface="Calibri" panose="020F0502020204030204" pitchFamily="34" charset="0"/>
                <a:cs typeface="Times New Roman" panose="02020603050405020304" pitchFamily="18" charset="0"/>
              </a:rPr>
              <a:t>wartość budowli przyjętą </a:t>
            </a:r>
            <a:r>
              <a:rPr lang="pl-PL" sz="2000" b="1" dirty="0">
                <a:solidFill>
                  <a:schemeClr val="tx2"/>
                </a:solidFill>
                <a:ea typeface="Calibri" panose="020F0502020204030204" pitchFamily="34" charset="0"/>
                <a:cs typeface="Times New Roman" panose="02020603050405020304" pitchFamily="18" charset="0"/>
              </a:rPr>
              <a:t>przez </a:t>
            </a:r>
            <a:r>
              <a:rPr lang="pl-PL" sz="2000" b="1" dirty="0" smtClean="0">
                <a:solidFill>
                  <a:schemeClr val="tx2"/>
                </a:solidFill>
                <a:ea typeface="Calibri" panose="020F0502020204030204" pitchFamily="34" charset="0"/>
                <a:cs typeface="Times New Roman" panose="02020603050405020304" pitchFamily="18" charset="0"/>
              </a:rPr>
              <a:t>podatnika </a:t>
            </a:r>
            <a:r>
              <a:rPr lang="pl-PL" sz="2000" b="1" dirty="0" err="1" smtClean="0">
                <a:solidFill>
                  <a:schemeClr val="tx2"/>
                </a:solidFill>
                <a:ea typeface="Calibri" panose="020F0502020204030204" pitchFamily="34" charset="0"/>
                <a:cs typeface="Times New Roman" panose="02020603050405020304" pitchFamily="18" charset="0"/>
              </a:rPr>
              <a:t>PoN</a:t>
            </a:r>
            <a:r>
              <a:rPr lang="pl-PL" sz="2000" b="1" dirty="0" smtClean="0">
                <a:solidFill>
                  <a:schemeClr val="tx2"/>
                </a:solidFill>
                <a:ea typeface="Calibri" panose="020F0502020204030204" pitchFamily="34" charset="0"/>
                <a:cs typeface="Times New Roman" panose="02020603050405020304" pitchFamily="18" charset="0"/>
              </a:rPr>
              <a:t> dla </a:t>
            </a:r>
            <a:r>
              <a:rPr lang="pl-PL" sz="2000" b="1" dirty="0">
                <a:solidFill>
                  <a:schemeClr val="tx2"/>
                </a:solidFill>
                <a:ea typeface="Calibri" panose="020F0502020204030204" pitchFamily="34" charset="0"/>
                <a:cs typeface="Times New Roman" panose="02020603050405020304" pitchFamily="18" charset="0"/>
              </a:rPr>
              <a:t>celów amortyzacji bilansowej, </a:t>
            </a:r>
            <a:r>
              <a:rPr lang="pl-PL" sz="2000" b="1" u="sng" dirty="0">
                <a:solidFill>
                  <a:schemeClr val="tx2"/>
                </a:solidFill>
                <a:ea typeface="Calibri" panose="020F0502020204030204" pitchFamily="34" charset="0"/>
                <a:cs typeface="Times New Roman" panose="02020603050405020304" pitchFamily="18" charset="0"/>
              </a:rPr>
              <a:t>tj. zgodnie z art. 4 ust. 1 pkt 3 </a:t>
            </a:r>
            <a:r>
              <a:rPr lang="pl-PL" sz="2000" b="1" u="sng" dirty="0" err="1" smtClean="0">
                <a:solidFill>
                  <a:schemeClr val="tx2"/>
                </a:solidFill>
                <a:ea typeface="Calibri" panose="020F0502020204030204" pitchFamily="34" charset="0"/>
                <a:cs typeface="Times New Roman" panose="02020603050405020304" pitchFamily="18" charset="0"/>
              </a:rPr>
              <a:t>UPiOL</a:t>
            </a:r>
            <a:r>
              <a:rPr lang="pl-PL" sz="2000" dirty="0" smtClean="0">
                <a:solidFill>
                  <a:schemeClr val="tx2"/>
                </a:solidFill>
                <a:ea typeface="Calibri" panose="020F0502020204030204" pitchFamily="34" charset="0"/>
                <a:cs typeface="Times New Roman" panose="02020603050405020304" pitchFamily="18" charset="0"/>
              </a:rPr>
              <a:t>, </a:t>
            </a:r>
            <a:r>
              <a:rPr lang="pl-PL" sz="2000" dirty="0">
                <a:solidFill>
                  <a:schemeClr val="tx2"/>
                </a:solidFill>
                <a:ea typeface="Calibri" panose="020F0502020204030204" pitchFamily="34" charset="0"/>
                <a:cs typeface="Times New Roman" panose="02020603050405020304" pitchFamily="18" charset="0"/>
              </a:rPr>
              <a:t>o ile wartość ta jest tożsama z wartością przyjętą przez wspólników dla celów amortyzacji podatkowej</a:t>
            </a:r>
            <a:r>
              <a:rPr lang="pl-PL" sz="2000" dirty="0" smtClean="0">
                <a:solidFill>
                  <a:schemeClr val="tx2"/>
                </a:solidFill>
                <a:ea typeface="Calibri" panose="020F0502020204030204" pitchFamily="34" charset="0"/>
                <a:cs typeface="Times New Roman" panose="02020603050405020304" pitchFamily="18" charset="0"/>
              </a:rPr>
              <a:t>.</a:t>
            </a:r>
            <a:endParaRPr lang="en-US" sz="2000" dirty="0" smtClean="0">
              <a:effectLst/>
              <a:ea typeface="Calibri" panose="020F0502020204030204" pitchFamily="34" charset="0"/>
              <a:cs typeface="Times New Roman" panose="02020603050405020304" pitchFamily="18" charset="0"/>
            </a:endParaRPr>
          </a:p>
          <a:p>
            <a:pPr algn="just">
              <a:lnSpc>
                <a:spcPct val="150000"/>
              </a:lnSpc>
              <a:spcAft>
                <a:spcPts val="600"/>
              </a:spcAft>
            </a:pPr>
            <a:endParaRPr lang="pl-PL" sz="20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06517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800" b="1" dirty="0" smtClean="0">
                <a:solidFill>
                  <a:srgbClr val="002060"/>
                </a:solidFill>
                <a:latin typeface="Bookman Old Style" panose="02050604050505020204" pitchFamily="18" charset="0"/>
              </a:rPr>
              <a:t>Stanowisko organu podatkowego (2)</a:t>
            </a:r>
            <a:endParaRPr lang="en-US" sz="2800" b="1" dirty="0">
              <a:solidFill>
                <a:srgbClr val="002060"/>
              </a:solidFill>
              <a:latin typeface="Bookman Old Style" panose="02050604050505020204" pitchFamily="18" charset="0"/>
            </a:endParaRPr>
          </a:p>
        </p:txBody>
      </p:sp>
      <p:sp>
        <p:nvSpPr>
          <p:cNvPr id="3" name="Rectangle 2"/>
          <p:cNvSpPr/>
          <p:nvPr/>
        </p:nvSpPr>
        <p:spPr>
          <a:xfrm>
            <a:off x="469900" y="911261"/>
            <a:ext cx="11535833" cy="5622052"/>
          </a:xfrm>
          <a:prstGeom prst="rect">
            <a:avLst/>
          </a:prstGeom>
        </p:spPr>
        <p:txBody>
          <a:bodyPr wrap="square">
            <a:spAutoFit/>
          </a:bodyPr>
          <a:lstStyle/>
          <a:p>
            <a:pPr algn="just">
              <a:lnSpc>
                <a:spcPct val="115000"/>
              </a:lnSpc>
              <a:spcAft>
                <a:spcPts val="800"/>
              </a:spcAft>
            </a:pPr>
            <a:endParaRPr lang="en-US" sz="2000" dirty="0" smtClean="0">
              <a:effectLst/>
              <a:ea typeface="Calibri" panose="020F0502020204030204" pitchFamily="34" charset="0"/>
              <a:cs typeface="Times New Roman" panose="02020603050405020304" pitchFamily="18" charset="0"/>
            </a:endParaRPr>
          </a:p>
          <a:p>
            <a:pPr algn="just">
              <a:lnSpc>
                <a:spcPct val="115000"/>
              </a:lnSpc>
              <a:spcAft>
                <a:spcPts val="800"/>
              </a:spcAft>
            </a:pPr>
            <a:r>
              <a:rPr lang="pl-PL" sz="2000" b="1" dirty="0" smtClean="0">
                <a:solidFill>
                  <a:srgbClr val="FF0000"/>
                </a:solidFill>
                <a:effectLst/>
                <a:ea typeface="Calibri" panose="020F0502020204030204" pitchFamily="34" charset="0"/>
                <a:cs typeface="Times New Roman" panose="02020603050405020304" pitchFamily="18" charset="0"/>
              </a:rPr>
              <a:t>Druga interpretacja </a:t>
            </a:r>
            <a:endParaRPr lang="en-US" sz="2000" dirty="0" smtClean="0">
              <a:solidFill>
                <a:srgbClr val="FF0000"/>
              </a:solidFill>
              <a:effectLst/>
              <a:ea typeface="Calibri" panose="020F0502020204030204" pitchFamily="34" charset="0"/>
              <a:cs typeface="Times New Roman" panose="02020603050405020304" pitchFamily="18" charset="0"/>
            </a:endParaRPr>
          </a:p>
          <a:p>
            <a:pPr algn="just">
              <a:lnSpc>
                <a:spcPct val="150000"/>
              </a:lnSpc>
              <a:spcAft>
                <a:spcPts val="600"/>
              </a:spcAft>
            </a:pPr>
            <a:r>
              <a:rPr lang="pl-PL" sz="2000" dirty="0" smtClean="0">
                <a:solidFill>
                  <a:schemeClr val="tx2"/>
                </a:solidFill>
                <a:ea typeface="Calibri" panose="020F0502020204030204" pitchFamily="34" charset="0"/>
                <a:cs typeface="Times New Roman" panose="02020603050405020304" pitchFamily="18" charset="0"/>
              </a:rPr>
              <a:t>Podstawę opodatkowania podatkiem od nieruchomości dla budowli będącej własnością podatnika </a:t>
            </a:r>
            <a:r>
              <a:rPr lang="pl-PL" sz="2000" dirty="0" err="1" smtClean="0">
                <a:solidFill>
                  <a:schemeClr val="tx2"/>
                </a:solidFill>
                <a:ea typeface="Calibri" panose="020F0502020204030204" pitchFamily="34" charset="0"/>
                <a:cs typeface="Times New Roman" panose="02020603050405020304" pitchFamily="18" charset="0"/>
              </a:rPr>
              <a:t>PoN</a:t>
            </a:r>
            <a:r>
              <a:rPr lang="pl-PL" sz="2000" dirty="0" smtClean="0">
                <a:solidFill>
                  <a:schemeClr val="tx2"/>
                </a:solidFill>
                <a:ea typeface="Calibri" panose="020F0502020204030204" pitchFamily="34" charset="0"/>
                <a:cs typeface="Times New Roman" panose="02020603050405020304" pitchFamily="18" charset="0"/>
              </a:rPr>
              <a:t> (SP.K.) i wykorzystywaną przez niego do działalności gospodarczej należy ustalić </a:t>
            </a:r>
            <a:r>
              <a:rPr lang="pl-PL" sz="2000" b="1" u="sng" dirty="0" smtClean="0">
                <a:solidFill>
                  <a:schemeClr val="tx2"/>
                </a:solidFill>
                <a:ea typeface="Calibri" panose="020F0502020204030204" pitchFamily="34" charset="0"/>
                <a:cs typeface="Times New Roman" panose="02020603050405020304" pitchFamily="18" charset="0"/>
              </a:rPr>
              <a:t>zgodnie z art. 4 ust. 1 pkt 3 </a:t>
            </a:r>
            <a:r>
              <a:rPr lang="pl-PL" sz="2000" b="1" u="sng" dirty="0" err="1" smtClean="0">
                <a:solidFill>
                  <a:schemeClr val="tx2"/>
                </a:solidFill>
                <a:ea typeface="Calibri" panose="020F0502020204030204" pitchFamily="34" charset="0"/>
                <a:cs typeface="Times New Roman" panose="02020603050405020304" pitchFamily="18" charset="0"/>
              </a:rPr>
              <a:t>UPiOL</a:t>
            </a:r>
            <a:r>
              <a:rPr lang="pl-PL" sz="2000" dirty="0" smtClean="0">
                <a:solidFill>
                  <a:schemeClr val="tx2"/>
                </a:solidFill>
                <a:ea typeface="Calibri" panose="020F0502020204030204" pitchFamily="34" charset="0"/>
                <a:cs typeface="Times New Roman" panose="02020603050405020304" pitchFamily="18" charset="0"/>
              </a:rPr>
              <a:t> jako wartością przyjętą przez wspólników dla celów amortyzacji podatkowej.</a:t>
            </a:r>
          </a:p>
          <a:p>
            <a:pPr algn="just">
              <a:lnSpc>
                <a:spcPct val="150000"/>
              </a:lnSpc>
              <a:spcAft>
                <a:spcPts val="600"/>
              </a:spcAft>
            </a:pPr>
            <a:endParaRPr lang="pl-PL" sz="2000" dirty="0" smtClean="0">
              <a:solidFill>
                <a:schemeClr val="tx2"/>
              </a:solidFill>
              <a:ea typeface="Calibri" panose="020F0502020204030204" pitchFamily="34" charset="0"/>
              <a:cs typeface="Times New Roman" panose="02020603050405020304" pitchFamily="18" charset="0"/>
            </a:endParaRPr>
          </a:p>
          <a:p>
            <a:pPr marL="342900" indent="-342900" algn="just">
              <a:lnSpc>
                <a:spcPct val="150000"/>
              </a:lnSpc>
              <a:spcAft>
                <a:spcPts val="600"/>
              </a:spcAft>
              <a:buFont typeface="Wingdings" panose="05000000000000000000" pitchFamily="2" charset="2"/>
              <a:buChar char="Ø"/>
            </a:pPr>
            <a:r>
              <a:rPr lang="pl-PL" sz="2000" b="1" dirty="0" smtClean="0">
                <a:solidFill>
                  <a:schemeClr val="tx2"/>
                </a:solidFill>
                <a:ea typeface="Calibri" panose="020F0502020204030204" pitchFamily="34" charset="0"/>
                <a:cs typeface="Times New Roman" panose="02020603050405020304" pitchFamily="18" charset="0"/>
              </a:rPr>
              <a:t>Art. 4 ust. 5 </a:t>
            </a:r>
            <a:r>
              <a:rPr lang="pl-PL" sz="2000" b="1" dirty="0" err="1" smtClean="0">
                <a:solidFill>
                  <a:schemeClr val="tx2"/>
                </a:solidFill>
                <a:ea typeface="Calibri" panose="020F0502020204030204" pitchFamily="34" charset="0"/>
                <a:cs typeface="Times New Roman" panose="02020603050405020304" pitchFamily="18" charset="0"/>
              </a:rPr>
              <a:t>UPiOL</a:t>
            </a:r>
            <a:r>
              <a:rPr lang="pl-PL" sz="2000" b="1" dirty="0" smtClean="0">
                <a:solidFill>
                  <a:schemeClr val="tx2"/>
                </a:solidFill>
                <a:ea typeface="Calibri" panose="020F0502020204030204" pitchFamily="34" charset="0"/>
                <a:cs typeface="Times New Roman" panose="02020603050405020304" pitchFamily="18" charset="0"/>
              </a:rPr>
              <a:t> stosuje się jeśli </a:t>
            </a:r>
            <a:r>
              <a:rPr lang="pl-PL" sz="2000" b="1" dirty="0">
                <a:solidFill>
                  <a:schemeClr val="tx2"/>
                </a:solidFill>
                <a:ea typeface="Calibri" panose="020F0502020204030204" pitchFamily="34" charset="0"/>
                <a:cs typeface="Times New Roman" panose="02020603050405020304" pitchFamily="18" charset="0"/>
              </a:rPr>
              <a:t>od budowli nie dokonuje się odpisów amortyzacyjnych </a:t>
            </a:r>
            <a:r>
              <a:rPr lang="pl-PL" sz="2000" b="1" u="sng" dirty="0">
                <a:solidFill>
                  <a:schemeClr val="tx2"/>
                </a:solidFill>
                <a:ea typeface="Calibri" panose="020F0502020204030204" pitchFamily="34" charset="0"/>
                <a:cs typeface="Times New Roman" panose="02020603050405020304" pitchFamily="18" charset="0"/>
              </a:rPr>
              <a:t>w ogóle </a:t>
            </a:r>
            <a:r>
              <a:rPr lang="pl-PL" sz="2000" b="1" dirty="0">
                <a:solidFill>
                  <a:schemeClr val="tx2"/>
                </a:solidFill>
                <a:ea typeface="Calibri" panose="020F0502020204030204" pitchFamily="34" charset="0"/>
                <a:cs typeface="Times New Roman" panose="02020603050405020304" pitchFamily="18" charset="0"/>
              </a:rPr>
              <a:t>- nie czynią tego również wspólnicy </a:t>
            </a:r>
            <a:r>
              <a:rPr lang="pl-PL" sz="2000" b="1" dirty="0" smtClean="0">
                <a:solidFill>
                  <a:schemeClr val="tx2"/>
                </a:solidFill>
                <a:ea typeface="Calibri" panose="020F0502020204030204" pitchFamily="34" charset="0"/>
                <a:cs typeface="Times New Roman" panose="02020603050405020304" pitchFamily="18" charset="0"/>
              </a:rPr>
              <a:t>SP.K.</a:t>
            </a:r>
          </a:p>
          <a:p>
            <a:pPr marL="342900" indent="-342900" algn="just">
              <a:lnSpc>
                <a:spcPct val="150000"/>
              </a:lnSpc>
              <a:spcAft>
                <a:spcPts val="600"/>
              </a:spcAft>
              <a:buFont typeface="Wingdings" panose="05000000000000000000" pitchFamily="2" charset="2"/>
              <a:buChar char="Ø"/>
            </a:pPr>
            <a:endParaRPr lang="en-US" sz="2000" b="1" dirty="0">
              <a:solidFill>
                <a:schemeClr val="tx2"/>
              </a:solidFill>
              <a:ea typeface="Calibri" panose="020F0502020204030204" pitchFamily="34" charset="0"/>
              <a:cs typeface="Times New Roman" panose="02020603050405020304" pitchFamily="18" charset="0"/>
            </a:endParaRPr>
          </a:p>
          <a:p>
            <a:pPr marL="342900" indent="-342900">
              <a:buFont typeface="Wingdings" panose="05000000000000000000" pitchFamily="2" charset="2"/>
              <a:buChar char="Ø"/>
            </a:pPr>
            <a:r>
              <a:rPr lang="pl-PL" sz="2000" b="1" dirty="0" smtClean="0">
                <a:solidFill>
                  <a:schemeClr val="tx2"/>
                </a:solidFill>
                <a:ea typeface="Calibri" panose="020F0502020204030204" pitchFamily="34" charset="0"/>
                <a:cs typeface="Times New Roman" panose="02020603050405020304" pitchFamily="18" charset="0"/>
              </a:rPr>
              <a:t>Art. 4 </a:t>
            </a:r>
            <a:r>
              <a:rPr lang="pl-PL" sz="2000" b="1" dirty="0">
                <a:solidFill>
                  <a:schemeClr val="tx2"/>
                </a:solidFill>
                <a:ea typeface="Calibri" panose="020F0502020204030204" pitchFamily="34" charset="0"/>
                <a:cs typeface="Times New Roman" panose="02020603050405020304" pitchFamily="18" charset="0"/>
              </a:rPr>
              <a:t>ust. 1 pkt 3 </a:t>
            </a:r>
            <a:r>
              <a:rPr lang="pl-PL" sz="2000" b="1" dirty="0" err="1" smtClean="0">
                <a:solidFill>
                  <a:schemeClr val="tx2"/>
                </a:solidFill>
                <a:ea typeface="Calibri" panose="020F0502020204030204" pitchFamily="34" charset="0"/>
                <a:cs typeface="Times New Roman" panose="02020603050405020304" pitchFamily="18" charset="0"/>
              </a:rPr>
              <a:t>UPiOL</a:t>
            </a:r>
            <a:r>
              <a:rPr lang="pl-PL" sz="2000" b="1" dirty="0" smtClean="0">
                <a:solidFill>
                  <a:schemeClr val="tx2"/>
                </a:solidFill>
                <a:ea typeface="Calibri" panose="020F0502020204030204" pitchFamily="34" charset="0"/>
                <a:cs typeface="Times New Roman" panose="02020603050405020304" pitchFamily="18" charset="0"/>
              </a:rPr>
              <a:t> stosuje się jeśli </a:t>
            </a:r>
            <a:r>
              <a:rPr lang="pl-PL" sz="2000" b="1" dirty="0">
                <a:solidFill>
                  <a:schemeClr val="tx2"/>
                </a:solidFill>
                <a:ea typeface="Calibri" panose="020F0502020204030204" pitchFamily="34" charset="0"/>
                <a:cs typeface="Times New Roman" panose="02020603050405020304" pitchFamily="18" charset="0"/>
              </a:rPr>
              <a:t>od budowli dokonuje się odpisów amortyzacyjnych </a:t>
            </a:r>
            <a:r>
              <a:rPr lang="pl-PL" sz="2000" b="1" u="sng" dirty="0">
                <a:solidFill>
                  <a:schemeClr val="tx2"/>
                </a:solidFill>
                <a:ea typeface="Calibri" panose="020F0502020204030204" pitchFamily="34" charset="0"/>
                <a:cs typeface="Times New Roman" panose="02020603050405020304" pitchFamily="18" charset="0"/>
              </a:rPr>
              <a:t>niezależnie od tego kto to </a:t>
            </a:r>
            <a:r>
              <a:rPr lang="pl-PL" sz="2000" b="1" u="sng" dirty="0" smtClean="0">
                <a:solidFill>
                  <a:schemeClr val="tx2"/>
                </a:solidFill>
                <a:ea typeface="Calibri" panose="020F0502020204030204" pitchFamily="34" charset="0"/>
                <a:cs typeface="Times New Roman" panose="02020603050405020304" pitchFamily="18" charset="0"/>
              </a:rPr>
              <a:t>czyni</a:t>
            </a:r>
            <a:r>
              <a:rPr lang="pl-PL" sz="2000" b="1" dirty="0" smtClean="0">
                <a:solidFill>
                  <a:schemeClr val="tx2"/>
                </a:solidFill>
                <a:ea typeface="Calibri" panose="020F0502020204030204" pitchFamily="34" charset="0"/>
                <a:cs typeface="Times New Roman" panose="02020603050405020304" pitchFamily="18" charset="0"/>
              </a:rPr>
              <a:t>.</a:t>
            </a:r>
            <a:endParaRPr lang="en-US" sz="2000" b="1" dirty="0">
              <a:solidFill>
                <a:schemeClr val="tx2"/>
              </a:solidFill>
              <a:ea typeface="Calibri" panose="020F0502020204030204" pitchFamily="34" charset="0"/>
              <a:cs typeface="Times New Roman" panose="02020603050405020304" pitchFamily="18" charset="0"/>
            </a:endParaRPr>
          </a:p>
          <a:p>
            <a:pPr algn="just">
              <a:lnSpc>
                <a:spcPct val="150000"/>
              </a:lnSpc>
              <a:spcAft>
                <a:spcPts val="600"/>
              </a:spcAft>
            </a:pPr>
            <a:endParaRPr lang="pl-PL" sz="20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53274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800" b="1" dirty="0" smtClean="0">
                <a:solidFill>
                  <a:srgbClr val="002060"/>
                </a:solidFill>
                <a:latin typeface="Bookman Old Style" panose="02050604050505020204" pitchFamily="18" charset="0"/>
              </a:rPr>
              <a:t>Stanowisko WSA w Bydgoszczy (1)</a:t>
            </a:r>
            <a:endParaRPr lang="en-US" sz="2800" b="1" dirty="0">
              <a:solidFill>
                <a:srgbClr val="002060"/>
              </a:solidFill>
              <a:latin typeface="Bookman Old Style" panose="02050604050505020204" pitchFamily="18" charset="0"/>
            </a:endParaRPr>
          </a:p>
        </p:txBody>
      </p:sp>
      <p:sp>
        <p:nvSpPr>
          <p:cNvPr id="3" name="Rectangle 2"/>
          <p:cNvSpPr/>
          <p:nvPr/>
        </p:nvSpPr>
        <p:spPr>
          <a:xfrm>
            <a:off x="469900" y="1143490"/>
            <a:ext cx="11535833" cy="6354047"/>
          </a:xfrm>
          <a:prstGeom prst="rect">
            <a:avLst/>
          </a:prstGeom>
        </p:spPr>
        <p:txBody>
          <a:bodyPr wrap="square">
            <a:spAutoFit/>
          </a:bodyPr>
          <a:lstStyle/>
          <a:p>
            <a:pPr marL="342900" indent="-342900" algn="just">
              <a:lnSpc>
                <a:spcPct val="150000"/>
              </a:lnSpc>
              <a:spcAft>
                <a:spcPts val="600"/>
              </a:spcAft>
              <a:buFont typeface="Wingdings" panose="05000000000000000000" pitchFamily="2" charset="2"/>
              <a:buChar char="Ø"/>
            </a:pPr>
            <a:r>
              <a:rPr lang="pl-PL" sz="2000" dirty="0" smtClean="0">
                <a:solidFill>
                  <a:schemeClr val="tx2"/>
                </a:solidFill>
                <a:ea typeface="Calibri" panose="020F0502020204030204" pitchFamily="34" charset="0"/>
                <a:cs typeface="Times New Roman" panose="02020603050405020304" pitchFamily="18" charset="0"/>
              </a:rPr>
              <a:t>Artykuł </a:t>
            </a:r>
            <a:r>
              <a:rPr lang="pl-PL" sz="2000" dirty="0">
                <a:solidFill>
                  <a:schemeClr val="tx2"/>
                </a:solidFill>
                <a:ea typeface="Calibri" panose="020F0502020204030204" pitchFamily="34" charset="0"/>
                <a:cs typeface="Times New Roman" panose="02020603050405020304" pitchFamily="18" charset="0"/>
              </a:rPr>
              <a:t>4 znajduje się w rozdziale 1 "Przepisy ogólne", gdzie art. 2 stanowi o zakresie przedmiotowym </a:t>
            </a:r>
            <a:r>
              <a:rPr lang="pl-PL" sz="2000" dirty="0" smtClean="0">
                <a:solidFill>
                  <a:schemeClr val="tx2"/>
                </a:solidFill>
                <a:ea typeface="Calibri" panose="020F0502020204030204" pitchFamily="34" charset="0"/>
                <a:cs typeface="Times New Roman" panose="02020603050405020304" pitchFamily="18" charset="0"/>
              </a:rPr>
              <a:t>ustawy, a </a:t>
            </a:r>
            <a:r>
              <a:rPr lang="pl-PL" sz="2000" dirty="0">
                <a:solidFill>
                  <a:schemeClr val="tx2"/>
                </a:solidFill>
                <a:ea typeface="Calibri" panose="020F0502020204030204" pitchFamily="34" charset="0"/>
                <a:cs typeface="Times New Roman" panose="02020603050405020304" pitchFamily="18" charset="0"/>
              </a:rPr>
              <a:t>w art. 3 wskazano zakres podmiotowy a więc kto jest podatnikiem podatku od nieruchomości. Czytając zatem art. 4 dotyczący podstawy opodatkowania należy interpretować go w ten sposób, że </a:t>
            </a:r>
            <a:r>
              <a:rPr lang="pl-PL" sz="2000" b="1" dirty="0">
                <a:solidFill>
                  <a:schemeClr val="tx2"/>
                </a:solidFill>
                <a:ea typeface="Calibri" panose="020F0502020204030204" pitchFamily="34" charset="0"/>
                <a:cs typeface="Times New Roman" panose="02020603050405020304" pitchFamily="18" charset="0"/>
              </a:rPr>
              <a:t>to podatnik podatku od nieruchomości określa wartość budowli przyjmując za podstawę wartość o której mowa w przepisach o podatkach dochodowych przyjętą przez niego dla amortyzacji danej budowli</a:t>
            </a:r>
            <a:r>
              <a:rPr lang="pl-PL" sz="2000" dirty="0">
                <a:solidFill>
                  <a:schemeClr val="tx2"/>
                </a:solidFill>
                <a:ea typeface="Calibri" panose="020F0502020204030204" pitchFamily="34" charset="0"/>
                <a:cs typeface="Times New Roman" panose="02020603050405020304" pitchFamily="18" charset="0"/>
              </a:rPr>
              <a:t>. Przyjęta interpretacja znajduje potwierdzenie w treści art. 4 ust. 5 i ust. 7 gdzie ustawodawca odwołuje się już wprost do pojęcia podatnika (podatku od nieruchomości</a:t>
            </a:r>
            <a:r>
              <a:rPr lang="pl-PL" sz="2000" dirty="0" smtClean="0">
                <a:solidFill>
                  <a:schemeClr val="tx2"/>
                </a:solidFill>
                <a:ea typeface="Calibri" panose="020F0502020204030204" pitchFamily="34" charset="0"/>
                <a:cs typeface="Times New Roman" panose="02020603050405020304" pitchFamily="18" charset="0"/>
              </a:rPr>
              <a:t>).</a:t>
            </a:r>
          </a:p>
          <a:p>
            <a:pPr marL="342900" indent="-342900" algn="just">
              <a:lnSpc>
                <a:spcPct val="150000"/>
              </a:lnSpc>
              <a:spcAft>
                <a:spcPts val="600"/>
              </a:spcAft>
              <a:buFont typeface="Wingdings" panose="05000000000000000000" pitchFamily="2" charset="2"/>
              <a:buChar char="Ø"/>
            </a:pPr>
            <a:endParaRPr lang="pl-PL" sz="2000" dirty="0">
              <a:solidFill>
                <a:schemeClr val="tx2"/>
              </a:solidFill>
              <a:ea typeface="Calibri" panose="020F0502020204030204" pitchFamily="34" charset="0"/>
              <a:cs typeface="Times New Roman" panose="02020603050405020304" pitchFamily="18" charset="0"/>
            </a:endParaRPr>
          </a:p>
          <a:p>
            <a:pPr marL="342900" indent="-342900" algn="just">
              <a:lnSpc>
                <a:spcPct val="150000"/>
              </a:lnSpc>
              <a:spcAft>
                <a:spcPts val="600"/>
              </a:spcAft>
              <a:buFont typeface="Wingdings" panose="05000000000000000000" pitchFamily="2" charset="2"/>
              <a:buChar char="Ø"/>
            </a:pPr>
            <a:r>
              <a:rPr lang="pl-PL" sz="2000" dirty="0" smtClean="0">
                <a:solidFill>
                  <a:schemeClr val="tx2"/>
                </a:solidFill>
                <a:ea typeface="Calibri" panose="020F0502020204030204" pitchFamily="34" charset="0"/>
                <a:cs typeface="Times New Roman" panose="02020603050405020304" pitchFamily="18" charset="0"/>
              </a:rPr>
              <a:t>Art. 4 ust. 1 pkt 3 </a:t>
            </a:r>
            <a:r>
              <a:rPr lang="pl-PL" sz="2000" dirty="0" err="1" smtClean="0">
                <a:solidFill>
                  <a:schemeClr val="tx2"/>
                </a:solidFill>
                <a:ea typeface="Calibri" panose="020F0502020204030204" pitchFamily="34" charset="0"/>
                <a:cs typeface="Times New Roman" panose="02020603050405020304" pitchFamily="18" charset="0"/>
              </a:rPr>
              <a:t>UPiOL</a:t>
            </a:r>
            <a:r>
              <a:rPr lang="pl-PL" sz="2000" dirty="0" smtClean="0">
                <a:solidFill>
                  <a:schemeClr val="tx2"/>
                </a:solidFill>
                <a:ea typeface="Calibri" panose="020F0502020204030204" pitchFamily="34" charset="0"/>
                <a:cs typeface="Times New Roman" panose="02020603050405020304" pitchFamily="18" charset="0"/>
              </a:rPr>
              <a:t> znajdzie zastosowanie jedynie wówczas gdy to podatnik podatku od nieruchomości na własne potrzeby dokonuje odpisów amortyzacyjnych środków trwałych, które wpisane zostały do prowadzonego przez niego na potrzeby amortyzacji podatkowej rejestru środków trwałych.</a:t>
            </a:r>
          </a:p>
          <a:p>
            <a:pPr marL="342900" indent="-342900" algn="just">
              <a:lnSpc>
                <a:spcPct val="150000"/>
              </a:lnSpc>
              <a:spcAft>
                <a:spcPts val="600"/>
              </a:spcAft>
              <a:buFont typeface="Wingdings" panose="05000000000000000000" pitchFamily="2" charset="2"/>
              <a:buChar char="Ø"/>
            </a:pPr>
            <a:endParaRPr lang="pl-PL" sz="2000" dirty="0" smtClean="0">
              <a:solidFill>
                <a:schemeClr val="tx2"/>
              </a:solidFill>
              <a:ea typeface="Calibri" panose="020F0502020204030204" pitchFamily="34" charset="0"/>
              <a:cs typeface="Times New Roman" panose="02020603050405020304" pitchFamily="18" charset="0"/>
            </a:endParaRPr>
          </a:p>
          <a:p>
            <a:pPr algn="just">
              <a:lnSpc>
                <a:spcPct val="150000"/>
              </a:lnSpc>
              <a:spcAft>
                <a:spcPts val="600"/>
              </a:spcAft>
            </a:pPr>
            <a:endParaRPr lang="pl-PL" sz="20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775571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800" b="1" dirty="0" smtClean="0">
                <a:solidFill>
                  <a:srgbClr val="002060"/>
                </a:solidFill>
                <a:latin typeface="Bookman Old Style" panose="02050604050505020204" pitchFamily="18" charset="0"/>
              </a:rPr>
              <a:t>Stanowisko WSA w Bydgoszczy (2)</a:t>
            </a:r>
            <a:endParaRPr lang="en-US" sz="2800" b="1" dirty="0">
              <a:solidFill>
                <a:srgbClr val="002060"/>
              </a:solidFill>
              <a:latin typeface="Bookman Old Style" panose="02050604050505020204" pitchFamily="18" charset="0"/>
            </a:endParaRPr>
          </a:p>
        </p:txBody>
      </p:sp>
      <p:sp>
        <p:nvSpPr>
          <p:cNvPr id="3" name="Rectangle 2"/>
          <p:cNvSpPr/>
          <p:nvPr/>
        </p:nvSpPr>
        <p:spPr>
          <a:xfrm>
            <a:off x="469900" y="1143490"/>
            <a:ext cx="11535833" cy="2631490"/>
          </a:xfrm>
          <a:prstGeom prst="rect">
            <a:avLst/>
          </a:prstGeom>
        </p:spPr>
        <p:txBody>
          <a:bodyPr wrap="square">
            <a:spAutoFit/>
          </a:bodyPr>
          <a:lstStyle/>
          <a:p>
            <a:pPr marL="342900" indent="-342900" algn="just">
              <a:lnSpc>
                <a:spcPct val="150000"/>
              </a:lnSpc>
              <a:spcAft>
                <a:spcPts val="600"/>
              </a:spcAft>
              <a:buFont typeface="Wingdings" panose="05000000000000000000" pitchFamily="2" charset="2"/>
              <a:buChar char="Ø"/>
            </a:pPr>
            <a:r>
              <a:rPr lang="pl-PL" sz="2000" dirty="0">
                <a:solidFill>
                  <a:schemeClr val="tx2"/>
                </a:solidFill>
                <a:ea typeface="Calibri" panose="020F0502020204030204" pitchFamily="34" charset="0"/>
                <a:cs typeface="Times New Roman" panose="02020603050405020304" pitchFamily="18" charset="0"/>
              </a:rPr>
              <a:t>Przyjęta przez spółkę i zaakceptowana przez Sąd interpretacja art. 4 ust. 1 pkt 3 </a:t>
            </a:r>
            <a:r>
              <a:rPr lang="pl-PL" sz="2000" dirty="0" err="1" smtClean="0">
                <a:solidFill>
                  <a:schemeClr val="tx2"/>
                </a:solidFill>
                <a:ea typeface="Calibri" panose="020F0502020204030204" pitchFamily="34" charset="0"/>
                <a:cs typeface="Times New Roman" panose="02020603050405020304" pitchFamily="18" charset="0"/>
              </a:rPr>
              <a:t>UPiOL</a:t>
            </a:r>
            <a:r>
              <a:rPr lang="pl-PL" sz="2000" dirty="0" smtClean="0">
                <a:solidFill>
                  <a:schemeClr val="tx2"/>
                </a:solidFill>
                <a:ea typeface="Calibri" panose="020F0502020204030204" pitchFamily="34" charset="0"/>
                <a:cs typeface="Times New Roman" panose="02020603050405020304" pitchFamily="18" charset="0"/>
              </a:rPr>
              <a:t>:</a:t>
            </a:r>
          </a:p>
          <a:p>
            <a:pPr algn="just">
              <a:lnSpc>
                <a:spcPct val="150000"/>
              </a:lnSpc>
              <a:spcAft>
                <a:spcPts val="600"/>
              </a:spcAft>
            </a:pPr>
            <a:r>
              <a:rPr lang="pl-PL" sz="2000" dirty="0" smtClean="0">
                <a:solidFill>
                  <a:schemeClr val="tx2"/>
                </a:solidFill>
                <a:ea typeface="Calibri" panose="020F0502020204030204" pitchFamily="34" charset="0"/>
                <a:cs typeface="Times New Roman" panose="02020603050405020304" pitchFamily="18" charset="0"/>
              </a:rPr>
              <a:t>(1) jest </a:t>
            </a:r>
            <a:r>
              <a:rPr lang="pl-PL" sz="2000" dirty="0">
                <a:solidFill>
                  <a:schemeClr val="tx2"/>
                </a:solidFill>
                <a:ea typeface="Calibri" panose="020F0502020204030204" pitchFamily="34" charset="0"/>
                <a:cs typeface="Times New Roman" panose="02020603050405020304" pitchFamily="18" charset="0"/>
              </a:rPr>
              <a:t>zgodna z zasadami </a:t>
            </a:r>
            <a:r>
              <a:rPr lang="pl-PL" sz="2000" b="1" dirty="0">
                <a:solidFill>
                  <a:schemeClr val="tx2"/>
                </a:solidFill>
                <a:ea typeface="Calibri" panose="020F0502020204030204" pitchFamily="34" charset="0"/>
                <a:cs typeface="Times New Roman" panose="02020603050405020304" pitchFamily="18" charset="0"/>
              </a:rPr>
              <a:t>wykładni językowej </a:t>
            </a:r>
            <a:endParaRPr lang="pl-PL" sz="2000" b="1" dirty="0" smtClean="0">
              <a:solidFill>
                <a:schemeClr val="tx2"/>
              </a:solidFill>
              <a:ea typeface="Calibri" panose="020F0502020204030204" pitchFamily="34" charset="0"/>
              <a:cs typeface="Times New Roman" panose="02020603050405020304" pitchFamily="18" charset="0"/>
            </a:endParaRPr>
          </a:p>
          <a:p>
            <a:pPr algn="just">
              <a:lnSpc>
                <a:spcPct val="150000"/>
              </a:lnSpc>
              <a:spcAft>
                <a:spcPts val="600"/>
              </a:spcAft>
            </a:pPr>
            <a:r>
              <a:rPr lang="pl-PL" sz="2000" dirty="0" smtClean="0">
                <a:solidFill>
                  <a:schemeClr val="tx2"/>
                </a:solidFill>
                <a:ea typeface="Calibri" panose="020F0502020204030204" pitchFamily="34" charset="0"/>
                <a:cs typeface="Times New Roman" panose="02020603050405020304" pitchFamily="18" charset="0"/>
              </a:rPr>
              <a:t>(2) znajduje </a:t>
            </a:r>
            <a:r>
              <a:rPr lang="pl-PL" sz="2000" dirty="0">
                <a:solidFill>
                  <a:schemeClr val="tx2"/>
                </a:solidFill>
                <a:ea typeface="Calibri" panose="020F0502020204030204" pitchFamily="34" charset="0"/>
                <a:cs typeface="Times New Roman" panose="02020603050405020304" pitchFamily="18" charset="0"/>
              </a:rPr>
              <a:t>potwierdzenie w wynikach </a:t>
            </a:r>
            <a:r>
              <a:rPr lang="pl-PL" sz="2000" b="1" dirty="0">
                <a:solidFill>
                  <a:schemeClr val="tx2"/>
                </a:solidFill>
                <a:ea typeface="Calibri" panose="020F0502020204030204" pitchFamily="34" charset="0"/>
                <a:cs typeface="Times New Roman" panose="02020603050405020304" pitchFamily="18" charset="0"/>
              </a:rPr>
              <a:t>wykładni systemowej </a:t>
            </a:r>
            <a:endParaRPr lang="pl-PL" sz="2000" b="1" dirty="0" smtClean="0">
              <a:solidFill>
                <a:schemeClr val="tx2"/>
              </a:solidFill>
              <a:ea typeface="Calibri" panose="020F0502020204030204" pitchFamily="34" charset="0"/>
              <a:cs typeface="Times New Roman" panose="02020603050405020304" pitchFamily="18" charset="0"/>
            </a:endParaRPr>
          </a:p>
          <a:p>
            <a:pPr algn="just">
              <a:lnSpc>
                <a:spcPct val="150000"/>
              </a:lnSpc>
              <a:spcAft>
                <a:spcPts val="600"/>
              </a:spcAft>
            </a:pPr>
            <a:r>
              <a:rPr lang="pl-PL" sz="2000" dirty="0" smtClean="0">
                <a:solidFill>
                  <a:schemeClr val="tx2"/>
                </a:solidFill>
                <a:ea typeface="Calibri" panose="020F0502020204030204" pitchFamily="34" charset="0"/>
                <a:cs typeface="Times New Roman" panose="02020603050405020304" pitchFamily="18" charset="0"/>
              </a:rPr>
              <a:t>(3) </a:t>
            </a:r>
            <a:r>
              <a:rPr lang="pl-PL" sz="2000" b="1" dirty="0" smtClean="0">
                <a:solidFill>
                  <a:schemeClr val="tx2"/>
                </a:solidFill>
                <a:ea typeface="Calibri" panose="020F0502020204030204" pitchFamily="34" charset="0"/>
                <a:cs typeface="Times New Roman" panose="02020603050405020304" pitchFamily="18" charset="0"/>
              </a:rPr>
              <a:t>eliminuje </a:t>
            </a:r>
            <a:r>
              <a:rPr lang="pl-PL" sz="2000" b="1" dirty="0">
                <a:solidFill>
                  <a:schemeClr val="tx2"/>
                </a:solidFill>
                <a:ea typeface="Calibri" panose="020F0502020204030204" pitchFamily="34" charset="0"/>
                <a:cs typeface="Times New Roman" panose="02020603050405020304" pitchFamily="18" charset="0"/>
              </a:rPr>
              <a:t>szereg praktycznych problemów </a:t>
            </a:r>
            <a:r>
              <a:rPr lang="pl-PL" sz="2000" dirty="0">
                <a:solidFill>
                  <a:schemeClr val="tx2"/>
                </a:solidFill>
                <a:ea typeface="Calibri" panose="020F0502020204030204" pitchFamily="34" charset="0"/>
                <a:cs typeface="Times New Roman" panose="02020603050405020304" pitchFamily="18" charset="0"/>
              </a:rPr>
              <a:t>wynikających z sytuacji gdy podmiot inny niż podatnik podatku od nieruchomości dokonywałby amortyzacji środków </a:t>
            </a:r>
            <a:r>
              <a:rPr lang="pl-PL" sz="2000" dirty="0" smtClean="0">
                <a:solidFill>
                  <a:schemeClr val="tx2"/>
                </a:solidFill>
                <a:ea typeface="Calibri" panose="020F0502020204030204" pitchFamily="34" charset="0"/>
                <a:cs typeface="Times New Roman" panose="02020603050405020304" pitchFamily="18" charset="0"/>
              </a:rPr>
              <a:t>trwałych.</a:t>
            </a:r>
            <a:endParaRPr lang="pl-PL" sz="20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811569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800" b="1" dirty="0" smtClean="0">
                <a:solidFill>
                  <a:srgbClr val="002060"/>
                </a:solidFill>
                <a:latin typeface="Bookman Old Style" panose="02050604050505020204" pitchFamily="18" charset="0"/>
              </a:rPr>
              <a:t>Refleksje na temat wyroku</a:t>
            </a:r>
            <a:endParaRPr lang="en-US" sz="2800" b="1" dirty="0">
              <a:solidFill>
                <a:srgbClr val="002060"/>
              </a:solidFill>
              <a:latin typeface="Bookman Old Style" panose="02050604050505020204" pitchFamily="18" charset="0"/>
            </a:endParaRPr>
          </a:p>
        </p:txBody>
      </p:sp>
      <p:sp>
        <p:nvSpPr>
          <p:cNvPr id="3" name="Rectangle 2"/>
          <p:cNvSpPr/>
          <p:nvPr/>
        </p:nvSpPr>
        <p:spPr>
          <a:xfrm>
            <a:off x="469900" y="2028861"/>
            <a:ext cx="11535833" cy="3170099"/>
          </a:xfrm>
          <a:prstGeom prst="rect">
            <a:avLst/>
          </a:prstGeom>
        </p:spPr>
        <p:txBody>
          <a:bodyPr wrap="square">
            <a:spAutoFit/>
          </a:bodyPr>
          <a:lstStyle/>
          <a:p>
            <a:pPr marL="342900" indent="-342900" algn="just">
              <a:lnSpc>
                <a:spcPct val="150000"/>
              </a:lnSpc>
              <a:spcAft>
                <a:spcPts val="600"/>
              </a:spcAft>
              <a:buFont typeface="Wingdings" panose="05000000000000000000" pitchFamily="2" charset="2"/>
              <a:buChar char="Ø"/>
            </a:pPr>
            <a:r>
              <a:rPr lang="pl-PL" sz="2000" dirty="0" smtClean="0">
                <a:solidFill>
                  <a:schemeClr val="tx2"/>
                </a:solidFill>
                <a:ea typeface="Calibri" panose="020F0502020204030204" pitchFamily="34" charset="0"/>
                <a:cs typeface="Times New Roman" panose="02020603050405020304" pitchFamily="18" charset="0"/>
              </a:rPr>
              <a:t>Stanowisko rozwiązujące problemy podatników (dostęp podatnika </a:t>
            </a:r>
            <a:r>
              <a:rPr lang="pl-PL" sz="2000" dirty="0" err="1" smtClean="0">
                <a:solidFill>
                  <a:schemeClr val="tx2"/>
                </a:solidFill>
                <a:ea typeface="Calibri" panose="020F0502020204030204" pitchFamily="34" charset="0"/>
                <a:cs typeface="Times New Roman" panose="02020603050405020304" pitchFamily="18" charset="0"/>
              </a:rPr>
              <a:t>PoN</a:t>
            </a:r>
            <a:r>
              <a:rPr lang="pl-PL" sz="2000" dirty="0" smtClean="0">
                <a:solidFill>
                  <a:schemeClr val="tx2"/>
                </a:solidFill>
                <a:ea typeface="Calibri" panose="020F0502020204030204" pitchFamily="34" charset="0"/>
                <a:cs typeface="Times New Roman" panose="02020603050405020304" pitchFamily="18" charset="0"/>
              </a:rPr>
              <a:t> do informacji o wartości budowli)</a:t>
            </a:r>
          </a:p>
          <a:p>
            <a:pPr algn="just">
              <a:lnSpc>
                <a:spcPct val="150000"/>
              </a:lnSpc>
              <a:spcAft>
                <a:spcPts val="600"/>
              </a:spcAft>
            </a:pPr>
            <a:endParaRPr lang="pl-PL" sz="2000" dirty="0" smtClean="0">
              <a:solidFill>
                <a:schemeClr val="tx2"/>
              </a:solidFill>
              <a:ea typeface="Calibri" panose="020F0502020204030204" pitchFamily="34" charset="0"/>
              <a:cs typeface="Times New Roman" panose="02020603050405020304" pitchFamily="18" charset="0"/>
            </a:endParaRPr>
          </a:p>
          <a:p>
            <a:pPr marL="342900" indent="-342900" algn="just">
              <a:lnSpc>
                <a:spcPct val="150000"/>
              </a:lnSpc>
              <a:spcAft>
                <a:spcPts val="600"/>
              </a:spcAft>
              <a:buFont typeface="Wingdings" panose="05000000000000000000" pitchFamily="2" charset="2"/>
              <a:buChar char="Ø"/>
            </a:pPr>
            <a:r>
              <a:rPr lang="pl-PL" sz="2000" dirty="0" smtClean="0">
                <a:solidFill>
                  <a:schemeClr val="tx2"/>
                </a:solidFill>
                <a:ea typeface="Calibri" panose="020F0502020204030204" pitchFamily="34" charset="0"/>
                <a:cs typeface="Times New Roman" panose="02020603050405020304" pitchFamily="18" charset="0"/>
              </a:rPr>
              <a:t>Wątpliwości co do zastosowanej wykładni systemowej – pojęcie „podatnika” w poszczególnych ustępach Artykułu 4 </a:t>
            </a:r>
            <a:r>
              <a:rPr lang="pl-PL" sz="2000" dirty="0" err="1" smtClean="0">
                <a:solidFill>
                  <a:schemeClr val="tx2"/>
                </a:solidFill>
                <a:ea typeface="Calibri" panose="020F0502020204030204" pitchFamily="34" charset="0"/>
                <a:cs typeface="Times New Roman" panose="02020603050405020304" pitchFamily="18" charset="0"/>
              </a:rPr>
              <a:t>UPiOL</a:t>
            </a:r>
            <a:endParaRPr lang="pl-PL" sz="2000" dirty="0" smtClean="0">
              <a:solidFill>
                <a:schemeClr val="tx2"/>
              </a:solidFill>
              <a:ea typeface="Calibri" panose="020F0502020204030204" pitchFamily="34" charset="0"/>
              <a:cs typeface="Times New Roman" panose="02020603050405020304" pitchFamily="18" charset="0"/>
            </a:endParaRPr>
          </a:p>
          <a:p>
            <a:pPr marL="342900" indent="-342900" algn="just">
              <a:lnSpc>
                <a:spcPct val="150000"/>
              </a:lnSpc>
              <a:spcAft>
                <a:spcPts val="600"/>
              </a:spcAft>
              <a:buFont typeface="Wingdings" panose="05000000000000000000" pitchFamily="2" charset="2"/>
              <a:buChar char="Ø"/>
            </a:pPr>
            <a:endParaRPr lang="pl-PL" sz="2000" dirty="0" smtClean="0">
              <a:solidFill>
                <a:schemeClr val="tx2"/>
              </a:solidFill>
              <a:ea typeface="Calibri" panose="020F0502020204030204" pitchFamily="34" charset="0"/>
              <a:cs typeface="Times New Roman" panose="02020603050405020304" pitchFamily="18" charset="0"/>
            </a:endParaRPr>
          </a:p>
          <a:p>
            <a:pPr marL="342900" indent="-342900" algn="just">
              <a:lnSpc>
                <a:spcPct val="150000"/>
              </a:lnSpc>
              <a:spcAft>
                <a:spcPts val="600"/>
              </a:spcAft>
              <a:buFont typeface="Wingdings" panose="05000000000000000000" pitchFamily="2" charset="2"/>
              <a:buChar char="Ø"/>
            </a:pPr>
            <a:r>
              <a:rPr lang="pl-PL" sz="2000" dirty="0" smtClean="0">
                <a:solidFill>
                  <a:schemeClr val="tx2"/>
                </a:solidFill>
                <a:ea typeface="Calibri" panose="020F0502020204030204" pitchFamily="34" charset="0"/>
                <a:cs typeface="Times New Roman" panose="02020603050405020304" pitchFamily="18" charset="0"/>
              </a:rPr>
              <a:t>Zgodność rozstrzygnięcia WSA w Bydgoszczy z wykładnią językową – czy na pewno?</a:t>
            </a:r>
          </a:p>
        </p:txBody>
      </p:sp>
    </p:spTree>
    <p:extLst>
      <p:ext uri="{BB962C8B-B14F-4D97-AF65-F5344CB8AC3E}">
        <p14:creationId xmlns:p14="http://schemas.microsoft.com/office/powerpoint/2010/main" val="176620783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TotalTime>
  <Words>828</Words>
  <Application>Microsoft Office PowerPoint</Application>
  <PresentationFormat>Panoramiczny</PresentationFormat>
  <Paragraphs>81</Paragraphs>
  <Slides>10</Slides>
  <Notes>10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10</vt:i4>
      </vt:variant>
    </vt:vector>
  </HeadingPairs>
  <TitlesOfParts>
    <vt:vector size="17" baseType="lpstr">
      <vt:lpstr>Arial</vt:lpstr>
      <vt:lpstr>Bookman Old Style</vt:lpstr>
      <vt:lpstr>Calibri</vt:lpstr>
      <vt:lpstr>Calibri Light</vt:lpstr>
      <vt:lpstr>Times New Roman</vt:lpstr>
      <vt:lpstr>Wingdings</vt:lpstr>
      <vt:lpstr>Office Theme</vt:lpstr>
      <vt:lpstr>Podstawa opodatkowania podatkiem od nieruchomości, gdy amortyzacji nie dokonuje podatnik  </vt:lpstr>
      <vt:lpstr>Stan faktyczny sprawy (1)</vt:lpstr>
      <vt:lpstr>Stan faktyczny sprawy (2)</vt:lpstr>
      <vt:lpstr>Podstawa prawna rozstrzygnięcia</vt:lpstr>
      <vt:lpstr>Stanowisko organu podatkowego (1)</vt:lpstr>
      <vt:lpstr>Stanowisko organu podatkowego (2)</vt:lpstr>
      <vt:lpstr>Stanowisko WSA w Bydgoszczy (1)</vt:lpstr>
      <vt:lpstr>Stanowisko WSA w Bydgoszczy (2)</vt:lpstr>
      <vt:lpstr>Refleksje na temat wyroku</vt:lpstr>
      <vt:lpstr>Przypadki podobne – ale czy takie same?</vt:lpstr>
    </vt:vector>
  </TitlesOfParts>
  <Company>Deloitte Touche Tohmatsu Services,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Podstawa opodatkowania podatkiem od nieruchomości, gdy amortyzacji nie dokonuje podatnik</dc:title>
  <dc:creator>Kalazny, Adam (PL - Warsaw)</dc:creator>
  <cp:lastModifiedBy>Wojciech Morawski</cp:lastModifiedBy>
  <cp:revision>23</cp:revision>
  <dcterms:created xsi:type="dcterms:W3CDTF">2017-03-25T12:58:41Z</dcterms:created>
  <dcterms:modified xsi:type="dcterms:W3CDTF">2018-09-05T09:57:15Z</dcterms:modified>
</cp:coreProperties>
</file>