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E17D0-88C0-4486-834D-F77DB1ADFA6D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3F3C5-9B1E-4E7D-9AEC-5B2E04E50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46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375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783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353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104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236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1846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720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60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5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45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>
          <a:xfrm>
            <a:off x="468000" y="1665288"/>
            <a:ext cx="5328000" cy="4622507"/>
          </a:xfrm>
          <a:prstGeom prst="rect">
            <a:avLst/>
          </a:prstGeom>
        </p:spPr>
        <p:txBody>
          <a:bodyPr/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>
          <a:xfrm>
            <a:off x="6394100" y="1656000"/>
            <a:ext cx="5328000" cy="4631795"/>
          </a:xfrm>
          <a:prstGeom prst="rect">
            <a:avLst/>
          </a:prstGeom>
        </p:spPr>
        <p:txBody>
          <a:bodyPr/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2187081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102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951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57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353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2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677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2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4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22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9900" y="3668147"/>
            <a:ext cx="11252200" cy="757255"/>
          </a:xfrm>
        </p:spPr>
        <p:txBody>
          <a:bodyPr/>
          <a:lstStyle/>
          <a:p>
            <a:pPr algn="ctr"/>
            <a:r>
              <a:rPr lang="pl-PL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Wyrok NSA z dnia 29 listopada 2017 r., II FSK 1633/17</a:t>
            </a:r>
            <a:endParaRPr lang="en-US" noProof="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1841422"/>
            <a:ext cx="11252200" cy="334102"/>
          </a:xfrm>
        </p:spPr>
        <p:txBody>
          <a:bodyPr/>
          <a:lstStyle/>
          <a:p>
            <a:pPr lvl="0" algn="ctr"/>
            <a:r>
              <a:rPr lang="pl-PL" sz="32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Podstawa </a:t>
            </a:r>
            <a:r>
              <a:rPr lang="pl-PL" sz="3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opodatkowania podatkiem od nieruchomości, gdy amortyzacji nie dokonuje podatnik </a:t>
            </a:r>
            <a:r>
              <a:rPr lang="pl-PL" sz="32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/>
            </a:r>
            <a:br>
              <a:rPr lang="pl-PL" sz="32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endParaRPr lang="en-US" sz="32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03240" y="5705146"/>
            <a:ext cx="3095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Adam Kałążny (Deloitte)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70205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Stan faktyczny </a:t>
            </a:r>
            <a:r>
              <a:rPr lang="pl-PL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sprawy (1)</a:t>
            </a:r>
            <a:endParaRPr lang="en-US" sz="2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852073" y="1439568"/>
            <a:ext cx="9956801" cy="5341529"/>
            <a:chOff x="798285" y="710927"/>
            <a:chExt cx="9956801" cy="5341529"/>
          </a:xfrm>
        </p:grpSpPr>
        <p:sp>
          <p:nvSpPr>
            <p:cNvPr id="6" name="Isosceles Triangle 5"/>
            <p:cNvSpPr/>
            <p:nvPr/>
          </p:nvSpPr>
          <p:spPr>
            <a:xfrm>
              <a:off x="1258568" y="2275433"/>
              <a:ext cx="2578634" cy="1537342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3600" dirty="0" smtClean="0"/>
                <a:t>SP.K.</a:t>
              </a:r>
              <a:endParaRPr lang="en-US" sz="36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817539" y="1045028"/>
              <a:ext cx="1963911" cy="13325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b="1" dirty="0" smtClean="0"/>
                <a:t>Komandytariusz</a:t>
              </a:r>
            </a:p>
            <a:p>
              <a:pPr algn="ctr"/>
              <a:r>
                <a:rPr lang="pl-PL" b="1" dirty="0" smtClean="0"/>
                <a:t>Sp. z o.o.</a:t>
              </a:r>
              <a:endParaRPr lang="en-US" b="1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817538" y="4333220"/>
              <a:ext cx="1963911" cy="13325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b="1" dirty="0" smtClean="0"/>
                <a:t>Komplementariusz</a:t>
              </a:r>
            </a:p>
            <a:p>
              <a:pPr algn="ctr"/>
              <a:r>
                <a:rPr lang="pl-PL" b="1" dirty="0" smtClean="0"/>
                <a:t>Sp. z o.o.</a:t>
              </a:r>
              <a:endParaRPr lang="en-US" b="1" dirty="0"/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42516" y="2365485"/>
              <a:ext cx="1353484" cy="1447290"/>
            </a:xfrm>
            <a:prstGeom prst="rect">
              <a:avLst/>
            </a:prstGeom>
          </p:spPr>
        </p:pic>
        <p:sp>
          <p:nvSpPr>
            <p:cNvPr id="15" name="Oval 14"/>
            <p:cNvSpPr/>
            <p:nvPr/>
          </p:nvSpPr>
          <p:spPr>
            <a:xfrm>
              <a:off x="798285" y="1861426"/>
              <a:ext cx="5558971" cy="2870231"/>
            </a:xfrm>
            <a:prstGeom prst="ellipse">
              <a:avLst/>
            </a:prstGeom>
            <a:noFill/>
            <a:ln w="50800">
              <a:solidFill>
                <a:schemeClr val="accent1">
                  <a:shade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 rot="16200000">
              <a:off x="4992780" y="290150"/>
              <a:ext cx="5341529" cy="6183083"/>
            </a:xfrm>
            <a:prstGeom prst="ellipse">
              <a:avLst/>
            </a:prstGeom>
            <a:noFill/>
            <a:ln w="50800"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itle 1"/>
          <p:cNvSpPr txBox="1">
            <a:spLocks/>
          </p:cNvSpPr>
          <p:nvPr/>
        </p:nvSpPr>
        <p:spPr>
          <a:xfrm>
            <a:off x="2218267" y="1683275"/>
            <a:ext cx="2364549" cy="10104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400" b="1" dirty="0" smtClean="0">
                <a:solidFill>
                  <a:schemeClr val="tx2"/>
                </a:solidFill>
                <a:latin typeface="+mn-lt"/>
              </a:rPr>
              <a:t>Właściciel budowli</a:t>
            </a:r>
          </a:p>
          <a:p>
            <a:pPr algn="ctr"/>
            <a:r>
              <a:rPr lang="pl-PL" sz="2400" b="1" dirty="0" smtClean="0">
                <a:solidFill>
                  <a:schemeClr val="tx2"/>
                </a:solidFill>
                <a:latin typeface="+mn-lt"/>
              </a:rPr>
              <a:t>Podatnik </a:t>
            </a:r>
            <a:r>
              <a:rPr lang="pl-PL" sz="2400" b="1" dirty="0" err="1" smtClean="0">
                <a:solidFill>
                  <a:schemeClr val="tx2"/>
                </a:solidFill>
                <a:latin typeface="+mn-lt"/>
              </a:rPr>
              <a:t>PoN</a:t>
            </a:r>
            <a:endParaRPr lang="en-US" sz="24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5680303" y="736689"/>
            <a:ext cx="4345956" cy="72184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400" b="1" dirty="0" smtClean="0">
                <a:solidFill>
                  <a:schemeClr val="accent2"/>
                </a:solidFill>
                <a:latin typeface="+mn-lt"/>
              </a:rPr>
              <a:t>Wspólnicy w SP.K.</a:t>
            </a:r>
          </a:p>
          <a:p>
            <a:pPr algn="ctr"/>
            <a:r>
              <a:rPr lang="pl-PL" sz="2400" b="1" dirty="0" smtClean="0">
                <a:solidFill>
                  <a:schemeClr val="accent2"/>
                </a:solidFill>
                <a:latin typeface="+mn-lt"/>
              </a:rPr>
              <a:t>Podatnicy podatku dochodowego </a:t>
            </a:r>
            <a:endParaRPr lang="en-US" sz="2400" b="1" dirty="0">
              <a:solidFill>
                <a:schemeClr val="accent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047631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Stan faktyczny </a:t>
            </a:r>
            <a:r>
              <a:rPr lang="pl-PL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sprawy (2)</a:t>
            </a:r>
            <a:endParaRPr lang="en-US" sz="2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2258970" y="1212322"/>
            <a:ext cx="2578634" cy="153734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dirty="0" smtClean="0"/>
              <a:t>SP.K.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6089815" y="1494078"/>
            <a:ext cx="1963911" cy="133253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Komandytariusz</a:t>
            </a:r>
          </a:p>
          <a:p>
            <a:pPr algn="ctr"/>
            <a:r>
              <a:rPr lang="pl-PL" b="1" dirty="0" smtClean="0"/>
              <a:t>Sp. z o.o.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8784793" y="1494077"/>
            <a:ext cx="1963911" cy="133253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Komplementariusz</a:t>
            </a:r>
          </a:p>
          <a:p>
            <a:pPr algn="ctr"/>
            <a:r>
              <a:rPr lang="pl-PL" b="1" dirty="0" smtClean="0"/>
              <a:t>Sp. z o.o.</a:t>
            </a:r>
            <a:endParaRPr lang="en-US" b="1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6304" y="3094126"/>
            <a:ext cx="1353484" cy="1447290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 flipH="1">
            <a:off x="5454263" y="958874"/>
            <a:ext cx="33867" cy="5899126"/>
          </a:xfrm>
          <a:prstGeom prst="line">
            <a:avLst/>
          </a:prstGeom>
          <a:ln w="762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itle 1"/>
          <p:cNvSpPr txBox="1">
            <a:spLocks/>
          </p:cNvSpPr>
          <p:nvPr/>
        </p:nvSpPr>
        <p:spPr>
          <a:xfrm>
            <a:off x="346761" y="3287949"/>
            <a:ext cx="4292972" cy="329911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b="1" dirty="0" smtClean="0">
                <a:solidFill>
                  <a:schemeClr val="tx2"/>
                </a:solidFill>
                <a:latin typeface="+mn-lt"/>
              </a:rPr>
              <a:t>ewidencja rachunkowa</a:t>
            </a:r>
          </a:p>
          <a:p>
            <a:pPr algn="just"/>
            <a:endParaRPr lang="pl-PL" sz="2400" b="1" dirty="0" smtClean="0">
              <a:solidFill>
                <a:schemeClr val="tx2"/>
              </a:solidFill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b="1" dirty="0" smtClean="0">
                <a:solidFill>
                  <a:schemeClr val="tx2"/>
                </a:solidFill>
                <a:latin typeface="+mn-lt"/>
              </a:rPr>
              <a:t>wartość początkowa budowli dla celów amortyzacji bilansowej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400" b="1" dirty="0" smtClean="0">
              <a:solidFill>
                <a:schemeClr val="tx2"/>
              </a:solidFill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b="1" dirty="0" smtClean="0">
                <a:solidFill>
                  <a:schemeClr val="tx2"/>
                </a:solidFill>
                <a:latin typeface="+mn-lt"/>
              </a:rPr>
              <a:t>odpisy amortyzacyjne dla celów amortyzacji bilansowej</a:t>
            </a:r>
            <a:endParaRPr lang="en-US" sz="24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6455732" y="3287949"/>
            <a:ext cx="4449336" cy="329911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b="1" dirty="0" smtClean="0">
                <a:solidFill>
                  <a:schemeClr val="accent2"/>
                </a:solidFill>
                <a:latin typeface="+mn-lt"/>
              </a:rPr>
              <a:t>ewidencja środków trwałych dla celów rozliczeń z tytułu podatku dochodowego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400" b="1" dirty="0">
              <a:solidFill>
                <a:schemeClr val="accent2"/>
              </a:solidFill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b="1" dirty="0" smtClean="0">
                <a:solidFill>
                  <a:schemeClr val="accent2"/>
                </a:solidFill>
                <a:latin typeface="+mn-lt"/>
              </a:rPr>
              <a:t>wartość początkowa budowli dla celów amortyzacji podatkowej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l-PL" sz="2400" b="1" dirty="0" smtClean="0">
              <a:solidFill>
                <a:schemeClr val="accent2"/>
              </a:solidFill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400" b="1" dirty="0" smtClean="0">
                <a:solidFill>
                  <a:schemeClr val="accent2"/>
                </a:solidFill>
                <a:latin typeface="+mn-lt"/>
              </a:rPr>
              <a:t>odpisy amortyzacyjne dla celów amortyzacji podatkowej</a:t>
            </a:r>
            <a:endParaRPr lang="en-US" sz="2400" b="1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259108" y="1655116"/>
            <a:ext cx="2364549" cy="10104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400" b="1" dirty="0" smtClean="0">
                <a:solidFill>
                  <a:schemeClr val="tx2"/>
                </a:solidFill>
                <a:latin typeface="+mn-lt"/>
              </a:rPr>
              <a:t>Właściciel budowli</a:t>
            </a:r>
          </a:p>
          <a:p>
            <a:pPr algn="ctr"/>
            <a:r>
              <a:rPr lang="pl-PL" sz="2400" b="1" dirty="0" smtClean="0">
                <a:solidFill>
                  <a:schemeClr val="tx2"/>
                </a:solidFill>
                <a:latin typeface="+mn-lt"/>
              </a:rPr>
              <a:t>Podatnik </a:t>
            </a:r>
            <a:r>
              <a:rPr lang="pl-PL" sz="2400" b="1" dirty="0" err="1" smtClean="0">
                <a:solidFill>
                  <a:schemeClr val="tx2"/>
                </a:solidFill>
                <a:latin typeface="+mn-lt"/>
              </a:rPr>
              <a:t>PoN</a:t>
            </a:r>
            <a:endParaRPr lang="en-US" sz="24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6302660" y="736689"/>
            <a:ext cx="4345956" cy="72184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400" b="1" dirty="0" smtClean="0">
                <a:solidFill>
                  <a:schemeClr val="accent2"/>
                </a:solidFill>
                <a:latin typeface="+mn-lt"/>
              </a:rPr>
              <a:t>Wspólnicy w SP.K.</a:t>
            </a:r>
          </a:p>
          <a:p>
            <a:pPr algn="ctr"/>
            <a:r>
              <a:rPr lang="pl-PL" sz="2400" b="1" dirty="0" smtClean="0">
                <a:solidFill>
                  <a:schemeClr val="accent2"/>
                </a:solidFill>
                <a:latin typeface="+mn-lt"/>
              </a:rPr>
              <a:t>Podatnicy podatku dochodowego </a:t>
            </a:r>
            <a:endParaRPr lang="en-US" sz="2400" b="1" dirty="0">
              <a:solidFill>
                <a:schemeClr val="accent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69780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Podstawa prawna rozstrzygnięcia</a:t>
            </a:r>
            <a:endParaRPr lang="en-US" sz="2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9900" y="1114461"/>
            <a:ext cx="11535833" cy="5314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l-PL" sz="20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Art. 4 ust. 1 pkt 3 </a:t>
            </a:r>
            <a:r>
              <a:rPr lang="pl-PL" sz="2000" b="1" dirty="0" err="1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UPiOL</a:t>
            </a:r>
            <a:endParaRPr lang="en-US" sz="2000" dirty="0" smtClean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pl-PL" sz="2000" dirty="0" smtClean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Podstawę opodatkowania stanowi dla budowli lub ich części związanych z prowadzeniem działalności gospodarczej, z zastrzeżeniem ust. 4–6 – </a:t>
            </a:r>
            <a:r>
              <a:rPr lang="pl-PL" sz="2000" b="1" u="sng" dirty="0" smtClean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wartość, o której mowa w przepisach o podatkach dochodowych</a:t>
            </a:r>
            <a:r>
              <a:rPr lang="pl-PL" sz="2000" dirty="0" smtClean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ustalona na dzień 1 stycznia roku podatkowego, stanowiąca podstawę obliczania amortyzacji w tym roku, niepomniejszona o odpisy amortyzacyjne, a w przypadku budowli całkowicie zamortyzowanych – ich wartość z dnia 1 stycznia roku, w którym dokonano ostatniego odpisu amortyzacyjnego.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endParaRPr lang="en-US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l-PL" sz="20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Art. 4 ust. 5 </a:t>
            </a:r>
            <a:r>
              <a:rPr lang="pl-PL" sz="2000" b="1" dirty="0" err="1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UPiOL</a:t>
            </a:r>
            <a:endParaRPr lang="en-US" sz="2000" dirty="0" smtClean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Jeżeli od budowli lub ich części, o których mowa w ust. 1 pkt 3, </a:t>
            </a:r>
            <a:r>
              <a:rPr lang="pl-PL" sz="2000" b="1" u="sng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nie dokonuje się odpisów amortyzacyjnych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– podstawę opodatkowania stanowi ich wartość rynkowa, określona przez podatnika na dzień powstania obowiązku podatkowego.</a:t>
            </a:r>
            <a:endParaRPr lang="en-US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4591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Stanowisko organu podatkowego</a:t>
            </a:r>
            <a:endParaRPr lang="en-US" sz="2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9900" y="1265410"/>
            <a:ext cx="11535833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Zdaniem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organu przepis art. 4 ust. 5 </a:t>
            </a:r>
            <a:r>
              <a:rPr lang="pl-PL" sz="2000" dirty="0" err="1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u.p.o.l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w literalnym brzmieniu </a:t>
            </a:r>
            <a:r>
              <a:rPr lang="pl-PL" sz="20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nie wskazuje podmiotu, który miałby nie korzystać z odpisów </a:t>
            </a:r>
            <a:r>
              <a:rPr lang="pl-PL" sz="2000" b="1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amortyzacyjnych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l-PL" sz="2000" dirty="0" smtClean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Ustawodawca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nie ograniczył zastosowania tego przepisu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wyłącznie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 przypadków, gdy podatnik podatku od nieruchomości nie dokonuje odpisów amortyzacyjnych. </a:t>
            </a:r>
            <a:endParaRPr lang="pl-PL" sz="2000" dirty="0" smtClean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l-PL" sz="2000" dirty="0" smtClean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Zadaniem organu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przepis ten znajduje zastosowanie w przypadku gdy </a:t>
            </a:r>
            <a:r>
              <a:rPr lang="pl-PL" sz="20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ani spółka ani jej wspólnicy nie dokonują odpisów amortyzacyjnych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wówczas dopiero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podstawę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opodatkowania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budowli stanowi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ich wartość rynkowa, określona przez podatnika na dzień powstania obowiązku podatkowego.</a:t>
            </a:r>
            <a:endParaRPr lang="en-US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l-PL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0651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Stanowisko WSA w Olsztynie</a:t>
            </a:r>
            <a:endParaRPr lang="en-US" sz="2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9900" y="1143490"/>
            <a:ext cx="11535833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Artykuł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pl-PL" sz="2000" dirty="0" err="1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u.p.o.l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znajduje się w rozdziale 1 "Przepisy ogólne", gdzie art. 2 stanowi o zakresie przedmiotowym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ustawy, a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 art. 3 wskazano zakres podmiotowy a więc kto jest podatnikiem podatku od nieruchomości. Czytając zatem art. 4 dotyczący podstawy opodatkowania należy interpretować go w ten sposób, że </a:t>
            </a:r>
            <a:r>
              <a:rPr lang="pl-PL" sz="20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 podatnik podatku od nieruchomości określa wartość budowli przyjmując za podstawę wartość o której mowa w przepisach o podatkach dochodowych przyjętą przez niego dla amortyzacji danej budowli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Przyjęta interpretacja znajduje potwierdzenie w treści art. 4 ust. 5 i ust. 7 gdzie ustawodawca odwołuje się już wprost do pojęcia podatnika (podatku od nieruchomości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pl-PL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endParaRPr lang="pl-PL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7557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Stanowisko NSA</a:t>
            </a:r>
            <a:endParaRPr lang="en-US" sz="2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9900" y="1143490"/>
            <a:ext cx="1153583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Przyjęta przez spółkę i zaakceptowana przez Sąd interpretacja art. 4 ust. 1 pkt 3 </a:t>
            </a:r>
            <a:r>
              <a:rPr lang="pl-PL" dirty="0" err="1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u.p.o.l</a:t>
            </a:r>
            <a:r>
              <a:rPr lang="pl-PL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jest zgodna z zasadami wykładni językowej, a także znajduje potwierdzenie w wynikach wykładni systemowej ale również </a:t>
            </a:r>
            <a:r>
              <a:rPr lang="pl-PL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eliminuje szereg praktycznych problemów wynikających z sytuacji gdy podmiot inny niż podatnik podatku od nieruchomości dokonywałby amortyzacji środków trwałych</a:t>
            </a:r>
            <a:r>
              <a:rPr lang="pl-PL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l-PL" u="sng" dirty="0"/>
          </a:p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 praktyce </a:t>
            </a:r>
            <a:r>
              <a:rPr lang="pl-PL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gospodarczej występują sytuacje, w których podmiot zewnętrzny całkowicie niepowiązany z podatnikiem podatku od nieruchomości dysponuje pełnym prawem do dokonywania odpisów amortyzacyjnych od wartości budowli, które posadowił na dzierżawionym gruncie. Dysponuje on zatem wiedzą o wartości początkowej budowli, której często (np. z uwagi na tajemnicę przedsiębiorstwa) nie przekazuje podatnikom podatku od nieruchomości informacji na temat wartości początkowej budowli podlegających opodatkowaniu. </a:t>
            </a:r>
          </a:p>
        </p:txBody>
      </p:sp>
    </p:spTree>
    <p:extLst>
      <p:ext uri="{BB962C8B-B14F-4D97-AF65-F5344CB8AC3E}">
        <p14:creationId xmlns:p14="http://schemas.microsoft.com/office/powerpoint/2010/main" val="13886188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598</Words>
  <Application>Microsoft Office PowerPoint</Application>
  <PresentationFormat>Panoramiczny</PresentationFormat>
  <Paragraphs>58</Paragraphs>
  <Slides>7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4" baseType="lpstr">
      <vt:lpstr>Arial</vt:lpstr>
      <vt:lpstr>Bookman Old Style</vt:lpstr>
      <vt:lpstr>Calibri</vt:lpstr>
      <vt:lpstr>Calibri Light</vt:lpstr>
      <vt:lpstr>Times New Roman</vt:lpstr>
      <vt:lpstr>Wingdings</vt:lpstr>
      <vt:lpstr>Office Theme</vt:lpstr>
      <vt:lpstr>Podstawa opodatkowania podatkiem od nieruchomości, gdy amortyzacji nie dokonuje podatnik  </vt:lpstr>
      <vt:lpstr>Stan faktyczny sprawy (1)</vt:lpstr>
      <vt:lpstr>Stan faktyczny sprawy (2)</vt:lpstr>
      <vt:lpstr>Podstawa prawna rozstrzygnięcia</vt:lpstr>
      <vt:lpstr>Stanowisko organu podatkowego</vt:lpstr>
      <vt:lpstr>Stanowisko WSA w Olsztynie</vt:lpstr>
      <vt:lpstr>Stanowisko NSA</vt:lpstr>
    </vt:vector>
  </TitlesOfParts>
  <Company>Deloitte Touche Tohmatsu Services,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Podstawa opodatkowania podatkiem od nieruchomości, gdy amortyzacji nie dokonuje podatnik</dc:title>
  <dc:creator>Kalazny, Adam (PL - Warsaw)</dc:creator>
  <cp:lastModifiedBy>Wojciech Morawski</cp:lastModifiedBy>
  <cp:revision>26</cp:revision>
  <dcterms:created xsi:type="dcterms:W3CDTF">2017-03-25T12:58:41Z</dcterms:created>
  <dcterms:modified xsi:type="dcterms:W3CDTF">2018-03-08T19:46:28Z</dcterms:modified>
</cp:coreProperties>
</file>