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7" r:id="rId2"/>
    <p:sldId id="412" r:id="rId3"/>
    <p:sldId id="328" r:id="rId4"/>
    <p:sldId id="480" r:id="rId5"/>
    <p:sldId id="481" r:id="rId6"/>
    <p:sldId id="473" r:id="rId7"/>
    <p:sldId id="474" r:id="rId8"/>
    <p:sldId id="475" r:id="rId9"/>
    <p:sldId id="479" r:id="rId10"/>
    <p:sldId id="471" r:id="rId11"/>
    <p:sldId id="472" r:id="rId12"/>
  </p:sldIdLst>
  <p:sldSz cx="9144000" cy="5143500" type="screen16x9"/>
  <p:notesSz cx="6858000" cy="9144000"/>
  <p:defaultTextStyle>
    <a:defPPr>
      <a:defRPr lang="pl-PL"/>
    </a:defPPr>
    <a:lvl1pPr marL="0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48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96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44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92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40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88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36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84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kcja domyślna" id="{18530362-EB92-0944-97DA-7816E0166623}">
          <p14:sldIdLst>
            <p14:sldId id="257"/>
            <p14:sldId id="412"/>
            <p14:sldId id="328"/>
            <p14:sldId id="480"/>
            <p14:sldId id="481"/>
            <p14:sldId id="473"/>
            <p14:sldId id="474"/>
            <p14:sldId id="475"/>
            <p14:sldId id="479"/>
            <p14:sldId id="471"/>
            <p14:sldId id="47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EE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9D7B26C5-4107-4FEC-AEDC-1716B250A1EF}" styleName="Styl jasny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9205" autoAdjust="0"/>
  </p:normalViewPr>
  <p:slideViewPr>
    <p:cSldViewPr>
      <p:cViewPr varScale="1">
        <p:scale>
          <a:sx n="118" d="100"/>
          <a:sy n="118" d="100"/>
        </p:scale>
        <p:origin x="442" y="8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968EE2-29AA-E047-9226-719078BBA18B}" type="datetimeFigureOut">
              <a:rPr lang="pl-PL" smtClean="0"/>
              <a:t>2018-09-05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7D375C-53F4-8843-8746-C16484AB9FD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2738909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90BAB3-5AFA-C142-89B5-068798E9F8EE}" type="datetimeFigureOut">
              <a:rPr lang="pl-PL" smtClean="0"/>
              <a:t>2018-09-05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7D3A87-B400-F84E-A5D3-8AF2315F571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6687937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14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48" algn="l" defTabSz="45714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96" algn="l" defTabSz="45714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44" algn="l" defTabSz="45714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92" algn="l" defTabSz="45714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40" algn="l" defTabSz="45714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88" algn="l" defTabSz="45714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36" algn="l" defTabSz="45714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184" algn="l" defTabSz="45714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ctrTitle"/>
          </p:nvPr>
        </p:nvSpPr>
        <p:spPr>
          <a:xfrm>
            <a:off x="685800" y="1597823"/>
            <a:ext cx="7772400" cy="110251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l-PL"/>
              <a:t>Kliknij, aby edytować styl</a:t>
            </a:r>
          </a:p>
        </p:txBody>
      </p:sp>
      <p:sp>
        <p:nvSpPr>
          <p:cNvPr id="3" name="Podtytuł 2"/>
          <p:cNvSpPr txBox="1">
            <a:spLocks noGrp="1"/>
          </p:cNvSpPr>
          <p:nvPr>
            <p:ph type="subTitle" idx="1"/>
          </p:nvPr>
        </p:nvSpPr>
        <p:spPr>
          <a:xfrm>
            <a:off x="1371600" y="2914651"/>
            <a:ext cx="6400800" cy="1314449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B90C22D-9E56-F046-8F1E-D04E7E4104D5}" type="datetime1">
              <a:rPr lang="pl-PL" smtClean="0"/>
              <a:t>2018-09-05</a:t>
            </a:fld>
            <a:endParaRPr lang="pl-PL"/>
          </a:p>
        </p:txBody>
      </p:sp>
      <p:sp>
        <p:nvSpPr>
          <p:cNvPr id="5" name="Symbol zastępczy stopki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pl-PL"/>
          </a:p>
        </p:txBody>
      </p:sp>
      <p:sp>
        <p:nvSpPr>
          <p:cNvPr id="6" name="Symbol zastępczy numeru slajdu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E480F1A-7497-445E-9416-BF172593E4FF}" type="slidenum"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16588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D9E7B35-0A71-E84D-8202-16E511CAAE83}" type="datetime1">
              <a:rPr lang="pl-PL" smtClean="0"/>
              <a:t>2018-09-05</a:t>
            </a:fld>
            <a:endParaRPr lang="pl-PL"/>
          </a:p>
        </p:txBody>
      </p:sp>
      <p:sp>
        <p:nvSpPr>
          <p:cNvPr id="5" name="Symbol zastępczy stopki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pl-PL"/>
          </a:p>
        </p:txBody>
      </p:sp>
      <p:sp>
        <p:nvSpPr>
          <p:cNvPr id="6" name="Symbol zastępczy numeru slajdu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18BF2A2-5E01-4F1E-A37D-A845B067671D}" type="slidenum"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329672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 txBox="1">
            <a:spLocks noGrp="1"/>
          </p:cNvSpPr>
          <p:nvPr>
            <p:ph type="title" orient="vert"/>
          </p:nvPr>
        </p:nvSpPr>
        <p:spPr>
          <a:xfrm>
            <a:off x="6629400" y="205977"/>
            <a:ext cx="2057400" cy="438864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 txBox="1">
            <a:spLocks noGrp="1"/>
          </p:cNvSpPr>
          <p:nvPr>
            <p:ph type="body" orient="vert" idx="1"/>
          </p:nvPr>
        </p:nvSpPr>
        <p:spPr>
          <a:xfrm>
            <a:off x="457200" y="205977"/>
            <a:ext cx="6019796" cy="438864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7405CF6-EEFE-1A4E-A8D3-52824ED2E937}" type="datetime1">
              <a:rPr lang="pl-PL" smtClean="0"/>
              <a:t>2018-09-05</a:t>
            </a:fld>
            <a:endParaRPr lang="pl-PL"/>
          </a:p>
        </p:txBody>
      </p:sp>
      <p:sp>
        <p:nvSpPr>
          <p:cNvPr id="5" name="Symbol zastępczy stopki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pl-PL"/>
          </a:p>
        </p:txBody>
      </p:sp>
      <p:sp>
        <p:nvSpPr>
          <p:cNvPr id="6" name="Symbol zastępczy numeru slajdu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6DA7CB4-377A-4411-B9AE-C06D90B94336}" type="slidenum"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16152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4A13DAF-D32A-114A-B3AB-E6DD3151A610}" type="datetime1">
              <a:rPr lang="pl-PL" smtClean="0"/>
              <a:t>2018-09-05</a:t>
            </a:fld>
            <a:endParaRPr lang="pl-PL"/>
          </a:p>
        </p:txBody>
      </p:sp>
      <p:sp>
        <p:nvSpPr>
          <p:cNvPr id="5" name="Symbol zastępczy stopki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pl-PL"/>
          </a:p>
        </p:txBody>
      </p:sp>
      <p:sp>
        <p:nvSpPr>
          <p:cNvPr id="6" name="Symbol zastępczy numeru slajdu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FEEF440-F79C-459A-8099-93804B48C9FE}" type="slidenum"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86813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/>
          </p:nvPr>
        </p:nvSpPr>
        <p:spPr>
          <a:xfrm>
            <a:off x="722311" y="3305172"/>
            <a:ext cx="7772400" cy="1021558"/>
          </a:xfrm>
        </p:spPr>
        <p:txBody>
          <a:bodyPr anchor="t" anchorCtr="0"/>
          <a:lstStyle>
            <a:lvl1pPr algn="l">
              <a:defRPr sz="4000" b="1" cap="all"/>
            </a:lvl1pPr>
          </a:lstStyle>
          <a:p>
            <a:pPr lvl="0"/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 txBox="1">
            <a:spLocks noGrp="1"/>
          </p:cNvSpPr>
          <p:nvPr>
            <p:ph type="body" idx="1"/>
          </p:nvPr>
        </p:nvSpPr>
        <p:spPr>
          <a:xfrm>
            <a:off x="722311" y="2180039"/>
            <a:ext cx="7772400" cy="1125141"/>
          </a:xfrm>
        </p:spPr>
        <p:txBody>
          <a:bodyPr anchor="b"/>
          <a:lstStyle>
            <a:lvl1pPr marL="0" indent="0">
              <a:spcBef>
                <a:spcPts val="500"/>
              </a:spcBef>
              <a:buNone/>
              <a:defRPr sz="2000">
                <a:solidFill>
                  <a:srgbClr val="898989"/>
                </a:solidFill>
              </a:defRPr>
            </a:lvl1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0FE51F6-040B-CD4F-8FFD-D54ECA7E4B98}" type="datetime1">
              <a:rPr lang="pl-PL" smtClean="0"/>
              <a:t>2018-09-05</a:t>
            </a:fld>
            <a:endParaRPr lang="pl-PL"/>
          </a:p>
        </p:txBody>
      </p:sp>
      <p:sp>
        <p:nvSpPr>
          <p:cNvPr id="5" name="Symbol zastępczy stopki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pl-PL"/>
          </a:p>
        </p:txBody>
      </p:sp>
      <p:sp>
        <p:nvSpPr>
          <p:cNvPr id="6" name="Symbol zastępczy numeru slajdu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DF56F48-4287-489D-9A9C-25F56C2FFD3E}" type="slidenum"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130821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 txBox="1">
            <a:spLocks noGrp="1"/>
          </p:cNvSpPr>
          <p:nvPr>
            <p:ph idx="1"/>
          </p:nvPr>
        </p:nvSpPr>
        <p:spPr>
          <a:xfrm>
            <a:off x="457201" y="1200151"/>
            <a:ext cx="4038603" cy="3394472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 txBox="1">
            <a:spLocks noGrp="1"/>
          </p:cNvSpPr>
          <p:nvPr>
            <p:ph idx="2"/>
          </p:nvPr>
        </p:nvSpPr>
        <p:spPr>
          <a:xfrm>
            <a:off x="4648197" y="1200151"/>
            <a:ext cx="4038603" cy="3394472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257866C-DAD9-4741-8E61-DC1C8460545B}" type="datetime1">
              <a:rPr lang="pl-PL" smtClean="0"/>
              <a:t>2018-09-05</a:t>
            </a:fld>
            <a:endParaRPr lang="pl-PL"/>
          </a:p>
        </p:txBody>
      </p:sp>
      <p:sp>
        <p:nvSpPr>
          <p:cNvPr id="6" name="Symbol zastępczy stopki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pl-PL"/>
          </a:p>
        </p:txBody>
      </p:sp>
      <p:sp>
        <p:nvSpPr>
          <p:cNvPr id="7" name="Symbol zastępczy numeru slajdu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D9393AE-0EBB-4FC5-94AC-CEEAB7E275EB}" type="slidenum"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1459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 txBox="1">
            <a:spLocks noGrp="1"/>
          </p:cNvSpPr>
          <p:nvPr>
            <p:ph type="body" idx="1"/>
          </p:nvPr>
        </p:nvSpPr>
        <p:spPr>
          <a:xfrm>
            <a:off x="457200" y="1151340"/>
            <a:ext cx="4040184" cy="479822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 txBox="1">
            <a:spLocks noGrp="1"/>
          </p:cNvSpPr>
          <p:nvPr>
            <p:ph idx="2"/>
          </p:nvPr>
        </p:nvSpPr>
        <p:spPr>
          <a:xfrm>
            <a:off x="457200" y="1631153"/>
            <a:ext cx="4040184" cy="2963469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 txBox="1">
            <a:spLocks noGrp="1"/>
          </p:cNvSpPr>
          <p:nvPr>
            <p:ph type="body" idx="3"/>
          </p:nvPr>
        </p:nvSpPr>
        <p:spPr>
          <a:xfrm>
            <a:off x="4645023" y="1151340"/>
            <a:ext cx="4041776" cy="479822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 txBox="1">
            <a:spLocks noGrp="1"/>
          </p:cNvSpPr>
          <p:nvPr>
            <p:ph idx="4"/>
          </p:nvPr>
        </p:nvSpPr>
        <p:spPr>
          <a:xfrm>
            <a:off x="4645023" y="1631153"/>
            <a:ext cx="4041776" cy="2963469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2A83261-54FD-7D4C-A0AE-93518EF7235F}" type="datetime1">
              <a:rPr lang="pl-PL" smtClean="0"/>
              <a:t>2018-09-05</a:t>
            </a:fld>
            <a:endParaRPr lang="pl-PL"/>
          </a:p>
        </p:txBody>
      </p:sp>
      <p:sp>
        <p:nvSpPr>
          <p:cNvPr id="8" name="Symbol zastępczy stopki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pl-PL"/>
          </a:p>
        </p:txBody>
      </p:sp>
      <p:sp>
        <p:nvSpPr>
          <p:cNvPr id="9" name="Symbol zastępczy numeru slajdu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24E0EC6-6F51-492F-88E8-36736E3E5DAE}" type="slidenum"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11432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AC15ED6-57FF-2844-854B-CBFCB6106F2B}" type="datetime1">
              <a:rPr lang="pl-PL" smtClean="0"/>
              <a:t>2018-09-05</a:t>
            </a:fld>
            <a:endParaRPr lang="pl-PL"/>
          </a:p>
        </p:txBody>
      </p:sp>
      <p:sp>
        <p:nvSpPr>
          <p:cNvPr id="4" name="Symbol zastępczy stopki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pl-PL"/>
          </a:p>
        </p:txBody>
      </p:sp>
      <p:sp>
        <p:nvSpPr>
          <p:cNvPr id="5" name="Symbol zastępczy numeru slajdu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A982F3C-E2AD-4293-9F47-7C9AF7C46D93}" type="slidenum"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10690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8EC15CA-1CE7-C548-84E9-3620E329C766}" type="datetime1">
              <a:rPr lang="pl-PL" smtClean="0"/>
              <a:t>2018-09-05</a:t>
            </a:fld>
            <a:endParaRPr lang="pl-PL"/>
          </a:p>
        </p:txBody>
      </p:sp>
      <p:sp>
        <p:nvSpPr>
          <p:cNvPr id="3" name="Symbol zastępczy stopki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pl-PL"/>
          </a:p>
        </p:txBody>
      </p:sp>
      <p:sp>
        <p:nvSpPr>
          <p:cNvPr id="4" name="Symbol zastępczy numeru slajdu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1DDA73F-48DC-46A0-BB0E-6E41A42E3E34}" type="slidenum"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749339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/>
          </p:nvPr>
        </p:nvSpPr>
        <p:spPr>
          <a:xfrm>
            <a:off x="457200" y="204789"/>
            <a:ext cx="3008311" cy="871542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 txBox="1">
            <a:spLocks noGrp="1"/>
          </p:cNvSpPr>
          <p:nvPr>
            <p:ph idx="1"/>
          </p:nvPr>
        </p:nvSpPr>
        <p:spPr>
          <a:xfrm>
            <a:off x="3575048" y="204790"/>
            <a:ext cx="5111752" cy="438983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 txBox="1">
            <a:spLocks noGrp="1"/>
          </p:cNvSpPr>
          <p:nvPr>
            <p:ph type="body" idx="2"/>
          </p:nvPr>
        </p:nvSpPr>
        <p:spPr>
          <a:xfrm>
            <a:off x="457200" y="1076322"/>
            <a:ext cx="3008311" cy="3518300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BC44F54-4247-894D-BA90-D3FAF3D7F420}" type="datetime1">
              <a:rPr lang="pl-PL" smtClean="0"/>
              <a:t>2018-09-05</a:t>
            </a:fld>
            <a:endParaRPr lang="pl-PL"/>
          </a:p>
        </p:txBody>
      </p:sp>
      <p:sp>
        <p:nvSpPr>
          <p:cNvPr id="6" name="Symbol zastępczy stopki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pl-PL"/>
          </a:p>
        </p:txBody>
      </p:sp>
      <p:sp>
        <p:nvSpPr>
          <p:cNvPr id="7" name="Symbol zastępczy numeru slajdu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4C3735F-236A-4BD0-8DE0-B23834571222}" type="slidenum"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87576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/>
          </p:nvPr>
        </p:nvSpPr>
        <p:spPr>
          <a:xfrm>
            <a:off x="1792288" y="3600451"/>
            <a:ext cx="5486400" cy="425049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 txBox="1">
            <a:spLocks noGrp="1"/>
          </p:cNvSpPr>
          <p:nvPr>
            <p:ph type="pic" idx="1"/>
          </p:nvPr>
        </p:nvSpPr>
        <p:spPr>
          <a:xfrm>
            <a:off x="1792288" y="459578"/>
            <a:ext cx="5486400" cy="3086099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pl-PL"/>
          </a:p>
        </p:txBody>
      </p:sp>
      <p:sp>
        <p:nvSpPr>
          <p:cNvPr id="4" name="Symbol zastępczy tekstu 3"/>
          <p:cNvSpPr txBox="1">
            <a:spLocks noGrp="1"/>
          </p:cNvSpPr>
          <p:nvPr>
            <p:ph type="body" idx="2"/>
          </p:nvPr>
        </p:nvSpPr>
        <p:spPr>
          <a:xfrm>
            <a:off x="1792288" y="4025500"/>
            <a:ext cx="5486400" cy="603650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55D7784-10BF-274B-869F-6C4D74E67CB4}" type="datetime1">
              <a:rPr lang="pl-PL" smtClean="0"/>
              <a:t>2018-09-05</a:t>
            </a:fld>
            <a:endParaRPr lang="pl-PL"/>
          </a:p>
        </p:txBody>
      </p:sp>
      <p:sp>
        <p:nvSpPr>
          <p:cNvPr id="6" name="Symbol zastępczy stopki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pl-PL"/>
          </a:p>
        </p:txBody>
      </p:sp>
      <p:sp>
        <p:nvSpPr>
          <p:cNvPr id="7" name="Symbol zastępczy numeru slajdu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0072799-5D03-4E32-96B5-9B66BE74DB98}" type="slidenum"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44183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 txBox="1">
            <a:spLocks noGrp="1"/>
          </p:cNvSpPr>
          <p:nvPr>
            <p:ph type="title"/>
          </p:nvPr>
        </p:nvSpPr>
        <p:spPr>
          <a:xfrm>
            <a:off x="457200" y="20597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30" tIns="45715" rIns="91430" bIns="45715" anchor="ctr" anchorCtr="1" compatLnSpc="1"/>
          <a:lstStyle/>
          <a:p>
            <a:pPr lvl="0"/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 txBox="1"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30" tIns="45715" rIns="91430" bIns="45715" anchor="t" anchorCtr="0" compatLnSpc="1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 txBox="1">
            <a:spLocks noGrp="1"/>
          </p:cNvSpPr>
          <p:nvPr>
            <p:ph type="dt" sz="half" idx="2"/>
          </p:nvPr>
        </p:nvSpPr>
        <p:spPr>
          <a:xfrm>
            <a:off x="457200" y="4767261"/>
            <a:ext cx="2133596" cy="273844"/>
          </a:xfrm>
          <a:prstGeom prst="rect">
            <a:avLst/>
          </a:prstGeom>
          <a:noFill/>
          <a:ln>
            <a:noFill/>
          </a:ln>
        </p:spPr>
        <p:txBody>
          <a:bodyPr vert="horz" wrap="square" lIns="91430" tIns="45715" rIns="91430" bIns="45715" anchor="ctr" anchorCtr="0" compatLnSpc="1"/>
          <a:lstStyle>
            <a:lvl1pPr marL="0" marR="0" lvl="0" indent="0" algn="l" defTabSz="914296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l-PL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88F3754B-DC4D-2D43-803A-CCE065998688}" type="datetime1">
              <a:rPr lang="pl-PL" smtClean="0"/>
              <a:t>2018-09-05</a:t>
            </a:fld>
            <a:endParaRPr lang="pl-PL"/>
          </a:p>
        </p:txBody>
      </p:sp>
      <p:sp>
        <p:nvSpPr>
          <p:cNvPr id="5" name="Symbol zastępczy stopki 4"/>
          <p:cNvSpPr txBox="1">
            <a:spLocks noGrp="1"/>
          </p:cNvSpPr>
          <p:nvPr>
            <p:ph type="ftr" sz="quarter" idx="3"/>
          </p:nvPr>
        </p:nvSpPr>
        <p:spPr>
          <a:xfrm>
            <a:off x="3124204" y="4767261"/>
            <a:ext cx="2895603" cy="273844"/>
          </a:xfrm>
          <a:prstGeom prst="rect">
            <a:avLst/>
          </a:prstGeom>
          <a:noFill/>
          <a:ln>
            <a:noFill/>
          </a:ln>
        </p:spPr>
        <p:txBody>
          <a:bodyPr vert="horz" wrap="square" lIns="91430" tIns="45715" rIns="91430" bIns="45715" anchor="ctr" anchorCtr="1" compatLnSpc="1"/>
          <a:lstStyle>
            <a:lvl1pPr marL="0" marR="0" lvl="0" indent="0" algn="ctr" defTabSz="914296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l-PL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endParaRPr lang="pl-PL"/>
          </a:p>
        </p:txBody>
      </p:sp>
      <p:sp>
        <p:nvSpPr>
          <p:cNvPr id="6" name="Symbol zastępczy numeru slajdu 5"/>
          <p:cNvSpPr txBox="1">
            <a:spLocks noGrp="1"/>
          </p:cNvSpPr>
          <p:nvPr>
            <p:ph type="sldNum" sz="quarter" idx="4"/>
          </p:nvPr>
        </p:nvSpPr>
        <p:spPr>
          <a:xfrm>
            <a:off x="6553203" y="4767261"/>
            <a:ext cx="2133596" cy="273844"/>
          </a:xfrm>
          <a:prstGeom prst="rect">
            <a:avLst/>
          </a:prstGeom>
          <a:noFill/>
          <a:ln>
            <a:noFill/>
          </a:ln>
        </p:spPr>
        <p:txBody>
          <a:bodyPr vert="horz" wrap="square" lIns="91430" tIns="45715" rIns="91430" bIns="45715" anchor="ctr" anchorCtr="0" compatLnSpc="1"/>
          <a:lstStyle>
            <a:lvl1pPr marL="0" marR="0" lvl="0" indent="0" algn="r" defTabSz="914296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l-PL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512ADB0F-D747-4734-BE18-B1076AE87EBD}" type="slidenum"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  <p:txStyles>
    <p:titleStyle>
      <a:lvl1pPr marL="0" marR="0" lvl="0" indent="0" algn="ctr" defTabSz="914296" rtl="0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pl-PL" sz="4400" b="0" i="0" u="none" strike="noStrike" kern="1200" cap="none" spc="0" baseline="0">
          <a:solidFill>
            <a:srgbClr val="000000"/>
          </a:solidFill>
          <a:uFillTx/>
          <a:latin typeface="Calibri"/>
        </a:defRPr>
      </a:lvl1pPr>
    </p:titleStyle>
    <p:bodyStyle>
      <a:lvl1pPr marL="342861" marR="0" lvl="0" indent="-342861" algn="l" defTabSz="914296" rtl="0" fontAlgn="auto" hangingPunct="1">
        <a:lnSpc>
          <a:spcPct val="100000"/>
        </a:lnSpc>
        <a:spcBef>
          <a:spcPts val="800"/>
        </a:spcBef>
        <a:spcAft>
          <a:spcPts val="0"/>
        </a:spcAft>
        <a:buSzPct val="100000"/>
        <a:buFont typeface="Arial" pitchFamily="34"/>
        <a:buChar char="•"/>
        <a:tabLst/>
        <a:defRPr lang="pl-PL" sz="3200" b="0" i="0" u="none" strike="noStrike" kern="1200" cap="none" spc="0" baseline="0">
          <a:solidFill>
            <a:srgbClr val="000000"/>
          </a:solidFill>
          <a:uFillTx/>
          <a:latin typeface="Calibri"/>
        </a:defRPr>
      </a:lvl1pPr>
      <a:lvl2pPr marL="742865" marR="0" lvl="1" indent="-285717" algn="l" defTabSz="914296" rtl="0" fontAlgn="auto" hangingPunct="1">
        <a:lnSpc>
          <a:spcPct val="100000"/>
        </a:lnSpc>
        <a:spcBef>
          <a:spcPts val="700"/>
        </a:spcBef>
        <a:spcAft>
          <a:spcPts val="0"/>
        </a:spcAft>
        <a:buSzPct val="100000"/>
        <a:buFont typeface="Arial" pitchFamily="34"/>
        <a:buChar char="–"/>
        <a:tabLst/>
        <a:defRPr lang="pl-PL" sz="28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2870" marR="0" lvl="2" indent="-228574" algn="l" defTabSz="914296" rtl="0" fontAlgn="auto" hangingPunct="1">
        <a:lnSpc>
          <a:spcPct val="100000"/>
        </a:lnSpc>
        <a:spcBef>
          <a:spcPts val="600"/>
        </a:spcBef>
        <a:spcAft>
          <a:spcPts val="0"/>
        </a:spcAft>
        <a:buSzPct val="100000"/>
        <a:buFont typeface="Arial" pitchFamily="34"/>
        <a:buChar char="•"/>
        <a:tabLst/>
        <a:defRPr lang="pl-PL" sz="24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018" marR="0" lvl="3" indent="-228574" algn="l" defTabSz="914296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–"/>
        <a:tabLst/>
        <a:defRPr lang="pl-PL" sz="20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166" marR="0" lvl="4" indent="-228574" algn="l" defTabSz="914296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»"/>
        <a:tabLst/>
        <a:defRPr lang="pl-PL" sz="20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bg>
      <p:bgPr>
        <a:solidFill>
          <a:srgbClr val="EE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\\Synek\prace 2014\Nielepkowicz i Pławiak\Prezentacja\img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-3259"/>
            <a:ext cx="3582144" cy="514675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pole tekstowe 5"/>
          <p:cNvSpPr txBox="1"/>
          <p:nvPr/>
        </p:nvSpPr>
        <p:spPr>
          <a:xfrm>
            <a:off x="0" y="2510778"/>
            <a:ext cx="5898170" cy="2031325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txBody>
          <a:bodyPr vert="horz" wrap="square" lIns="91440" tIns="45720" rIns="91440" bIns="45720" anchor="ctr" anchorCtr="1" compatLnSpc="1">
            <a:spAutoFit/>
          </a:bodyPr>
          <a:lstStyle/>
          <a:p>
            <a:pPr lvl="0"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b="1" dirty="0" smtClean="0">
              <a:solidFill>
                <a:srgbClr val="FFFFFF"/>
              </a:solidFill>
              <a:latin typeface="Arial" pitchFamily="34"/>
              <a:cs typeface="Arial" pitchFamily="34"/>
            </a:endParaRPr>
          </a:p>
          <a:p>
            <a:pPr lvl="0"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b="1" dirty="0" smtClean="0">
                <a:solidFill>
                  <a:srgbClr val="FFFFFF"/>
                </a:solidFill>
                <a:latin typeface="Arial" pitchFamily="34"/>
                <a:cs typeface="Arial" pitchFamily="34"/>
              </a:rPr>
              <a:t>Podatek od nieruchomości </a:t>
            </a:r>
          </a:p>
          <a:p>
            <a:pPr lvl="0"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b="1" dirty="0" smtClean="0">
                <a:solidFill>
                  <a:srgbClr val="FFFFFF"/>
                </a:solidFill>
                <a:latin typeface="Arial" pitchFamily="34"/>
                <a:cs typeface="Arial" pitchFamily="34"/>
              </a:rPr>
              <a:t>– budynek wypełniony urządzeniami</a:t>
            </a:r>
          </a:p>
          <a:p>
            <a:pPr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b="1" dirty="0">
              <a:solidFill>
                <a:srgbClr val="FFFFFF"/>
              </a:solidFill>
              <a:latin typeface="Arial" pitchFamily="34"/>
              <a:cs typeface="Arial" pitchFamily="34"/>
            </a:endParaRPr>
          </a:p>
          <a:p>
            <a:pPr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b="1" dirty="0" smtClean="0">
                <a:solidFill>
                  <a:srgbClr val="FFFFFF"/>
                </a:solidFill>
                <a:latin typeface="Arial" pitchFamily="34"/>
                <a:cs typeface="Arial" pitchFamily="34"/>
              </a:rPr>
              <a:t>II Wiosenny Przegląd Orzecznictwa Podatkowego</a:t>
            </a:r>
            <a:endParaRPr lang="pl-PL" b="1" dirty="0">
              <a:solidFill>
                <a:srgbClr val="FFFFFF"/>
              </a:solidFill>
              <a:latin typeface="Arial" pitchFamily="34"/>
              <a:cs typeface="Arial" pitchFamily="34"/>
            </a:endParaRPr>
          </a:p>
          <a:p>
            <a:pPr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b="1" dirty="0">
                <a:solidFill>
                  <a:srgbClr val="FFFFFF"/>
                </a:solidFill>
                <a:latin typeface="Arial" pitchFamily="34"/>
                <a:cs typeface="Arial" pitchFamily="34"/>
              </a:rPr>
              <a:t>Wydział Prawa i </a:t>
            </a:r>
            <a:r>
              <a:rPr lang="pl-PL" b="1" dirty="0" smtClean="0">
                <a:solidFill>
                  <a:srgbClr val="FFFFFF"/>
                </a:solidFill>
                <a:latin typeface="Arial" pitchFamily="34"/>
                <a:cs typeface="Arial" pitchFamily="34"/>
              </a:rPr>
              <a:t>Administracji</a:t>
            </a:r>
            <a:r>
              <a:rPr lang="pl-PL" b="1" dirty="0">
                <a:solidFill>
                  <a:srgbClr val="FFFFFF"/>
                </a:solidFill>
                <a:latin typeface="Arial" pitchFamily="34"/>
                <a:cs typeface="Arial" pitchFamily="34"/>
              </a:rPr>
              <a:t> </a:t>
            </a:r>
            <a:r>
              <a:rPr lang="pl-PL" b="1" dirty="0" smtClean="0">
                <a:solidFill>
                  <a:srgbClr val="FFFFFF"/>
                </a:solidFill>
                <a:latin typeface="Arial" pitchFamily="34"/>
                <a:cs typeface="Arial" pitchFamily="34"/>
              </a:rPr>
              <a:t>UMK w Toruniu</a:t>
            </a:r>
          </a:p>
          <a:p>
            <a:pPr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b="1" dirty="0" smtClean="0">
                <a:solidFill>
                  <a:srgbClr val="FFFFFF"/>
                </a:solidFill>
                <a:latin typeface="Arial" pitchFamily="34"/>
                <a:cs typeface="Arial" pitchFamily="34"/>
              </a:rPr>
              <a:t>31 marca 2017 r.</a:t>
            </a:r>
          </a:p>
        </p:txBody>
      </p:sp>
      <p:pic>
        <p:nvPicPr>
          <p:cNvPr id="5" name="Picture 2" descr="\\Synek\prace 2014\Nielepkowicz i Pławiak\Logo 2015 II\NiP-logo-CMYK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7327" y="699542"/>
            <a:ext cx="3609336" cy="81503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" y="2"/>
            <a:ext cx="9189400" cy="523604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pole tekstowe 5"/>
          <p:cNvSpPr txBox="1"/>
          <p:nvPr/>
        </p:nvSpPr>
        <p:spPr>
          <a:xfrm>
            <a:off x="1" y="529697"/>
            <a:ext cx="4932041" cy="120030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20" tIns="45709" rIns="91420" bIns="45709" anchor="ctr" anchorCtr="1" compatLnSpc="1">
            <a:spAutoFit/>
          </a:bodyPr>
          <a:lstStyle/>
          <a:p>
            <a:pPr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/>
                <a:cs typeface="Arial" pitchFamily="34"/>
              </a:rPr>
              <a:t>Bardzo dziękuję </a:t>
            </a:r>
          </a:p>
          <a:p>
            <a:pPr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/>
                <a:cs typeface="Arial" pitchFamily="34"/>
              </a:rPr>
              <a:t>za uwagę</a:t>
            </a:r>
          </a:p>
        </p:txBody>
      </p:sp>
      <p:pic>
        <p:nvPicPr>
          <p:cNvPr id="6" name="Picture 2" descr="\\Synek\prace 2014\Nielepkowicz i Pławiak\Logo 2015 II\NiP-logo-CMYK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4286162"/>
            <a:ext cx="2376264" cy="53659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1542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\\Synek\prace 2014\Nielepkowicz i Pławiak\Prezentacja\obrazki\img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5" y="946388"/>
            <a:ext cx="2927866" cy="420670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Prostokąt 11"/>
          <p:cNvSpPr/>
          <p:nvPr/>
        </p:nvSpPr>
        <p:spPr>
          <a:xfrm>
            <a:off x="382623" y="1705563"/>
            <a:ext cx="3642859" cy="180019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0" tIns="45709" rIns="91420" bIns="45709" rtlCol="0" anchor="ctr"/>
          <a:lstStyle/>
          <a:p>
            <a:pPr algn="ctr"/>
            <a:endParaRPr lang="pl-PL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11" name="Prostokąt 3"/>
          <p:cNvSpPr/>
          <p:nvPr/>
        </p:nvSpPr>
        <p:spPr>
          <a:xfrm>
            <a:off x="0" y="0"/>
            <a:ext cx="2771800" cy="855406"/>
          </a:xfrm>
          <a:prstGeom prst="rect">
            <a:avLst/>
          </a:prstGeom>
          <a:solidFill>
            <a:srgbClr val="595959"/>
          </a:solidFill>
          <a:ln>
            <a:noFill/>
            <a:prstDash val="solid"/>
          </a:ln>
        </p:spPr>
        <p:txBody>
          <a:bodyPr vert="horz" wrap="square" lIns="91420" tIns="45709" rIns="91420" bIns="45709" anchor="ctr" anchorCtr="1" compatLnSpc="1"/>
          <a:lstStyle/>
          <a:p>
            <a:pPr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4" name="pole tekstowe 10"/>
          <p:cNvSpPr txBox="1"/>
          <p:nvPr/>
        </p:nvSpPr>
        <p:spPr>
          <a:xfrm>
            <a:off x="251524" y="180832"/>
            <a:ext cx="4536502" cy="40008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20" tIns="45709" rIns="91420" bIns="45709" anchor="t" anchorCtr="0" compatLnSpc="1">
            <a:spAutoFit/>
          </a:bodyPr>
          <a:lstStyle/>
          <a:p>
            <a:pPr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2000" b="1" dirty="0">
                <a:solidFill>
                  <a:srgbClr val="FFFFFF"/>
                </a:solidFill>
                <a:latin typeface="Arial" pitchFamily="34"/>
                <a:cs typeface="Arial" pitchFamily="34"/>
              </a:rPr>
              <a:t>Dane kontaktowe</a:t>
            </a:r>
          </a:p>
        </p:txBody>
      </p:sp>
      <p:sp>
        <p:nvSpPr>
          <p:cNvPr id="7" name="Prostokąt 21"/>
          <p:cNvSpPr/>
          <p:nvPr/>
        </p:nvSpPr>
        <p:spPr>
          <a:xfrm>
            <a:off x="1577214" y="1861778"/>
            <a:ext cx="2448269" cy="1506607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20" tIns="45709" rIns="91420" bIns="45709" anchor="t" anchorCtr="0" compatLnSpc="1">
            <a:spAutoFit/>
          </a:bodyPr>
          <a:lstStyle/>
          <a:p>
            <a:pPr>
              <a:lnSpc>
                <a:spcPct val="107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1600" dirty="0">
                <a:solidFill>
                  <a:srgbClr val="595959"/>
                </a:solidFill>
                <a:latin typeface="Arial"/>
                <a:ea typeface="Arial"/>
                <a:cs typeface="Arial"/>
              </a:rPr>
              <a:t>Michał </a:t>
            </a:r>
            <a:r>
              <a:rPr lang="pl-PL" sz="1600" dirty="0" err="1">
                <a:solidFill>
                  <a:srgbClr val="595959"/>
                </a:solidFill>
                <a:latin typeface="Arial"/>
                <a:ea typeface="Arial"/>
                <a:cs typeface="Arial"/>
              </a:rPr>
              <a:t>Nielepkowicz</a:t>
            </a:r>
            <a:endParaRPr lang="pl-PL" sz="1600" dirty="0">
              <a:solidFill>
                <a:srgbClr val="595959"/>
              </a:solidFill>
              <a:latin typeface="Arial"/>
              <a:ea typeface="Arial"/>
              <a:cs typeface="Arial"/>
            </a:endParaRPr>
          </a:p>
          <a:p>
            <a:pPr>
              <a:lnSpc>
                <a:spcPct val="107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900" dirty="0">
                <a:solidFill>
                  <a:srgbClr val="595959"/>
                </a:solidFill>
                <a:latin typeface="Arial"/>
                <a:ea typeface="Arial"/>
                <a:cs typeface="Arial"/>
              </a:rPr>
              <a:t>PARTNER</a:t>
            </a:r>
            <a:endParaRPr lang="pl-PL" sz="1000" dirty="0">
              <a:solidFill>
                <a:srgbClr val="595959"/>
              </a:solidFill>
              <a:latin typeface="Arial"/>
              <a:ea typeface="Arial"/>
              <a:cs typeface="Arial"/>
            </a:endParaRPr>
          </a:p>
          <a:p>
            <a:pPr>
              <a:lnSpc>
                <a:spcPct val="107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000" dirty="0">
              <a:solidFill>
                <a:srgbClr val="595959"/>
              </a:solidFill>
              <a:latin typeface="Arial"/>
              <a:ea typeface="Arial"/>
              <a:cs typeface="Arial"/>
            </a:endParaRPr>
          </a:p>
          <a:p>
            <a:pPr>
              <a:lnSpc>
                <a:spcPct val="107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1000" dirty="0">
                <a:solidFill>
                  <a:srgbClr val="595959"/>
                </a:solidFill>
                <a:latin typeface="Arial"/>
                <a:ea typeface="Arial"/>
                <a:cs typeface="Arial"/>
              </a:rPr>
              <a:t>Doradca podatkowy nr 11491</a:t>
            </a:r>
          </a:p>
          <a:p>
            <a:pPr>
              <a:lnSpc>
                <a:spcPct val="107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000" dirty="0">
              <a:solidFill>
                <a:srgbClr val="595959"/>
              </a:solidFill>
              <a:latin typeface="Arial"/>
              <a:ea typeface="Arial"/>
              <a:cs typeface="Arial"/>
            </a:endParaRPr>
          </a:p>
          <a:p>
            <a:pPr>
              <a:lnSpc>
                <a:spcPct val="107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000" dirty="0">
              <a:solidFill>
                <a:srgbClr val="595959"/>
              </a:solidFill>
              <a:latin typeface="Arial"/>
              <a:ea typeface="Arial"/>
              <a:cs typeface="Arial"/>
            </a:endParaRPr>
          </a:p>
          <a:p>
            <a:pPr>
              <a:lnSpc>
                <a:spcPct val="107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1000" dirty="0">
                <a:solidFill>
                  <a:srgbClr val="595959"/>
                </a:solidFill>
                <a:latin typeface="Arial"/>
                <a:ea typeface="Arial"/>
                <a:cs typeface="Arial"/>
              </a:rPr>
              <a:t>Tel. +48 697 306 207</a:t>
            </a:r>
          </a:p>
          <a:p>
            <a:pPr>
              <a:lnSpc>
                <a:spcPct val="107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1000" dirty="0">
                <a:solidFill>
                  <a:srgbClr val="595959"/>
                </a:solidFill>
                <a:latin typeface="Arial"/>
                <a:ea typeface="Arial"/>
                <a:cs typeface="Arial"/>
              </a:rPr>
              <a:t>michal.nielepkowicz@nielepkowicz.pl</a:t>
            </a:r>
          </a:p>
        </p:txBody>
      </p:sp>
      <p:pic>
        <p:nvPicPr>
          <p:cNvPr id="2050" name="Picture 2" descr="C:\Users\Administrator\Desktop\nielepkowicz-thumb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79" t="10043" r="23321"/>
          <a:stretch/>
        </p:blipFill>
        <p:spPr bwMode="auto">
          <a:xfrm>
            <a:off x="382621" y="1705563"/>
            <a:ext cx="1118620" cy="180019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Shape 56"/>
          <p:cNvSpPr txBox="1"/>
          <p:nvPr/>
        </p:nvSpPr>
        <p:spPr>
          <a:xfrm>
            <a:off x="429189" y="4000464"/>
            <a:ext cx="5845567" cy="64018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10" tIns="45703" rIns="91410" bIns="45703" anchor="ctr" anchorCtr="0" compatLnSpc="1"/>
          <a:lstStyle/>
          <a:p>
            <a:pPr defTabSz="58465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800" dirty="0">
                <a:solidFill>
                  <a:srgbClr val="595959"/>
                </a:solidFill>
                <a:latin typeface="Arial"/>
                <a:ea typeface="Arial"/>
                <a:cs typeface="Arial"/>
              </a:rPr>
              <a:t>Nielepkowicz </a:t>
            </a:r>
            <a:r>
              <a:rPr lang="pl-PL" sz="800" dirty="0" smtClean="0">
                <a:solidFill>
                  <a:srgbClr val="595959"/>
                </a:solidFill>
                <a:latin typeface="Arial"/>
                <a:ea typeface="Arial"/>
                <a:cs typeface="Arial"/>
              </a:rPr>
              <a:t>&amp; Partnerzy Sp. z o.o.</a:t>
            </a:r>
            <a:r>
              <a:rPr lang="pl-PL" sz="800" dirty="0">
                <a:solidFill>
                  <a:srgbClr val="595959"/>
                </a:solidFill>
                <a:latin typeface="Arial"/>
                <a:ea typeface="Arial"/>
                <a:cs typeface="Arial"/>
              </a:rPr>
              <a:t>	</a:t>
            </a:r>
            <a:br>
              <a:rPr lang="pl-PL" sz="800" dirty="0">
                <a:solidFill>
                  <a:srgbClr val="595959"/>
                </a:solidFill>
                <a:latin typeface="Arial"/>
                <a:ea typeface="Arial"/>
                <a:cs typeface="Arial"/>
              </a:rPr>
            </a:br>
            <a:r>
              <a:rPr lang="pl-PL" sz="800" dirty="0">
                <a:solidFill>
                  <a:srgbClr val="595959"/>
                </a:solidFill>
                <a:latin typeface="Arial"/>
                <a:ea typeface="Arial"/>
                <a:cs typeface="Arial"/>
              </a:rPr>
              <a:t>ul. Wiślana 8, 00-317 Warszawa					 </a:t>
            </a:r>
            <a:br>
              <a:rPr lang="pl-PL" sz="800" dirty="0">
                <a:solidFill>
                  <a:srgbClr val="595959"/>
                </a:solidFill>
                <a:latin typeface="Arial"/>
                <a:ea typeface="Arial"/>
                <a:cs typeface="Arial"/>
              </a:rPr>
            </a:br>
            <a:r>
              <a:rPr lang="pl-PL" sz="800" dirty="0" err="1" smtClean="0">
                <a:solidFill>
                  <a:srgbClr val="595959"/>
                </a:solidFill>
                <a:latin typeface="Arial"/>
                <a:ea typeface="Arial"/>
                <a:cs typeface="Arial"/>
              </a:rPr>
              <a:t>www.nielepkowicz.pl</a:t>
            </a:r>
            <a:r>
              <a:rPr lang="pl-PL" sz="700" dirty="0">
                <a:solidFill>
                  <a:srgbClr val="595959"/>
                </a:solidFill>
                <a:latin typeface="Arial"/>
                <a:ea typeface="Arial"/>
                <a:cs typeface="Arial"/>
              </a:rPr>
              <a:t>						</a:t>
            </a:r>
          </a:p>
        </p:txBody>
      </p:sp>
      <p:pic>
        <p:nvPicPr>
          <p:cNvPr id="10" name="Picture 2" descr="\\Synek\prace 2014\Nielepkowicz i Pławiak\Logo 2015 II\NiP-logo-CMYK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188619"/>
            <a:ext cx="2262598" cy="51092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67421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9189404" cy="523604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pole tekstowe 5"/>
          <p:cNvSpPr txBox="1"/>
          <p:nvPr/>
        </p:nvSpPr>
        <p:spPr>
          <a:xfrm>
            <a:off x="0" y="0"/>
            <a:ext cx="4932041" cy="43396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spAutoFit/>
          </a:bodyPr>
          <a:lstStyle/>
          <a:p>
            <a:pPr lvl="0" defTabSz="91440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3600" b="1" dirty="0" smtClean="0">
              <a:solidFill>
                <a:srgbClr val="595959"/>
              </a:solidFill>
              <a:latin typeface="Arial" pitchFamily="34"/>
              <a:cs typeface="Arial" pitchFamily="34"/>
            </a:endParaRPr>
          </a:p>
          <a:p>
            <a:pPr lvl="0" defTabSz="91440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3600" b="1" dirty="0" smtClean="0">
                <a:solidFill>
                  <a:srgbClr val="595959"/>
                </a:solidFill>
                <a:latin typeface="Arial" pitchFamily="34"/>
                <a:cs typeface="Arial" pitchFamily="34"/>
              </a:rPr>
              <a:t>Budynek wypełniony urządzeniami </a:t>
            </a:r>
            <a:r>
              <a:rPr lang="pl-PL" sz="3600" b="1" u="sng" dirty="0" smtClean="0">
                <a:solidFill>
                  <a:srgbClr val="595959"/>
                </a:solidFill>
                <a:latin typeface="Arial" pitchFamily="34"/>
                <a:cs typeface="Arial" pitchFamily="34"/>
              </a:rPr>
              <a:t>nie</a:t>
            </a:r>
            <a:r>
              <a:rPr lang="pl-PL" sz="3600" b="1" dirty="0" smtClean="0">
                <a:solidFill>
                  <a:srgbClr val="595959"/>
                </a:solidFill>
                <a:latin typeface="Arial" pitchFamily="34"/>
                <a:cs typeface="Arial" pitchFamily="34"/>
              </a:rPr>
              <a:t> staje się budowlą</a:t>
            </a:r>
          </a:p>
          <a:p>
            <a:pPr lvl="0" defTabSz="91440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3600" b="1" dirty="0">
              <a:solidFill>
                <a:srgbClr val="595959"/>
              </a:solidFill>
              <a:latin typeface="Arial" pitchFamily="34"/>
              <a:cs typeface="Arial" pitchFamily="34"/>
            </a:endParaRPr>
          </a:p>
          <a:p>
            <a:pPr defTabSz="91440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Wyrok </a:t>
            </a:r>
            <a: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NSA</a:t>
            </a:r>
          </a:p>
          <a:p>
            <a:pPr defTabSz="91440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z </a:t>
            </a:r>
            <a:r>
              <a:rPr lang="pl-PL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dnia </a:t>
            </a:r>
            <a: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5 lipca 2016 r.</a:t>
            </a:r>
            <a:endParaRPr lang="pl-PL" sz="2000" b="1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  <a:p>
            <a:pPr defTabSz="91440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sygn</a:t>
            </a:r>
            <a:r>
              <a:rPr lang="pl-PL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. akt </a:t>
            </a:r>
            <a:r>
              <a:rPr lang="hu-HU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II FSK 1994/14</a:t>
            </a:r>
            <a:endParaRPr lang="pl-PL" sz="2000" b="1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  <a:p>
            <a:pPr lvl="0" defTabSz="91440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3600" b="1" dirty="0" smtClean="0">
              <a:solidFill>
                <a:srgbClr val="595959"/>
              </a:solidFill>
              <a:latin typeface="Arial" pitchFamily="34"/>
              <a:cs typeface="Arial" pitchFamily="34"/>
            </a:endParaRPr>
          </a:p>
        </p:txBody>
      </p:sp>
      <p:pic>
        <p:nvPicPr>
          <p:cNvPr id="7" name="Picture 2" descr="\\Synek\prace 2014\Nielepkowicz i Pławiak\Logo 2015 II\NiP-logo-CMYK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4286162"/>
            <a:ext cx="2376264" cy="53659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1507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\\Synek\prace 2014\Nielepkowicz i Pławiak\Prezentacja\img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1471" y="987570"/>
            <a:ext cx="2892528" cy="415593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pole tekstowe 4"/>
          <p:cNvSpPr txBox="1"/>
          <p:nvPr/>
        </p:nvSpPr>
        <p:spPr>
          <a:xfrm>
            <a:off x="251524" y="189044"/>
            <a:ext cx="2376260" cy="40009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30" tIns="45715" rIns="91430" bIns="45715" anchor="t" anchorCtr="0" compatLnSpc="1">
            <a:spAutoFit/>
          </a:bodyPr>
          <a:lstStyle/>
          <a:p>
            <a:pPr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2000" b="1">
                <a:solidFill>
                  <a:srgbClr val="FFFFFF"/>
                </a:solidFill>
                <a:latin typeface="Arial" pitchFamily="34"/>
                <a:cs typeface="Arial" pitchFamily="34"/>
              </a:rPr>
              <a:t>Zakres usług</a:t>
            </a:r>
          </a:p>
        </p:txBody>
      </p:sp>
      <p:sp>
        <p:nvSpPr>
          <p:cNvPr id="13" name="Prostokąt 3"/>
          <p:cNvSpPr/>
          <p:nvPr/>
        </p:nvSpPr>
        <p:spPr>
          <a:xfrm>
            <a:off x="1" y="0"/>
            <a:ext cx="6372199" cy="855406"/>
          </a:xfrm>
          <a:prstGeom prst="rect">
            <a:avLst/>
          </a:prstGeom>
          <a:solidFill>
            <a:srgbClr val="595959"/>
          </a:solidFill>
          <a:ln>
            <a:noFill/>
            <a:prstDash val="solid"/>
          </a:ln>
        </p:spPr>
        <p:txBody>
          <a:bodyPr vert="horz" wrap="square" lIns="91430" tIns="45715" rIns="91430" bIns="45715" anchor="ctr" anchorCtr="1" compatLnSpc="1"/>
          <a:lstStyle/>
          <a:p>
            <a:pPr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14" name="pole tekstowe 4"/>
          <p:cNvSpPr txBox="1"/>
          <p:nvPr/>
        </p:nvSpPr>
        <p:spPr>
          <a:xfrm>
            <a:off x="179512" y="195486"/>
            <a:ext cx="6048672" cy="40009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30" tIns="45715" rIns="91430" bIns="45715" anchor="t" anchorCtr="0" compatLnSpc="1">
            <a:spAutoFit/>
          </a:bodyPr>
          <a:lstStyle/>
          <a:p>
            <a:pPr lvl="0" defTabSz="91440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2000" b="1" dirty="0" smtClean="0">
                <a:solidFill>
                  <a:srgbClr val="FFFFFF"/>
                </a:solidFill>
                <a:latin typeface="Arial" pitchFamily="34"/>
                <a:cs typeface="Arial" pitchFamily="34"/>
              </a:rPr>
              <a:t>Wyrok NSA (II FSK 1994/14)</a:t>
            </a:r>
            <a:endParaRPr lang="pl-PL" sz="2000" b="1" dirty="0">
              <a:solidFill>
                <a:srgbClr val="FFFFFF"/>
              </a:solidFill>
              <a:latin typeface="Arial" pitchFamily="34"/>
              <a:cs typeface="Arial" pitchFamily="34"/>
            </a:endParaRPr>
          </a:p>
        </p:txBody>
      </p:sp>
      <p:sp>
        <p:nvSpPr>
          <p:cNvPr id="11" name="Shape 64"/>
          <p:cNvSpPr txBox="1"/>
          <p:nvPr/>
        </p:nvSpPr>
        <p:spPr>
          <a:xfrm>
            <a:off x="258537" y="987574"/>
            <a:ext cx="6833740" cy="403244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/>
          <a:lstStyle/>
          <a:p>
            <a:pPr defTabSz="914400">
              <a:lnSpc>
                <a:spcPct val="96000"/>
              </a:lnSpc>
              <a:spcBef>
                <a:spcPts val="470"/>
              </a:spcBef>
              <a:defRPr sz="17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200" dirty="0">
              <a:solidFill>
                <a:srgbClr val="595959"/>
              </a:solidFill>
              <a:latin typeface="Arial" pitchFamily="34"/>
              <a:cs typeface="Arial" pitchFamily="34"/>
            </a:endParaRPr>
          </a:p>
          <a:p>
            <a:pPr lvl="0" defTabSz="914400">
              <a:lnSpc>
                <a:spcPct val="96000"/>
              </a:lnSpc>
              <a:spcBef>
                <a:spcPts val="470"/>
              </a:spcBef>
              <a:defRPr sz="17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200" b="0" i="0" u="none" strike="noStrike" kern="1200" cap="none" spc="0" baseline="0" dirty="0">
              <a:solidFill>
                <a:srgbClr val="595959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16" name="Shape 64"/>
          <p:cNvSpPr txBox="1"/>
          <p:nvPr/>
        </p:nvSpPr>
        <p:spPr>
          <a:xfrm>
            <a:off x="439466" y="987570"/>
            <a:ext cx="5760640" cy="403244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/>
          <a:lstStyle/>
          <a:p>
            <a:pPr>
              <a:spcAft>
                <a:spcPts val="600"/>
              </a:spcAft>
            </a:pPr>
            <a:r>
              <a:rPr lang="pl-PL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Stan faktyczny w sprawie:</a:t>
            </a:r>
            <a:endParaRPr lang="pl-PL" sz="1400" b="1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  <a:p>
            <a:r>
              <a:rPr lang="pl-PL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Spór dotyczący opodatkowania podatkiem od nieruchomości kontenerowych stacji </a:t>
            </a:r>
            <a:r>
              <a:rPr lang="pl-PL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redukcyjno</a:t>
            </a:r>
            <a:r>
              <a:rPr lang="pl-PL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-pomiarowych gazu</a:t>
            </a:r>
            <a:r>
              <a:rPr lang="pl-PL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 </a:t>
            </a:r>
            <a:r>
              <a:rPr lang="pl-PL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oraz urządzeń zlokalizowanych w tych obiektach i urządzeń technicznych punktów pomiarowych, składających się na sieć gazową.</a:t>
            </a:r>
            <a:endParaRPr lang="pl-PL" sz="140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  <a:p>
            <a:endParaRPr lang="pl-PL" sz="1200" b="0" i="0" u="none" strike="noStrike" kern="1200" cap="none" spc="0" baseline="0" dirty="0">
              <a:solidFill>
                <a:schemeClr val="tx1">
                  <a:lumMod val="65000"/>
                  <a:lumOff val="35000"/>
                </a:schemeClr>
              </a:solidFill>
              <a:uFillTx/>
              <a:latin typeface="Arial"/>
              <a:cs typeface="Arial"/>
            </a:endParaRPr>
          </a:p>
        </p:txBody>
      </p:sp>
      <p:pic>
        <p:nvPicPr>
          <p:cNvPr id="10" name="Picture 2" descr="\\Synek\prace 2014\Nielepkowicz i Pławiak\Logo 2015 II\NiP-logo-CMYK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188619"/>
            <a:ext cx="2262598" cy="51092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188835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\\Synek\prace 2014\Nielepkowicz i Pławiak\Prezentacja\img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1471" y="987570"/>
            <a:ext cx="2892528" cy="415593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pole tekstowe 4"/>
          <p:cNvSpPr txBox="1"/>
          <p:nvPr/>
        </p:nvSpPr>
        <p:spPr>
          <a:xfrm>
            <a:off x="251524" y="189044"/>
            <a:ext cx="2376260" cy="40009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30" tIns="45715" rIns="91430" bIns="45715" anchor="t" anchorCtr="0" compatLnSpc="1">
            <a:spAutoFit/>
          </a:bodyPr>
          <a:lstStyle/>
          <a:p>
            <a:pPr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2000" b="1">
                <a:solidFill>
                  <a:srgbClr val="FFFFFF"/>
                </a:solidFill>
                <a:latin typeface="Arial" pitchFamily="34"/>
                <a:cs typeface="Arial" pitchFamily="34"/>
              </a:rPr>
              <a:t>Zakres usług</a:t>
            </a:r>
          </a:p>
        </p:txBody>
      </p:sp>
      <p:sp>
        <p:nvSpPr>
          <p:cNvPr id="13" name="Prostokąt 3"/>
          <p:cNvSpPr/>
          <p:nvPr/>
        </p:nvSpPr>
        <p:spPr>
          <a:xfrm>
            <a:off x="1" y="0"/>
            <a:ext cx="6372199" cy="855406"/>
          </a:xfrm>
          <a:prstGeom prst="rect">
            <a:avLst/>
          </a:prstGeom>
          <a:solidFill>
            <a:srgbClr val="595959"/>
          </a:solidFill>
          <a:ln>
            <a:noFill/>
            <a:prstDash val="solid"/>
          </a:ln>
        </p:spPr>
        <p:txBody>
          <a:bodyPr vert="horz" wrap="square" lIns="91430" tIns="45715" rIns="91430" bIns="45715" anchor="ctr" anchorCtr="1" compatLnSpc="1"/>
          <a:lstStyle/>
          <a:p>
            <a:pPr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14" name="pole tekstowe 4"/>
          <p:cNvSpPr txBox="1"/>
          <p:nvPr/>
        </p:nvSpPr>
        <p:spPr>
          <a:xfrm>
            <a:off x="179512" y="195486"/>
            <a:ext cx="6048672" cy="40009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30" tIns="45715" rIns="91430" bIns="45715" anchor="t" anchorCtr="0" compatLnSpc="1">
            <a:spAutoFit/>
          </a:bodyPr>
          <a:lstStyle/>
          <a:p>
            <a:pPr lvl="0" defTabSz="91440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2000" b="1" dirty="0">
                <a:solidFill>
                  <a:srgbClr val="FFFFFF"/>
                </a:solidFill>
                <a:latin typeface="Arial" pitchFamily="34"/>
                <a:cs typeface="Arial" pitchFamily="34"/>
              </a:rPr>
              <a:t>Wyrok NSA (II FSK 1994/14)</a:t>
            </a:r>
          </a:p>
        </p:txBody>
      </p:sp>
      <p:sp>
        <p:nvSpPr>
          <p:cNvPr id="11" name="Shape 64"/>
          <p:cNvSpPr txBox="1"/>
          <p:nvPr/>
        </p:nvSpPr>
        <p:spPr>
          <a:xfrm>
            <a:off x="258537" y="987574"/>
            <a:ext cx="6833740" cy="403244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/>
          <a:lstStyle/>
          <a:p>
            <a:pPr defTabSz="914400">
              <a:lnSpc>
                <a:spcPct val="96000"/>
              </a:lnSpc>
              <a:spcBef>
                <a:spcPts val="470"/>
              </a:spcBef>
              <a:defRPr sz="17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200" dirty="0">
              <a:solidFill>
                <a:srgbClr val="595959"/>
              </a:solidFill>
              <a:latin typeface="Arial" pitchFamily="34"/>
              <a:cs typeface="Arial" pitchFamily="34"/>
            </a:endParaRPr>
          </a:p>
          <a:p>
            <a:pPr lvl="0" defTabSz="914400">
              <a:lnSpc>
                <a:spcPct val="96000"/>
              </a:lnSpc>
              <a:spcBef>
                <a:spcPts val="470"/>
              </a:spcBef>
              <a:defRPr sz="17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200" b="0" i="0" u="none" strike="noStrike" kern="1200" cap="none" spc="0" baseline="0" dirty="0">
              <a:solidFill>
                <a:srgbClr val="595959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16" name="Shape 64"/>
          <p:cNvSpPr txBox="1"/>
          <p:nvPr/>
        </p:nvSpPr>
        <p:spPr>
          <a:xfrm>
            <a:off x="107504" y="915566"/>
            <a:ext cx="6840760" cy="403244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/>
          <a:lstStyle/>
          <a:p>
            <a:pPr>
              <a:spcAft>
                <a:spcPts val="600"/>
              </a:spcAft>
            </a:pPr>
            <a:r>
              <a:rPr lang="pl-PL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Przepisy prawa:</a:t>
            </a:r>
            <a:endParaRPr lang="pl-PL" sz="1400" b="1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  <a:p>
            <a:pPr>
              <a:spcAft>
                <a:spcPts val="600"/>
              </a:spcAft>
            </a:pPr>
            <a:r>
              <a:rPr lang="pl-PL" sz="1400" dirty="0">
                <a:solidFill>
                  <a:srgbClr val="595959"/>
                </a:solidFill>
                <a:latin typeface="Arial" pitchFamily="34"/>
                <a:cs typeface="Arial" pitchFamily="34"/>
              </a:rPr>
              <a:t>Budynek (art. 1a ust. 1 pkt 1 </a:t>
            </a:r>
            <a:r>
              <a:rPr lang="pl-PL" sz="1400" dirty="0" smtClean="0">
                <a:solidFill>
                  <a:srgbClr val="595959"/>
                </a:solidFill>
                <a:latin typeface="Arial" pitchFamily="34"/>
                <a:cs typeface="Arial" pitchFamily="34"/>
              </a:rPr>
              <a:t>ustawy z dnia 12 stycznia 1991 r. o podatkach i opłatach lokalnych, </a:t>
            </a:r>
            <a:r>
              <a:rPr lang="pl-PL" sz="1400" dirty="0" err="1" smtClean="0">
                <a:solidFill>
                  <a:srgbClr val="595959"/>
                </a:solidFill>
                <a:latin typeface="Arial" pitchFamily="34"/>
                <a:cs typeface="Arial" pitchFamily="34"/>
              </a:rPr>
              <a:t>j.t</a:t>
            </a:r>
            <a:r>
              <a:rPr lang="pl-PL" sz="1400" dirty="0" smtClean="0">
                <a:solidFill>
                  <a:srgbClr val="595959"/>
                </a:solidFill>
                <a:latin typeface="Arial" pitchFamily="34"/>
                <a:cs typeface="Arial" pitchFamily="34"/>
              </a:rPr>
              <a:t>. </a:t>
            </a:r>
            <a:r>
              <a:rPr lang="pl-PL" sz="1400" dirty="0">
                <a:solidFill>
                  <a:srgbClr val="595959"/>
                </a:solidFill>
                <a:latin typeface="Arial" pitchFamily="34"/>
                <a:cs typeface="Arial" pitchFamily="34"/>
              </a:rPr>
              <a:t>Dz.U. z 2010 r. Nr 95, poz. 613 ze zm</a:t>
            </a:r>
            <a:r>
              <a:rPr lang="pl-PL" sz="1400" dirty="0" smtClean="0">
                <a:solidFill>
                  <a:srgbClr val="595959"/>
                </a:solidFill>
                <a:latin typeface="Arial" pitchFamily="34"/>
                <a:cs typeface="Arial" pitchFamily="34"/>
              </a:rPr>
              <a:t>. – UPOL) to:</a:t>
            </a:r>
            <a:endParaRPr lang="pl-PL" sz="1400" dirty="0">
              <a:solidFill>
                <a:srgbClr val="595959"/>
              </a:solidFill>
              <a:latin typeface="Arial" pitchFamily="34"/>
              <a:cs typeface="Arial" pitchFamily="34"/>
            </a:endParaRPr>
          </a:p>
          <a:p>
            <a:pPr marL="285750" indent="-285750">
              <a:spcAft>
                <a:spcPts val="600"/>
              </a:spcAft>
              <a:buFont typeface="Arial"/>
              <a:buChar char="•"/>
            </a:pPr>
            <a:r>
              <a:rPr lang="pl-PL" sz="1400" b="1" dirty="0">
                <a:solidFill>
                  <a:srgbClr val="595959"/>
                </a:solidFill>
                <a:latin typeface="Arial" pitchFamily="34"/>
                <a:cs typeface="Arial" pitchFamily="34"/>
              </a:rPr>
              <a:t>obiekt budowlany </a:t>
            </a:r>
            <a:r>
              <a:rPr lang="pl-PL" sz="1400" dirty="0">
                <a:solidFill>
                  <a:srgbClr val="595959"/>
                </a:solidFill>
                <a:latin typeface="Arial" pitchFamily="34"/>
                <a:cs typeface="Arial" pitchFamily="34"/>
              </a:rPr>
              <a:t>w rozumieniu przepisów prawa budowlanego</a:t>
            </a:r>
          </a:p>
          <a:p>
            <a:pPr marL="285750" indent="-285750">
              <a:spcAft>
                <a:spcPts val="600"/>
              </a:spcAft>
              <a:buFont typeface="Arial"/>
              <a:buChar char="•"/>
            </a:pPr>
            <a:r>
              <a:rPr lang="pl-PL" sz="1400" dirty="0">
                <a:solidFill>
                  <a:srgbClr val="595959"/>
                </a:solidFill>
                <a:latin typeface="Arial" pitchFamily="34"/>
                <a:cs typeface="Arial" pitchFamily="34"/>
              </a:rPr>
              <a:t>trwale związany z gruntem</a:t>
            </a:r>
          </a:p>
          <a:p>
            <a:pPr marL="285750" indent="-285750">
              <a:spcAft>
                <a:spcPts val="600"/>
              </a:spcAft>
              <a:buFont typeface="Arial"/>
              <a:buChar char="•"/>
            </a:pPr>
            <a:r>
              <a:rPr lang="pl-PL" sz="1400" dirty="0">
                <a:solidFill>
                  <a:srgbClr val="595959"/>
                </a:solidFill>
                <a:latin typeface="Arial" pitchFamily="34"/>
                <a:cs typeface="Arial" pitchFamily="34"/>
              </a:rPr>
              <a:t>wydzielony z przestrzeni za pomocą przegród budowlanych oraz</a:t>
            </a:r>
          </a:p>
          <a:p>
            <a:pPr marL="285750" indent="-285750">
              <a:buFont typeface="Arial"/>
              <a:buChar char="•"/>
            </a:pPr>
            <a:r>
              <a:rPr lang="pl-PL" sz="1400" dirty="0">
                <a:solidFill>
                  <a:srgbClr val="595959"/>
                </a:solidFill>
                <a:latin typeface="Arial" pitchFamily="34"/>
                <a:cs typeface="Arial" pitchFamily="34"/>
              </a:rPr>
              <a:t>posiada fundamenty i </a:t>
            </a:r>
            <a:r>
              <a:rPr lang="pl-PL" sz="1400" dirty="0" smtClean="0">
                <a:solidFill>
                  <a:srgbClr val="595959"/>
                </a:solidFill>
                <a:latin typeface="Arial" pitchFamily="34"/>
                <a:cs typeface="Arial" pitchFamily="34"/>
              </a:rPr>
              <a:t>dach.</a:t>
            </a:r>
            <a:endParaRPr lang="pl-PL" sz="1400" dirty="0">
              <a:solidFill>
                <a:srgbClr val="595959"/>
              </a:solidFill>
              <a:latin typeface="Arial" pitchFamily="34"/>
              <a:cs typeface="Arial" pitchFamily="34"/>
            </a:endParaRPr>
          </a:p>
          <a:p>
            <a:endParaRPr lang="pl-PL" sz="1400" b="1" dirty="0">
              <a:solidFill>
                <a:srgbClr val="595959"/>
              </a:solidFill>
              <a:latin typeface="Arial" pitchFamily="34"/>
              <a:cs typeface="Arial" pitchFamily="34"/>
            </a:endParaRPr>
          </a:p>
          <a:p>
            <a:endParaRPr lang="pl-PL" sz="1400" b="1" dirty="0">
              <a:solidFill>
                <a:srgbClr val="595959"/>
              </a:solidFill>
              <a:latin typeface="Arial" pitchFamily="34"/>
              <a:cs typeface="Arial" pitchFamily="34"/>
            </a:endParaRPr>
          </a:p>
          <a:p>
            <a:pPr>
              <a:spcAft>
                <a:spcPts val="600"/>
              </a:spcAft>
            </a:pPr>
            <a:r>
              <a:rPr lang="pl-PL" sz="1400" dirty="0">
                <a:solidFill>
                  <a:srgbClr val="595959"/>
                </a:solidFill>
                <a:latin typeface="Arial" pitchFamily="34"/>
                <a:cs typeface="Arial" pitchFamily="34"/>
              </a:rPr>
              <a:t>Budowla (art. 1a ust. 1 pkt 2 UPOL</a:t>
            </a:r>
            <a:r>
              <a:rPr lang="pl-PL" sz="1400" dirty="0" smtClean="0">
                <a:solidFill>
                  <a:srgbClr val="595959"/>
                </a:solidFill>
                <a:latin typeface="Arial" pitchFamily="34"/>
                <a:cs typeface="Arial" pitchFamily="34"/>
              </a:rPr>
              <a:t>) to:</a:t>
            </a:r>
            <a:endParaRPr lang="pl-PL" sz="1400" dirty="0">
              <a:solidFill>
                <a:srgbClr val="595959"/>
              </a:solidFill>
              <a:latin typeface="Arial" pitchFamily="34"/>
              <a:cs typeface="Arial" pitchFamily="34"/>
            </a:endParaRPr>
          </a:p>
          <a:p>
            <a:pPr marL="285750" indent="-285750">
              <a:spcAft>
                <a:spcPts val="600"/>
              </a:spcAft>
              <a:buFont typeface="Arial"/>
              <a:buChar char="•"/>
            </a:pPr>
            <a:r>
              <a:rPr lang="pl-PL" sz="1400" b="1" dirty="0">
                <a:solidFill>
                  <a:srgbClr val="595959"/>
                </a:solidFill>
                <a:latin typeface="Arial" pitchFamily="34"/>
                <a:cs typeface="Arial" pitchFamily="34"/>
              </a:rPr>
              <a:t>obiekt budowlany </a:t>
            </a:r>
            <a:r>
              <a:rPr lang="pl-PL" sz="1400" dirty="0">
                <a:solidFill>
                  <a:srgbClr val="595959"/>
                </a:solidFill>
                <a:latin typeface="Arial" pitchFamily="34"/>
                <a:cs typeface="Arial" pitchFamily="34"/>
              </a:rPr>
              <a:t>w rozumieniu przepisów prawa budowlanego </a:t>
            </a:r>
            <a:r>
              <a:rPr lang="pl-PL" sz="1400" b="1" dirty="0">
                <a:solidFill>
                  <a:srgbClr val="595959"/>
                </a:solidFill>
                <a:latin typeface="Arial" pitchFamily="34"/>
                <a:cs typeface="Arial" pitchFamily="34"/>
              </a:rPr>
              <a:t>niebędący budynkiem</a:t>
            </a:r>
            <a:r>
              <a:rPr lang="pl-PL" sz="1400" dirty="0">
                <a:solidFill>
                  <a:srgbClr val="595959"/>
                </a:solidFill>
                <a:latin typeface="Arial" pitchFamily="34"/>
                <a:cs typeface="Arial" pitchFamily="34"/>
              </a:rPr>
              <a:t> lub obiektem małej architektury, a także </a:t>
            </a:r>
            <a:r>
              <a:rPr lang="pl-PL" sz="1400" dirty="0" smtClean="0">
                <a:solidFill>
                  <a:srgbClr val="595959"/>
                </a:solidFill>
                <a:latin typeface="Arial" pitchFamily="34"/>
                <a:cs typeface="Arial" pitchFamily="34"/>
              </a:rPr>
              <a:t>urządzenie </a:t>
            </a:r>
            <a:r>
              <a:rPr lang="pl-PL" sz="1400" dirty="0">
                <a:solidFill>
                  <a:srgbClr val="595959"/>
                </a:solidFill>
                <a:latin typeface="Arial" pitchFamily="34"/>
                <a:cs typeface="Arial" pitchFamily="34"/>
              </a:rPr>
              <a:t>budowlane </a:t>
            </a:r>
            <a:r>
              <a:rPr lang="pl-PL" sz="1400" dirty="0" smtClean="0">
                <a:solidFill>
                  <a:srgbClr val="595959"/>
                </a:solidFill>
                <a:latin typeface="Arial" pitchFamily="34"/>
                <a:cs typeface="Arial" pitchFamily="34"/>
              </a:rPr>
              <a:t>w rozumieniu </a:t>
            </a:r>
            <a:r>
              <a:rPr lang="pl-PL" sz="1400" dirty="0">
                <a:solidFill>
                  <a:srgbClr val="595959"/>
                </a:solidFill>
                <a:latin typeface="Arial" pitchFamily="34"/>
                <a:cs typeface="Arial" pitchFamily="34"/>
              </a:rPr>
              <a:t>przepisów prawa budowlanego związane z obiektem budowlanym, które zapewnia możliwość użytkowania obiektu zgodnie z jego </a:t>
            </a:r>
            <a:r>
              <a:rPr lang="pl-PL" sz="1400" dirty="0" smtClean="0">
                <a:solidFill>
                  <a:srgbClr val="595959"/>
                </a:solidFill>
                <a:latin typeface="Arial" pitchFamily="34"/>
                <a:cs typeface="Arial" pitchFamily="34"/>
              </a:rPr>
              <a:t>przeznaczeniem.</a:t>
            </a:r>
            <a:endParaRPr lang="pl-PL" sz="1400" dirty="0">
              <a:solidFill>
                <a:srgbClr val="595959"/>
              </a:solidFill>
              <a:latin typeface="Arial" pitchFamily="34"/>
              <a:cs typeface="Arial" pitchFamily="34"/>
            </a:endParaRPr>
          </a:p>
          <a:p>
            <a:pPr marL="171450" indent="-171450">
              <a:buFont typeface="Wingdings" charset="2"/>
              <a:buChar char="§"/>
            </a:pPr>
            <a:endParaRPr lang="pl-PL" sz="120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  <a:p>
            <a:r>
              <a:rPr lang="pl-PL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 </a:t>
            </a:r>
            <a:endParaRPr lang="pl-PL" sz="120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  <a:p>
            <a:endParaRPr lang="pl-PL" sz="1200" b="0" i="0" u="none" strike="noStrike" kern="1200" cap="none" spc="0" baseline="0" dirty="0">
              <a:solidFill>
                <a:schemeClr val="tx1">
                  <a:lumMod val="65000"/>
                  <a:lumOff val="35000"/>
                </a:schemeClr>
              </a:solidFill>
              <a:uFillTx/>
              <a:latin typeface="Arial"/>
              <a:cs typeface="Arial"/>
            </a:endParaRPr>
          </a:p>
        </p:txBody>
      </p:sp>
      <p:pic>
        <p:nvPicPr>
          <p:cNvPr id="10" name="Picture 2" descr="\\Synek\prace 2014\Nielepkowicz i Pławiak\Logo 2015 II\NiP-logo-CMYK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188619"/>
            <a:ext cx="2262598" cy="51092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0420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\\Synek\prace 2014\Nielepkowicz i Pławiak\Prezentacja\img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1471" y="987570"/>
            <a:ext cx="2892528" cy="415593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pole tekstowe 4"/>
          <p:cNvSpPr txBox="1"/>
          <p:nvPr/>
        </p:nvSpPr>
        <p:spPr>
          <a:xfrm>
            <a:off x="251524" y="189044"/>
            <a:ext cx="2376260" cy="40009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30" tIns="45715" rIns="91430" bIns="45715" anchor="t" anchorCtr="0" compatLnSpc="1">
            <a:spAutoFit/>
          </a:bodyPr>
          <a:lstStyle/>
          <a:p>
            <a:pPr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2000" b="1">
                <a:solidFill>
                  <a:srgbClr val="FFFFFF"/>
                </a:solidFill>
                <a:latin typeface="Arial" pitchFamily="34"/>
                <a:cs typeface="Arial" pitchFamily="34"/>
              </a:rPr>
              <a:t>Zakres usług</a:t>
            </a:r>
          </a:p>
        </p:txBody>
      </p:sp>
      <p:sp>
        <p:nvSpPr>
          <p:cNvPr id="13" name="Prostokąt 3"/>
          <p:cNvSpPr/>
          <p:nvPr/>
        </p:nvSpPr>
        <p:spPr>
          <a:xfrm>
            <a:off x="1" y="0"/>
            <a:ext cx="6372199" cy="855406"/>
          </a:xfrm>
          <a:prstGeom prst="rect">
            <a:avLst/>
          </a:prstGeom>
          <a:solidFill>
            <a:srgbClr val="595959"/>
          </a:solidFill>
          <a:ln>
            <a:noFill/>
            <a:prstDash val="solid"/>
          </a:ln>
        </p:spPr>
        <p:txBody>
          <a:bodyPr vert="horz" wrap="square" lIns="91430" tIns="45715" rIns="91430" bIns="45715" anchor="ctr" anchorCtr="1" compatLnSpc="1"/>
          <a:lstStyle/>
          <a:p>
            <a:pPr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14" name="pole tekstowe 4"/>
          <p:cNvSpPr txBox="1"/>
          <p:nvPr/>
        </p:nvSpPr>
        <p:spPr>
          <a:xfrm>
            <a:off x="179512" y="195486"/>
            <a:ext cx="6048672" cy="40009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30" tIns="45715" rIns="91430" bIns="45715" anchor="t" anchorCtr="0" compatLnSpc="1">
            <a:spAutoFit/>
          </a:bodyPr>
          <a:lstStyle/>
          <a:p>
            <a:pPr lvl="0" defTabSz="91440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2000" b="1" dirty="0">
                <a:solidFill>
                  <a:srgbClr val="FFFFFF"/>
                </a:solidFill>
                <a:latin typeface="Arial" pitchFamily="34"/>
                <a:cs typeface="Arial" pitchFamily="34"/>
              </a:rPr>
              <a:t>Wyrok NSA (II FSK 1994/14)</a:t>
            </a:r>
          </a:p>
        </p:txBody>
      </p:sp>
      <p:sp>
        <p:nvSpPr>
          <p:cNvPr id="11" name="Shape 64"/>
          <p:cNvSpPr txBox="1"/>
          <p:nvPr/>
        </p:nvSpPr>
        <p:spPr>
          <a:xfrm>
            <a:off x="258537" y="987574"/>
            <a:ext cx="6833740" cy="403244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/>
          <a:lstStyle/>
          <a:p>
            <a:pPr defTabSz="914400">
              <a:lnSpc>
                <a:spcPct val="96000"/>
              </a:lnSpc>
              <a:spcBef>
                <a:spcPts val="470"/>
              </a:spcBef>
              <a:defRPr sz="17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200" dirty="0">
              <a:solidFill>
                <a:srgbClr val="595959"/>
              </a:solidFill>
              <a:latin typeface="Arial" pitchFamily="34"/>
              <a:cs typeface="Arial" pitchFamily="34"/>
            </a:endParaRPr>
          </a:p>
          <a:p>
            <a:pPr lvl="0" defTabSz="914400">
              <a:lnSpc>
                <a:spcPct val="96000"/>
              </a:lnSpc>
              <a:spcBef>
                <a:spcPts val="470"/>
              </a:spcBef>
              <a:defRPr sz="17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200" b="0" i="0" u="none" strike="noStrike" kern="1200" cap="none" spc="0" baseline="0" dirty="0">
              <a:solidFill>
                <a:srgbClr val="595959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16" name="Shape 64"/>
          <p:cNvSpPr txBox="1"/>
          <p:nvPr/>
        </p:nvSpPr>
        <p:spPr>
          <a:xfrm>
            <a:off x="107504" y="915566"/>
            <a:ext cx="7488832" cy="403244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/>
          <a:lstStyle/>
          <a:p>
            <a:pPr>
              <a:spcAft>
                <a:spcPts val="600"/>
              </a:spcAft>
            </a:pPr>
            <a:r>
              <a:rPr lang="pl-PL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Przepisy prawa:</a:t>
            </a:r>
            <a:endParaRPr lang="pl-PL" sz="1400" dirty="0">
              <a:solidFill>
                <a:srgbClr val="595959"/>
              </a:solidFill>
              <a:latin typeface="Arial" pitchFamily="34"/>
              <a:cs typeface="Arial" pitchFamily="34"/>
            </a:endParaRPr>
          </a:p>
          <a:p>
            <a:pPr>
              <a:spcAft>
                <a:spcPts val="600"/>
              </a:spcAft>
            </a:pPr>
            <a:r>
              <a:rPr lang="pl-PL" sz="1400" dirty="0" smtClean="0">
                <a:solidFill>
                  <a:srgbClr val="595959"/>
                </a:solidFill>
                <a:latin typeface="Arial" pitchFamily="34"/>
                <a:cs typeface="Arial" pitchFamily="34"/>
              </a:rPr>
              <a:t>Obiekt budowlany (art. 3 pkt </a:t>
            </a:r>
            <a:r>
              <a:rPr lang="pl-PL" sz="1400" dirty="0">
                <a:solidFill>
                  <a:srgbClr val="595959"/>
                </a:solidFill>
                <a:latin typeface="Arial" pitchFamily="34"/>
                <a:cs typeface="Arial" pitchFamily="34"/>
              </a:rPr>
              <a:t>1 ustawy z dnia 7 lipca 1994 r. Prawo budowlane, </a:t>
            </a:r>
            <a:r>
              <a:rPr lang="pl-PL" sz="1400" dirty="0" err="1">
                <a:solidFill>
                  <a:srgbClr val="595959"/>
                </a:solidFill>
                <a:latin typeface="Arial" pitchFamily="34"/>
                <a:cs typeface="Arial" pitchFamily="34"/>
              </a:rPr>
              <a:t>j.t</a:t>
            </a:r>
            <a:r>
              <a:rPr lang="pl-PL" sz="1400" dirty="0">
                <a:solidFill>
                  <a:srgbClr val="595959"/>
                </a:solidFill>
                <a:latin typeface="Arial" pitchFamily="34"/>
                <a:cs typeface="Arial" pitchFamily="34"/>
              </a:rPr>
              <a:t>. Dz. U. </a:t>
            </a:r>
            <a:r>
              <a:rPr lang="pl-PL" sz="1400" dirty="0" smtClean="0">
                <a:solidFill>
                  <a:srgbClr val="595959"/>
                </a:solidFill>
                <a:latin typeface="Arial" pitchFamily="34"/>
                <a:cs typeface="Arial" pitchFamily="34"/>
              </a:rPr>
              <a:t>z 2006 </a:t>
            </a:r>
            <a:r>
              <a:rPr lang="pl-PL" sz="1400" dirty="0">
                <a:solidFill>
                  <a:srgbClr val="595959"/>
                </a:solidFill>
                <a:latin typeface="Arial" pitchFamily="34"/>
                <a:cs typeface="Arial" pitchFamily="34"/>
              </a:rPr>
              <a:t>r. Nr 156, poz. 1118 ze zm. – </a:t>
            </a:r>
            <a:r>
              <a:rPr lang="pl-PL" sz="1400" dirty="0" smtClean="0">
                <a:solidFill>
                  <a:srgbClr val="595959"/>
                </a:solidFill>
                <a:latin typeface="Arial" pitchFamily="34"/>
                <a:cs typeface="Arial" pitchFamily="34"/>
              </a:rPr>
              <a:t>UPB) to:</a:t>
            </a:r>
          </a:p>
          <a:p>
            <a:pPr>
              <a:spcAft>
                <a:spcPts val="600"/>
              </a:spcAft>
            </a:pPr>
            <a:r>
              <a:rPr lang="pl-PL" sz="1400" dirty="0">
                <a:solidFill>
                  <a:srgbClr val="595959"/>
                </a:solidFill>
                <a:latin typeface="Arial" pitchFamily="34"/>
                <a:cs typeface="Arial" pitchFamily="34"/>
              </a:rPr>
              <a:t>a)  </a:t>
            </a:r>
            <a:r>
              <a:rPr lang="pl-PL" sz="1400" b="1" dirty="0">
                <a:solidFill>
                  <a:srgbClr val="595959"/>
                </a:solidFill>
                <a:latin typeface="Arial" pitchFamily="34"/>
                <a:cs typeface="Arial" pitchFamily="34"/>
              </a:rPr>
              <a:t>budynek</a:t>
            </a:r>
            <a:r>
              <a:rPr lang="pl-PL" sz="1400" dirty="0">
                <a:solidFill>
                  <a:srgbClr val="595959"/>
                </a:solidFill>
                <a:latin typeface="Arial" pitchFamily="34"/>
                <a:cs typeface="Arial" pitchFamily="34"/>
              </a:rPr>
              <a:t> wraz z instalacjami i urządzeniami technicznymi</a:t>
            </a:r>
            <a:r>
              <a:rPr lang="pl-PL" sz="1400" dirty="0" smtClean="0">
                <a:solidFill>
                  <a:srgbClr val="595959"/>
                </a:solidFill>
                <a:latin typeface="Arial" pitchFamily="34"/>
                <a:cs typeface="Arial" pitchFamily="34"/>
              </a:rPr>
              <a:t>,</a:t>
            </a:r>
            <a:endParaRPr lang="pl-PL" sz="1400" dirty="0">
              <a:solidFill>
                <a:srgbClr val="595959"/>
              </a:solidFill>
              <a:latin typeface="Arial" pitchFamily="34"/>
              <a:cs typeface="Arial" pitchFamily="34"/>
            </a:endParaRPr>
          </a:p>
          <a:p>
            <a:pPr>
              <a:spcAft>
                <a:spcPts val="600"/>
              </a:spcAft>
            </a:pPr>
            <a:r>
              <a:rPr lang="pl-PL" sz="1400" dirty="0">
                <a:solidFill>
                  <a:srgbClr val="595959"/>
                </a:solidFill>
                <a:latin typeface="Arial" pitchFamily="34"/>
                <a:cs typeface="Arial" pitchFamily="34"/>
              </a:rPr>
              <a:t>b)  </a:t>
            </a:r>
            <a:r>
              <a:rPr lang="pl-PL" sz="1400" b="1" dirty="0" smtClean="0">
                <a:solidFill>
                  <a:srgbClr val="595959"/>
                </a:solidFill>
                <a:latin typeface="Arial" pitchFamily="34"/>
                <a:cs typeface="Arial" pitchFamily="34"/>
              </a:rPr>
              <a:t>budowla</a:t>
            </a:r>
            <a:r>
              <a:rPr lang="pl-PL" sz="1400" dirty="0" smtClean="0">
                <a:solidFill>
                  <a:srgbClr val="595959"/>
                </a:solidFill>
                <a:latin typeface="Arial" pitchFamily="34"/>
                <a:cs typeface="Arial" pitchFamily="34"/>
              </a:rPr>
              <a:t> stanowiąca </a:t>
            </a:r>
            <a:r>
              <a:rPr lang="pl-PL" sz="1400" b="1" dirty="0">
                <a:solidFill>
                  <a:srgbClr val="595959"/>
                </a:solidFill>
                <a:latin typeface="Arial" pitchFamily="34"/>
                <a:cs typeface="Arial" pitchFamily="34"/>
              </a:rPr>
              <a:t>całość techniczno-użytkową </a:t>
            </a:r>
            <a:r>
              <a:rPr lang="pl-PL" sz="1400" dirty="0">
                <a:solidFill>
                  <a:srgbClr val="595959"/>
                </a:solidFill>
                <a:latin typeface="Arial" pitchFamily="34"/>
                <a:cs typeface="Arial" pitchFamily="34"/>
              </a:rPr>
              <a:t>wraz </a:t>
            </a:r>
            <a:r>
              <a:rPr lang="pl-PL" sz="1400" dirty="0" smtClean="0">
                <a:solidFill>
                  <a:srgbClr val="595959"/>
                </a:solidFill>
                <a:latin typeface="Arial" pitchFamily="34"/>
                <a:cs typeface="Arial" pitchFamily="34"/>
              </a:rPr>
              <a:t>z instalacjami </a:t>
            </a:r>
            <a:r>
              <a:rPr lang="pl-PL" sz="1400" dirty="0">
                <a:solidFill>
                  <a:srgbClr val="595959"/>
                </a:solidFill>
                <a:latin typeface="Arial" pitchFamily="34"/>
                <a:cs typeface="Arial" pitchFamily="34"/>
              </a:rPr>
              <a:t>i urządzeniami</a:t>
            </a:r>
            <a:r>
              <a:rPr lang="pl-PL" sz="1400" dirty="0" smtClean="0">
                <a:solidFill>
                  <a:srgbClr val="595959"/>
                </a:solidFill>
                <a:latin typeface="Arial" pitchFamily="34"/>
                <a:cs typeface="Arial" pitchFamily="34"/>
              </a:rPr>
              <a:t>,</a:t>
            </a:r>
            <a:endParaRPr lang="pl-PL" sz="1400" dirty="0">
              <a:solidFill>
                <a:srgbClr val="595959"/>
              </a:solidFill>
              <a:latin typeface="Arial" pitchFamily="34"/>
              <a:cs typeface="Arial" pitchFamily="34"/>
            </a:endParaRPr>
          </a:p>
          <a:p>
            <a:pPr>
              <a:spcAft>
                <a:spcPts val="600"/>
              </a:spcAft>
            </a:pPr>
            <a:r>
              <a:rPr lang="pl-PL" sz="1400" dirty="0">
                <a:solidFill>
                  <a:srgbClr val="595959"/>
                </a:solidFill>
                <a:latin typeface="Arial" pitchFamily="34"/>
                <a:cs typeface="Arial" pitchFamily="34"/>
              </a:rPr>
              <a:t>c)  obiekt małej </a:t>
            </a:r>
            <a:r>
              <a:rPr lang="pl-PL" sz="1400" dirty="0" smtClean="0">
                <a:solidFill>
                  <a:srgbClr val="595959"/>
                </a:solidFill>
                <a:latin typeface="Arial" pitchFamily="34"/>
                <a:cs typeface="Arial" pitchFamily="34"/>
              </a:rPr>
              <a:t>architektury</a:t>
            </a:r>
            <a:r>
              <a:rPr lang="pl-PL" sz="1400" dirty="0">
                <a:solidFill>
                  <a:srgbClr val="595959"/>
                </a:solidFill>
                <a:latin typeface="Arial" pitchFamily="34"/>
                <a:cs typeface="Arial" pitchFamily="34"/>
              </a:rPr>
              <a:t>.</a:t>
            </a:r>
            <a:endParaRPr lang="pl-PL" sz="1400" dirty="0" smtClean="0">
              <a:solidFill>
                <a:srgbClr val="595959"/>
              </a:solidFill>
              <a:latin typeface="Arial" pitchFamily="34"/>
              <a:cs typeface="Arial" pitchFamily="34"/>
            </a:endParaRPr>
          </a:p>
          <a:p>
            <a:pPr>
              <a:spcAft>
                <a:spcPts val="600"/>
              </a:spcAft>
            </a:pPr>
            <a:endParaRPr lang="pl-PL" sz="1400" dirty="0" smtClean="0">
              <a:solidFill>
                <a:srgbClr val="595959"/>
              </a:solidFill>
              <a:latin typeface="Arial" pitchFamily="34"/>
              <a:cs typeface="Arial" pitchFamily="34"/>
            </a:endParaRPr>
          </a:p>
          <a:p>
            <a:pPr>
              <a:spcAft>
                <a:spcPts val="600"/>
              </a:spcAft>
            </a:pPr>
            <a:r>
              <a:rPr lang="pl-PL" sz="1400" dirty="0" smtClean="0">
                <a:solidFill>
                  <a:srgbClr val="595959"/>
                </a:solidFill>
                <a:latin typeface="Arial" pitchFamily="34"/>
                <a:cs typeface="Arial" pitchFamily="34"/>
              </a:rPr>
              <a:t>Budynek </a:t>
            </a:r>
            <a:r>
              <a:rPr lang="pl-PL" sz="1400" dirty="0">
                <a:solidFill>
                  <a:srgbClr val="595959"/>
                </a:solidFill>
                <a:latin typeface="Arial" pitchFamily="34"/>
                <a:cs typeface="Arial" pitchFamily="34"/>
              </a:rPr>
              <a:t>(art. 3 pkt </a:t>
            </a:r>
            <a:r>
              <a:rPr lang="pl-PL" sz="1400" dirty="0" smtClean="0">
                <a:solidFill>
                  <a:srgbClr val="595959"/>
                </a:solidFill>
                <a:latin typeface="Arial" pitchFamily="34"/>
                <a:cs typeface="Arial" pitchFamily="34"/>
              </a:rPr>
              <a:t>2 UPB) to:</a:t>
            </a:r>
            <a:endParaRPr lang="pl-PL" sz="1400" dirty="0">
              <a:solidFill>
                <a:srgbClr val="595959"/>
              </a:solidFill>
              <a:latin typeface="Arial" pitchFamily="34"/>
              <a:cs typeface="Arial" pitchFamily="34"/>
            </a:endParaRPr>
          </a:p>
          <a:p>
            <a:pPr marL="285750" indent="-285750">
              <a:spcAft>
                <a:spcPts val="600"/>
              </a:spcAft>
              <a:buFont typeface="Arial"/>
              <a:buChar char="•"/>
            </a:pPr>
            <a:r>
              <a:rPr lang="pl-PL" sz="1400" dirty="0">
                <a:solidFill>
                  <a:srgbClr val="595959"/>
                </a:solidFill>
                <a:latin typeface="Arial" pitchFamily="34"/>
                <a:cs typeface="Arial" pitchFamily="34"/>
              </a:rPr>
              <a:t>taki obiekt budowlany, który jest</a:t>
            </a:r>
          </a:p>
          <a:p>
            <a:pPr marL="285750" indent="-285750">
              <a:spcAft>
                <a:spcPts val="600"/>
              </a:spcAft>
              <a:buFont typeface="Arial"/>
              <a:buChar char="•"/>
            </a:pPr>
            <a:r>
              <a:rPr lang="pl-PL" sz="1400" dirty="0">
                <a:solidFill>
                  <a:srgbClr val="595959"/>
                </a:solidFill>
                <a:latin typeface="Arial" pitchFamily="34"/>
                <a:cs typeface="Arial" pitchFamily="34"/>
              </a:rPr>
              <a:t>trwale związany z gruntem,</a:t>
            </a:r>
          </a:p>
          <a:p>
            <a:pPr marL="285750" indent="-285750">
              <a:spcAft>
                <a:spcPts val="600"/>
              </a:spcAft>
              <a:buFont typeface="Arial"/>
              <a:buChar char="•"/>
            </a:pPr>
            <a:r>
              <a:rPr lang="pl-PL" sz="1400" dirty="0">
                <a:solidFill>
                  <a:srgbClr val="595959"/>
                </a:solidFill>
                <a:latin typeface="Arial" pitchFamily="34"/>
                <a:cs typeface="Arial" pitchFamily="34"/>
              </a:rPr>
              <a:t>wydzielony z przestrzeni za pomocą przegród budowlanych oraz </a:t>
            </a:r>
          </a:p>
          <a:p>
            <a:pPr marL="285750" indent="-285750">
              <a:spcAft>
                <a:spcPts val="600"/>
              </a:spcAft>
              <a:buFont typeface="Arial"/>
              <a:buChar char="•"/>
            </a:pPr>
            <a:r>
              <a:rPr lang="pl-PL" sz="1400" dirty="0">
                <a:solidFill>
                  <a:srgbClr val="595959"/>
                </a:solidFill>
                <a:latin typeface="Arial" pitchFamily="34"/>
                <a:cs typeface="Arial" pitchFamily="34"/>
              </a:rPr>
              <a:t>posiada fundamenty i </a:t>
            </a:r>
            <a:r>
              <a:rPr lang="pl-PL" sz="1400" dirty="0" smtClean="0">
                <a:solidFill>
                  <a:srgbClr val="595959"/>
                </a:solidFill>
                <a:latin typeface="Arial" pitchFamily="34"/>
                <a:cs typeface="Arial" pitchFamily="34"/>
              </a:rPr>
              <a:t>dach.</a:t>
            </a:r>
            <a:endParaRPr lang="pl-PL" sz="1400" dirty="0">
              <a:solidFill>
                <a:srgbClr val="595959"/>
              </a:solidFill>
              <a:latin typeface="Arial" pitchFamily="34"/>
              <a:cs typeface="Arial" pitchFamily="34"/>
            </a:endParaRPr>
          </a:p>
          <a:p>
            <a:pPr marL="171450" indent="-171450">
              <a:buFont typeface="Wingdings" charset="2"/>
              <a:buChar char="§"/>
            </a:pPr>
            <a:endParaRPr lang="pl-PL" sz="140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  <a:p>
            <a:pPr>
              <a:spcAft>
                <a:spcPts val="600"/>
              </a:spcAft>
            </a:pPr>
            <a:r>
              <a:rPr lang="pl-PL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 </a:t>
            </a:r>
            <a:r>
              <a:rPr lang="pl-PL" sz="1400" dirty="0">
                <a:solidFill>
                  <a:srgbClr val="595959"/>
                </a:solidFill>
                <a:latin typeface="Arial" pitchFamily="34"/>
                <a:cs typeface="Arial" pitchFamily="34"/>
              </a:rPr>
              <a:t>Budowla (art. 3</a:t>
            </a:r>
            <a:r>
              <a:rPr lang="pl-PL" sz="1400" dirty="0" smtClean="0">
                <a:solidFill>
                  <a:srgbClr val="595959"/>
                </a:solidFill>
                <a:latin typeface="Arial" pitchFamily="34"/>
                <a:cs typeface="Arial" pitchFamily="34"/>
              </a:rPr>
              <a:t> pkt 3 UPB) </a:t>
            </a:r>
            <a:r>
              <a:rPr lang="pl-PL" sz="1400" dirty="0">
                <a:solidFill>
                  <a:srgbClr val="595959"/>
                </a:solidFill>
                <a:latin typeface="Arial" pitchFamily="34"/>
                <a:cs typeface="Arial" pitchFamily="34"/>
              </a:rPr>
              <a:t>to:</a:t>
            </a:r>
          </a:p>
          <a:p>
            <a:pPr marL="285750" indent="-285750">
              <a:spcAft>
                <a:spcPts val="600"/>
              </a:spcAft>
              <a:buFont typeface="Arial"/>
              <a:buChar char="•"/>
            </a:pPr>
            <a:r>
              <a:rPr lang="pl-PL" sz="1400" dirty="0">
                <a:solidFill>
                  <a:srgbClr val="595959"/>
                </a:solidFill>
                <a:latin typeface="Arial" pitchFamily="34"/>
                <a:cs typeface="Arial" pitchFamily="34"/>
              </a:rPr>
              <a:t>każdy </a:t>
            </a:r>
            <a:r>
              <a:rPr lang="pl-PL" sz="1400" b="1" dirty="0">
                <a:solidFill>
                  <a:srgbClr val="595959"/>
                </a:solidFill>
                <a:latin typeface="Arial" pitchFamily="34"/>
                <a:cs typeface="Arial" pitchFamily="34"/>
              </a:rPr>
              <a:t>obiekt budowlany niebędący budynkiem </a:t>
            </a:r>
            <a:r>
              <a:rPr lang="pl-PL" sz="1400" dirty="0">
                <a:solidFill>
                  <a:srgbClr val="595959"/>
                </a:solidFill>
                <a:latin typeface="Arial" pitchFamily="34"/>
                <a:cs typeface="Arial" pitchFamily="34"/>
              </a:rPr>
              <a:t>lub obiektem małej architektury, </a:t>
            </a:r>
            <a:r>
              <a:rPr lang="pl-PL" sz="1400" dirty="0" smtClean="0">
                <a:solidFill>
                  <a:srgbClr val="595959"/>
                </a:solidFill>
                <a:latin typeface="Arial" pitchFamily="34"/>
                <a:cs typeface="Arial" pitchFamily="34"/>
              </a:rPr>
              <a:t>jak:…</a:t>
            </a:r>
            <a:endParaRPr lang="pl-PL" sz="120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  <a:p>
            <a:endParaRPr lang="pl-PL" sz="1200" b="0" i="0" u="none" strike="noStrike" kern="1200" cap="none" spc="0" baseline="0" dirty="0">
              <a:solidFill>
                <a:schemeClr val="tx1">
                  <a:lumMod val="65000"/>
                  <a:lumOff val="35000"/>
                </a:schemeClr>
              </a:solidFill>
              <a:uFillTx/>
              <a:latin typeface="Arial"/>
              <a:cs typeface="Arial"/>
            </a:endParaRPr>
          </a:p>
        </p:txBody>
      </p:sp>
      <p:pic>
        <p:nvPicPr>
          <p:cNvPr id="10" name="Picture 2" descr="\\Synek\prace 2014\Nielepkowicz i Pławiak\Logo 2015 II\NiP-logo-CMYK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188619"/>
            <a:ext cx="2262598" cy="51092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7236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\\Synek\prace 2014\Nielepkowicz i Pławiak\Prezentacja\img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1471" y="987570"/>
            <a:ext cx="2892528" cy="415593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pole tekstowe 4"/>
          <p:cNvSpPr txBox="1"/>
          <p:nvPr/>
        </p:nvSpPr>
        <p:spPr>
          <a:xfrm>
            <a:off x="251524" y="189044"/>
            <a:ext cx="2376260" cy="40009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30" tIns="45715" rIns="91430" bIns="45715" anchor="t" anchorCtr="0" compatLnSpc="1">
            <a:spAutoFit/>
          </a:bodyPr>
          <a:lstStyle/>
          <a:p>
            <a:pPr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2000" b="1">
                <a:solidFill>
                  <a:srgbClr val="FFFFFF"/>
                </a:solidFill>
                <a:latin typeface="Arial" pitchFamily="34"/>
                <a:cs typeface="Arial" pitchFamily="34"/>
              </a:rPr>
              <a:t>Zakres usług</a:t>
            </a:r>
          </a:p>
        </p:txBody>
      </p:sp>
      <p:sp>
        <p:nvSpPr>
          <p:cNvPr id="13" name="Prostokąt 3"/>
          <p:cNvSpPr/>
          <p:nvPr/>
        </p:nvSpPr>
        <p:spPr>
          <a:xfrm>
            <a:off x="1" y="0"/>
            <a:ext cx="6372199" cy="855406"/>
          </a:xfrm>
          <a:prstGeom prst="rect">
            <a:avLst/>
          </a:prstGeom>
          <a:solidFill>
            <a:srgbClr val="595959"/>
          </a:solidFill>
          <a:ln>
            <a:noFill/>
            <a:prstDash val="solid"/>
          </a:ln>
        </p:spPr>
        <p:txBody>
          <a:bodyPr vert="horz" wrap="square" lIns="91430" tIns="45715" rIns="91430" bIns="45715" anchor="ctr" anchorCtr="1" compatLnSpc="1"/>
          <a:lstStyle/>
          <a:p>
            <a:pPr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14" name="pole tekstowe 4"/>
          <p:cNvSpPr txBox="1"/>
          <p:nvPr/>
        </p:nvSpPr>
        <p:spPr>
          <a:xfrm>
            <a:off x="179512" y="195486"/>
            <a:ext cx="6048672" cy="40009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30" tIns="45715" rIns="91430" bIns="45715" anchor="t" anchorCtr="0" compatLnSpc="1">
            <a:spAutoFit/>
          </a:bodyPr>
          <a:lstStyle/>
          <a:p>
            <a:pPr lvl="0" defTabSz="91440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2000" b="1" dirty="0">
                <a:solidFill>
                  <a:srgbClr val="FFFFFF"/>
                </a:solidFill>
                <a:latin typeface="Arial" pitchFamily="34"/>
                <a:cs typeface="Arial" pitchFamily="34"/>
              </a:rPr>
              <a:t>Wyrok NSA (II FSK 1994/14)</a:t>
            </a:r>
          </a:p>
        </p:txBody>
      </p:sp>
      <p:sp>
        <p:nvSpPr>
          <p:cNvPr id="11" name="Shape 64"/>
          <p:cNvSpPr txBox="1"/>
          <p:nvPr/>
        </p:nvSpPr>
        <p:spPr>
          <a:xfrm>
            <a:off x="258537" y="987574"/>
            <a:ext cx="6833740" cy="403244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/>
          <a:lstStyle/>
          <a:p>
            <a:pPr defTabSz="914400">
              <a:lnSpc>
                <a:spcPct val="96000"/>
              </a:lnSpc>
              <a:spcBef>
                <a:spcPts val="470"/>
              </a:spcBef>
              <a:defRPr sz="17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200" dirty="0">
              <a:solidFill>
                <a:srgbClr val="595959"/>
              </a:solidFill>
              <a:latin typeface="Arial" pitchFamily="34"/>
              <a:cs typeface="Arial" pitchFamily="34"/>
            </a:endParaRPr>
          </a:p>
          <a:p>
            <a:pPr lvl="0" defTabSz="914400">
              <a:lnSpc>
                <a:spcPct val="96000"/>
              </a:lnSpc>
              <a:spcBef>
                <a:spcPts val="470"/>
              </a:spcBef>
              <a:defRPr sz="17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200" b="0" i="0" u="none" strike="noStrike" kern="1200" cap="none" spc="0" baseline="0" dirty="0">
              <a:solidFill>
                <a:srgbClr val="595959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16" name="Shape 64"/>
          <p:cNvSpPr txBox="1"/>
          <p:nvPr/>
        </p:nvSpPr>
        <p:spPr>
          <a:xfrm>
            <a:off x="107504" y="915566"/>
            <a:ext cx="6840760" cy="403244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/>
          <a:lstStyle/>
          <a:p>
            <a:pPr>
              <a:spcAft>
                <a:spcPts val="600"/>
              </a:spcAft>
            </a:pPr>
            <a:r>
              <a:rPr lang="pl-PL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Stanowisko podatnika:</a:t>
            </a:r>
            <a:endParaRPr lang="pl-PL" sz="1400" b="1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  <a:p>
            <a:pPr marL="285750" indent="-285750">
              <a:buFont typeface="Wingdings" charset="2"/>
              <a:buChar char="§"/>
            </a:pPr>
            <a:r>
              <a:rPr lang="pl-PL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s</a:t>
            </a:r>
            <a:r>
              <a:rPr lang="pl-PL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tacje spełniają wszystkie przesłanki z definicji </a:t>
            </a:r>
            <a:r>
              <a:rPr lang="pl-PL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budynku</a:t>
            </a:r>
            <a:r>
              <a:rPr lang="pl-PL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 w </a:t>
            </a:r>
            <a:r>
              <a:rPr lang="pl-PL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rozumieniu art. 1a ust. 1 pkt </a:t>
            </a:r>
            <a:r>
              <a:rPr lang="pl-PL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1 UPOL</a:t>
            </a:r>
          </a:p>
          <a:p>
            <a:pPr marL="285750" indent="-285750">
              <a:buFont typeface="Wingdings" charset="2"/>
              <a:buChar char="§"/>
            </a:pPr>
            <a:endParaRPr lang="pl-PL" sz="140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  <a:p>
            <a:pPr marL="285750" indent="-285750">
              <a:buFont typeface="Wingdings" charset="2"/>
              <a:buChar char="§"/>
            </a:pPr>
            <a:r>
              <a:rPr lang="pl-PL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j</a:t>
            </a:r>
            <a:r>
              <a:rPr lang="pl-PL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ednocześnie, stacje ani urządzenia nie stanowią całości techniczno-użytkowej z budowlą jaką jest sieć gazowa, gdyż nie są związane z tą siecią ani z gazociągiem.</a:t>
            </a:r>
            <a:endParaRPr lang="pl-PL" sz="1200" b="0" i="0" u="none" strike="noStrike" kern="1200" cap="none" spc="0" baseline="0" dirty="0">
              <a:solidFill>
                <a:schemeClr val="tx1">
                  <a:lumMod val="65000"/>
                  <a:lumOff val="35000"/>
                </a:schemeClr>
              </a:solidFill>
              <a:uFillTx/>
              <a:latin typeface="Arial"/>
              <a:cs typeface="Arial"/>
            </a:endParaRPr>
          </a:p>
        </p:txBody>
      </p:sp>
      <p:pic>
        <p:nvPicPr>
          <p:cNvPr id="10" name="Picture 2" descr="\\Synek\prace 2014\Nielepkowicz i Pławiak\Logo 2015 II\NiP-logo-CMYK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188619"/>
            <a:ext cx="2262598" cy="51092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65045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\\Synek\prace 2014\Nielepkowicz i Pławiak\Prezentacja\img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1471" y="987570"/>
            <a:ext cx="2892528" cy="415593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pole tekstowe 4"/>
          <p:cNvSpPr txBox="1"/>
          <p:nvPr/>
        </p:nvSpPr>
        <p:spPr>
          <a:xfrm>
            <a:off x="251524" y="189044"/>
            <a:ext cx="2376260" cy="40009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30" tIns="45715" rIns="91430" bIns="45715" anchor="t" anchorCtr="0" compatLnSpc="1">
            <a:spAutoFit/>
          </a:bodyPr>
          <a:lstStyle/>
          <a:p>
            <a:pPr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2000" b="1">
                <a:solidFill>
                  <a:srgbClr val="FFFFFF"/>
                </a:solidFill>
                <a:latin typeface="Arial" pitchFamily="34"/>
                <a:cs typeface="Arial" pitchFamily="34"/>
              </a:rPr>
              <a:t>Zakres usług</a:t>
            </a:r>
          </a:p>
        </p:txBody>
      </p:sp>
      <p:sp>
        <p:nvSpPr>
          <p:cNvPr id="13" name="Prostokąt 3"/>
          <p:cNvSpPr/>
          <p:nvPr/>
        </p:nvSpPr>
        <p:spPr>
          <a:xfrm>
            <a:off x="1" y="0"/>
            <a:ext cx="6372199" cy="855406"/>
          </a:xfrm>
          <a:prstGeom prst="rect">
            <a:avLst/>
          </a:prstGeom>
          <a:solidFill>
            <a:srgbClr val="595959"/>
          </a:solidFill>
          <a:ln>
            <a:noFill/>
            <a:prstDash val="solid"/>
          </a:ln>
        </p:spPr>
        <p:txBody>
          <a:bodyPr vert="horz" wrap="square" lIns="91430" tIns="45715" rIns="91430" bIns="45715" anchor="ctr" anchorCtr="1" compatLnSpc="1"/>
          <a:lstStyle/>
          <a:p>
            <a:pPr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14" name="pole tekstowe 4"/>
          <p:cNvSpPr txBox="1"/>
          <p:nvPr/>
        </p:nvSpPr>
        <p:spPr>
          <a:xfrm>
            <a:off x="179512" y="195486"/>
            <a:ext cx="6048672" cy="40009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30" tIns="45715" rIns="91430" bIns="45715" anchor="t" anchorCtr="0" compatLnSpc="1">
            <a:spAutoFit/>
          </a:bodyPr>
          <a:lstStyle/>
          <a:p>
            <a:pPr lvl="0" defTabSz="91440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2000" b="1" dirty="0">
                <a:solidFill>
                  <a:srgbClr val="FFFFFF"/>
                </a:solidFill>
                <a:latin typeface="Arial" pitchFamily="34"/>
                <a:cs typeface="Arial" pitchFamily="34"/>
              </a:rPr>
              <a:t>Wyrok NSA (II FSK 1994/14)</a:t>
            </a:r>
          </a:p>
        </p:txBody>
      </p:sp>
      <p:sp>
        <p:nvSpPr>
          <p:cNvPr id="11" name="Shape 64"/>
          <p:cNvSpPr txBox="1"/>
          <p:nvPr/>
        </p:nvSpPr>
        <p:spPr>
          <a:xfrm>
            <a:off x="258537" y="987574"/>
            <a:ext cx="6833740" cy="403244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/>
          <a:lstStyle/>
          <a:p>
            <a:pPr defTabSz="914400">
              <a:lnSpc>
                <a:spcPct val="96000"/>
              </a:lnSpc>
              <a:spcBef>
                <a:spcPts val="470"/>
              </a:spcBef>
              <a:defRPr sz="17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200" dirty="0">
              <a:solidFill>
                <a:srgbClr val="595959"/>
              </a:solidFill>
              <a:latin typeface="Arial" pitchFamily="34"/>
              <a:cs typeface="Arial" pitchFamily="34"/>
            </a:endParaRPr>
          </a:p>
          <a:p>
            <a:pPr lvl="0" defTabSz="914400">
              <a:lnSpc>
                <a:spcPct val="96000"/>
              </a:lnSpc>
              <a:spcBef>
                <a:spcPts val="470"/>
              </a:spcBef>
              <a:defRPr sz="17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200" b="0" i="0" u="none" strike="noStrike" kern="1200" cap="none" spc="0" baseline="0" dirty="0">
              <a:solidFill>
                <a:srgbClr val="595959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16" name="Shape 64"/>
          <p:cNvSpPr txBox="1"/>
          <p:nvPr/>
        </p:nvSpPr>
        <p:spPr>
          <a:xfrm>
            <a:off x="107504" y="915566"/>
            <a:ext cx="6048672" cy="403244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/>
          <a:lstStyle/>
          <a:p>
            <a:pPr>
              <a:spcAft>
                <a:spcPts val="600"/>
              </a:spcAft>
            </a:pPr>
            <a:r>
              <a:rPr lang="pl-PL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Stanowisko organów podatkowych i WSA:</a:t>
            </a:r>
            <a:endParaRPr lang="pl-PL" sz="1400" b="1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  <a:p>
            <a:pPr marL="171450" indent="-171450">
              <a:buFont typeface="Wingdings" charset="2"/>
              <a:buChar char="§"/>
            </a:pPr>
            <a:r>
              <a:rPr lang="pl-PL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sporne obiekty </a:t>
            </a:r>
            <a:r>
              <a:rPr lang="pl-PL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to </a:t>
            </a:r>
            <a:r>
              <a:rPr lang="pl-PL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budowle</a:t>
            </a:r>
            <a:r>
              <a:rPr lang="pl-PL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 </a:t>
            </a:r>
            <a:r>
              <a:rPr lang="pl-PL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w rozumieniu art. 1a ust. 1 pkt 2 </a:t>
            </a:r>
            <a:r>
              <a:rPr lang="pl-PL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UPOL stanowiące całość techniczno-użytkową z siecią gazową</a:t>
            </a:r>
            <a:endParaRPr lang="pl-PL" sz="140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  <a:p>
            <a:pPr marL="171450" indent="-171450">
              <a:buFont typeface="Wingdings" charset="2"/>
              <a:buChar char="§"/>
            </a:pPr>
            <a:endParaRPr lang="pl-PL" sz="1400" dirty="0" smtClean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  <a:p>
            <a:pPr marL="171450" indent="-171450">
              <a:buFont typeface="Wingdings" charset="2"/>
              <a:buChar char="§"/>
            </a:pPr>
            <a:r>
              <a:rPr lang="pl-PL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wszystkie elementy składające się na sieć gazową, takie jak gazociąg, stacje redukcyjne, pomiarowe, zawory, reduktory, są ze sobą powiązane i stanowią całość techniczno-użytkową </a:t>
            </a:r>
            <a:r>
              <a:rPr lang="pl-PL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(połączone </a:t>
            </a:r>
            <a:r>
              <a:rPr lang="pl-PL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są z innymi elementami sieci gazowej, współpracują ze sobą oraz służą do przesyłania i dystrybucji paliw </a:t>
            </a:r>
            <a:r>
              <a:rPr lang="pl-PL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gazowych)</a:t>
            </a:r>
          </a:p>
          <a:p>
            <a:pPr marL="171450" indent="-171450">
              <a:buFont typeface="Wingdings" charset="2"/>
              <a:buChar char="§"/>
            </a:pPr>
            <a:endParaRPr lang="pl-PL" sz="140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  <a:p>
            <a:pPr marL="171450" indent="-171450">
              <a:buFont typeface="Wingdings" charset="2"/>
              <a:buChar char="§"/>
            </a:pPr>
            <a:r>
              <a:rPr lang="pl-PL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stacje </a:t>
            </a:r>
            <a:r>
              <a:rPr lang="pl-PL" sz="1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redukcyjno</a:t>
            </a:r>
            <a:r>
              <a:rPr lang="pl-PL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-pomiarowe i punkty pomiarowe stanowią integralną część budowli, jaką jest sieć gazowa i w związku z tym również znajdujące się w nich urządzenia techniczne stanowią część budowli </a:t>
            </a:r>
            <a:r>
              <a:rPr lang="pl-PL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a zatem ich </a:t>
            </a:r>
            <a:r>
              <a:rPr lang="pl-PL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wartość powinna być uwzględniana w podstawie opodatkowania.</a:t>
            </a:r>
          </a:p>
        </p:txBody>
      </p:sp>
      <p:pic>
        <p:nvPicPr>
          <p:cNvPr id="10" name="Picture 2" descr="\\Synek\prace 2014\Nielepkowicz i Pławiak\Logo 2015 II\NiP-logo-CMYK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188619"/>
            <a:ext cx="2262598" cy="51092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5246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\\Synek\prace 2014\Nielepkowicz i Pławiak\Prezentacja\img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1471" y="987570"/>
            <a:ext cx="2892528" cy="415593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pole tekstowe 4"/>
          <p:cNvSpPr txBox="1"/>
          <p:nvPr/>
        </p:nvSpPr>
        <p:spPr>
          <a:xfrm>
            <a:off x="251524" y="189044"/>
            <a:ext cx="2376260" cy="40009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30" tIns="45715" rIns="91430" bIns="45715" anchor="t" anchorCtr="0" compatLnSpc="1">
            <a:spAutoFit/>
          </a:bodyPr>
          <a:lstStyle/>
          <a:p>
            <a:pPr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2000" b="1">
                <a:solidFill>
                  <a:srgbClr val="FFFFFF"/>
                </a:solidFill>
                <a:latin typeface="Arial" pitchFamily="34"/>
                <a:cs typeface="Arial" pitchFamily="34"/>
              </a:rPr>
              <a:t>Zakres usług</a:t>
            </a:r>
          </a:p>
        </p:txBody>
      </p:sp>
      <p:sp>
        <p:nvSpPr>
          <p:cNvPr id="13" name="Prostokąt 3"/>
          <p:cNvSpPr/>
          <p:nvPr/>
        </p:nvSpPr>
        <p:spPr>
          <a:xfrm>
            <a:off x="1" y="0"/>
            <a:ext cx="6372199" cy="855406"/>
          </a:xfrm>
          <a:prstGeom prst="rect">
            <a:avLst/>
          </a:prstGeom>
          <a:solidFill>
            <a:srgbClr val="595959"/>
          </a:solidFill>
          <a:ln>
            <a:noFill/>
            <a:prstDash val="solid"/>
          </a:ln>
        </p:spPr>
        <p:txBody>
          <a:bodyPr vert="horz" wrap="square" lIns="91430" tIns="45715" rIns="91430" bIns="45715" anchor="ctr" anchorCtr="1" compatLnSpc="1"/>
          <a:lstStyle/>
          <a:p>
            <a:pPr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14" name="pole tekstowe 4"/>
          <p:cNvSpPr txBox="1"/>
          <p:nvPr/>
        </p:nvSpPr>
        <p:spPr>
          <a:xfrm>
            <a:off x="179512" y="195486"/>
            <a:ext cx="6048672" cy="40009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30" tIns="45715" rIns="91430" bIns="45715" anchor="t" anchorCtr="0" compatLnSpc="1">
            <a:spAutoFit/>
          </a:bodyPr>
          <a:lstStyle/>
          <a:p>
            <a:pPr lvl="0" defTabSz="91440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2000" b="1" dirty="0">
                <a:solidFill>
                  <a:srgbClr val="FFFFFF"/>
                </a:solidFill>
                <a:latin typeface="Arial" pitchFamily="34"/>
                <a:cs typeface="Arial" pitchFamily="34"/>
              </a:rPr>
              <a:t>Wyrok NSA (II FSK 1994/14)</a:t>
            </a:r>
          </a:p>
        </p:txBody>
      </p:sp>
      <p:sp>
        <p:nvSpPr>
          <p:cNvPr id="11" name="Shape 64"/>
          <p:cNvSpPr txBox="1"/>
          <p:nvPr/>
        </p:nvSpPr>
        <p:spPr>
          <a:xfrm>
            <a:off x="258537" y="987574"/>
            <a:ext cx="6833740" cy="403244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/>
          <a:lstStyle/>
          <a:p>
            <a:pPr defTabSz="914400">
              <a:lnSpc>
                <a:spcPct val="96000"/>
              </a:lnSpc>
              <a:spcBef>
                <a:spcPts val="470"/>
              </a:spcBef>
              <a:defRPr sz="17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200" dirty="0">
              <a:solidFill>
                <a:srgbClr val="595959"/>
              </a:solidFill>
              <a:latin typeface="Arial" pitchFamily="34"/>
              <a:cs typeface="Arial" pitchFamily="34"/>
            </a:endParaRPr>
          </a:p>
          <a:p>
            <a:pPr lvl="0" defTabSz="914400">
              <a:lnSpc>
                <a:spcPct val="96000"/>
              </a:lnSpc>
              <a:spcBef>
                <a:spcPts val="470"/>
              </a:spcBef>
              <a:defRPr sz="17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200" b="0" i="0" u="none" strike="noStrike" kern="1200" cap="none" spc="0" baseline="0" dirty="0">
              <a:solidFill>
                <a:srgbClr val="595959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16" name="Shape 64"/>
          <p:cNvSpPr txBox="1"/>
          <p:nvPr/>
        </p:nvSpPr>
        <p:spPr>
          <a:xfrm>
            <a:off x="107504" y="915566"/>
            <a:ext cx="6840760" cy="403244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/>
          <a:lstStyle/>
          <a:p>
            <a:pPr>
              <a:spcAft>
                <a:spcPts val="600"/>
              </a:spcAft>
            </a:pPr>
            <a:r>
              <a:rPr lang="pl-PL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Stanowisko Sądu:</a:t>
            </a:r>
            <a:endParaRPr lang="pl-PL" sz="1400" b="1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  <a:p>
            <a:pPr marL="285750" indent="-285750">
              <a:buFont typeface="Wingdings" charset="2"/>
              <a:buChar char="§"/>
            </a:pPr>
            <a:r>
              <a:rPr lang="pl-PL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„…</a:t>
            </a:r>
            <a:r>
              <a:rPr lang="pl-PL" sz="1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w definicji budowli (art. 3 pkt 3 Prawa budowlanego) ustawodawca wyraźnie wskazuje na to, że wymienione przez niego w katalogu rodzaje obiektów budowlanych stanowią </a:t>
            </a:r>
            <a:r>
              <a:rPr lang="pl-PL" sz="1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grupy rozłączne, każdy obiekt budowlany może być zaliczony tylko do jednej z kategorii </a:t>
            </a:r>
            <a:r>
              <a:rPr lang="pl-PL" sz="1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- budynków, budowli lub obiektów małej architektury. </a:t>
            </a:r>
            <a:r>
              <a:rPr lang="pl-PL" sz="1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Budowlą jest bowiem tylko taki obiekt, który nie jest budynkiem lub obiektem małej architektury</a:t>
            </a:r>
            <a:r>
              <a:rPr lang="pl-PL" sz="14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.</a:t>
            </a:r>
            <a:r>
              <a:rPr lang="pl-PL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”</a:t>
            </a:r>
          </a:p>
          <a:p>
            <a:pPr marL="285750" indent="-285750">
              <a:buFont typeface="Wingdings" charset="2"/>
              <a:buChar char="§"/>
            </a:pPr>
            <a:endParaRPr lang="pl-PL" sz="1400" dirty="0" smtClean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  <a:p>
            <a:pPr marL="285750" indent="-285750">
              <a:buFont typeface="Wingdings" charset="2"/>
              <a:buChar char="§"/>
            </a:pPr>
            <a:r>
              <a:rPr lang="pl-PL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„…</a:t>
            </a:r>
            <a:r>
              <a:rPr lang="pl-PL" sz="1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w przypadku powiązania części budowlanych z urządzeniami technicznymi dla oceny, czy jest to budowla stanowiąca całość techniczno-użytkową wraz </a:t>
            </a:r>
            <a:r>
              <a:rPr lang="pl-PL" sz="14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z urządzeniami </a:t>
            </a:r>
            <a:r>
              <a:rPr lang="pl-PL" sz="1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i instalacjami, czy też budowla i odrębne od niej urządzenia techniczne, należy zbadać, czy tworzą one całość wyłącznie użytkową, ale są odrębne pod względem technicznym, czy też tworzą całość techniczno-użytkową, bo stanowią całość także pod względem technicznym. </a:t>
            </a:r>
            <a:r>
              <a:rPr lang="pl-PL" sz="1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Ustawodawca wymaga bowiem nie tylko istnienia związku użytkowego, ale również technicznego. </a:t>
            </a:r>
            <a:r>
              <a:rPr lang="pl-PL" sz="1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Warunek ten dotyczy tak budowli, jak i urządzeń i instalacji, które stanowią jeden obiekt budowlany jako budowla.</a:t>
            </a:r>
            <a:r>
              <a:rPr lang="pl-PL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”</a:t>
            </a:r>
            <a:endParaRPr lang="pl-PL" sz="1400" dirty="0" smtClean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  <p:pic>
        <p:nvPicPr>
          <p:cNvPr id="10" name="Picture 2" descr="\\Synek\prace 2014\Nielepkowicz i Pławiak\Logo 2015 II\NiP-logo-CMYK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188619"/>
            <a:ext cx="2262598" cy="51092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622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\\Synek\prace 2014\Nielepkowicz i Pławiak\Prezentacja\img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1471" y="987570"/>
            <a:ext cx="2892528" cy="415593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pole tekstowe 4"/>
          <p:cNvSpPr txBox="1"/>
          <p:nvPr/>
        </p:nvSpPr>
        <p:spPr>
          <a:xfrm>
            <a:off x="251524" y="189044"/>
            <a:ext cx="2376260" cy="40009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30" tIns="45715" rIns="91430" bIns="45715" anchor="t" anchorCtr="0" compatLnSpc="1">
            <a:spAutoFit/>
          </a:bodyPr>
          <a:lstStyle/>
          <a:p>
            <a:pPr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2000" b="1">
                <a:solidFill>
                  <a:srgbClr val="FFFFFF"/>
                </a:solidFill>
                <a:latin typeface="Arial" pitchFamily="34"/>
                <a:cs typeface="Arial" pitchFamily="34"/>
              </a:rPr>
              <a:t>Zakres usług</a:t>
            </a:r>
          </a:p>
        </p:txBody>
      </p:sp>
      <p:sp>
        <p:nvSpPr>
          <p:cNvPr id="13" name="Prostokąt 3"/>
          <p:cNvSpPr/>
          <p:nvPr/>
        </p:nvSpPr>
        <p:spPr>
          <a:xfrm>
            <a:off x="1" y="0"/>
            <a:ext cx="6372199" cy="855406"/>
          </a:xfrm>
          <a:prstGeom prst="rect">
            <a:avLst/>
          </a:prstGeom>
          <a:solidFill>
            <a:srgbClr val="595959"/>
          </a:solidFill>
          <a:ln>
            <a:noFill/>
            <a:prstDash val="solid"/>
          </a:ln>
        </p:spPr>
        <p:txBody>
          <a:bodyPr vert="horz" wrap="square" lIns="91430" tIns="45715" rIns="91430" bIns="45715" anchor="ctr" anchorCtr="1" compatLnSpc="1"/>
          <a:lstStyle/>
          <a:p>
            <a:pPr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14" name="pole tekstowe 4"/>
          <p:cNvSpPr txBox="1"/>
          <p:nvPr/>
        </p:nvSpPr>
        <p:spPr>
          <a:xfrm>
            <a:off x="179512" y="195486"/>
            <a:ext cx="6048672" cy="40009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30" tIns="45715" rIns="91430" bIns="45715" anchor="t" anchorCtr="0" compatLnSpc="1">
            <a:spAutoFit/>
          </a:bodyPr>
          <a:lstStyle/>
          <a:p>
            <a:pPr lvl="0" defTabSz="91440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2000" b="1" dirty="0">
                <a:solidFill>
                  <a:srgbClr val="FFFFFF"/>
                </a:solidFill>
                <a:latin typeface="Arial" pitchFamily="34"/>
                <a:cs typeface="Arial" pitchFamily="34"/>
              </a:rPr>
              <a:t>Wyrok NSA (II FSK 1994/14)</a:t>
            </a:r>
          </a:p>
        </p:txBody>
      </p:sp>
      <p:sp>
        <p:nvSpPr>
          <p:cNvPr id="11" name="Shape 64"/>
          <p:cNvSpPr txBox="1"/>
          <p:nvPr/>
        </p:nvSpPr>
        <p:spPr>
          <a:xfrm>
            <a:off x="258537" y="987574"/>
            <a:ext cx="6833740" cy="403244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/>
          <a:lstStyle/>
          <a:p>
            <a:pPr defTabSz="914400">
              <a:lnSpc>
                <a:spcPct val="96000"/>
              </a:lnSpc>
              <a:spcBef>
                <a:spcPts val="470"/>
              </a:spcBef>
              <a:defRPr sz="17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200" dirty="0">
              <a:solidFill>
                <a:srgbClr val="595959"/>
              </a:solidFill>
              <a:latin typeface="Arial" pitchFamily="34"/>
              <a:cs typeface="Arial" pitchFamily="34"/>
            </a:endParaRPr>
          </a:p>
          <a:p>
            <a:pPr lvl="0" defTabSz="914400">
              <a:lnSpc>
                <a:spcPct val="96000"/>
              </a:lnSpc>
              <a:spcBef>
                <a:spcPts val="470"/>
              </a:spcBef>
              <a:defRPr sz="17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200" b="0" i="0" u="none" strike="noStrike" kern="1200" cap="none" spc="0" baseline="0" dirty="0">
              <a:solidFill>
                <a:srgbClr val="595959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16" name="Shape 64"/>
          <p:cNvSpPr txBox="1"/>
          <p:nvPr/>
        </p:nvSpPr>
        <p:spPr>
          <a:xfrm>
            <a:off x="107504" y="915566"/>
            <a:ext cx="7488832" cy="403244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/>
          <a:lstStyle/>
          <a:p>
            <a:pPr>
              <a:spcAft>
                <a:spcPts val="600"/>
              </a:spcAft>
            </a:pPr>
            <a:r>
              <a:rPr lang="pl-PL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Stanowisko Sądu:</a:t>
            </a:r>
            <a:endParaRPr lang="pl-PL" sz="140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  <a:p>
            <a:pPr marL="285750" indent="-285750">
              <a:buFont typeface="Wingdings" charset="2"/>
              <a:buChar char="§"/>
            </a:pPr>
            <a:r>
              <a:rPr lang="pl-PL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„…</a:t>
            </a:r>
            <a:r>
              <a:rPr lang="pl-PL" sz="1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wojewódzki sąd administracyjny i organy podatkowe uznały, że urządzenia techniczne stacji </a:t>
            </a:r>
            <a:r>
              <a:rPr lang="pl-PL" sz="14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redukcyjno</a:t>
            </a:r>
            <a:r>
              <a:rPr lang="pl-PL" sz="1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-pomiarowych i punktów pomiarowych stanowią część budowli-sieci gazowej jako jej urządzenia, wywodząc ten fakt przede wszystkim z rozporządzenia MG. Ustawa Prawo budowlane zalicza przepisy tego rozporządzenia do przepisów techniczno-budowlanych (art.7). </a:t>
            </a:r>
            <a:r>
              <a:rPr lang="pl-PL" sz="1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Są one jednak aktem rangi niższej niż ustawa, </a:t>
            </a:r>
            <a:r>
              <a:rPr lang="pl-PL" sz="14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a zatem </a:t>
            </a:r>
            <a:r>
              <a:rPr lang="pl-PL" sz="1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mimo zaliczenia ich do przepisów prawa budowlanego nie powinny stanowić podstawy do ustalania zakresu opodatkowania - jego przedmiotu</a:t>
            </a:r>
            <a:r>
              <a:rPr lang="pl-PL" sz="14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.</a:t>
            </a:r>
            <a:r>
              <a:rPr lang="pl-PL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”</a:t>
            </a:r>
          </a:p>
          <a:p>
            <a:pPr marL="285750" indent="-285750">
              <a:buFont typeface="Wingdings" charset="2"/>
              <a:buChar char="§"/>
            </a:pPr>
            <a:endParaRPr lang="pl-PL" sz="140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  <a:p>
            <a:pPr marL="285750" indent="-285750">
              <a:buFont typeface="Wingdings" charset="2"/>
              <a:buChar char="§"/>
            </a:pPr>
            <a:r>
              <a:rPr lang="pl-PL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„</a:t>
            </a:r>
            <a:r>
              <a:rPr lang="pl-PL" sz="1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Sąd dokonał błędnej wykładni art. 1a ust.1 pkt 2 </a:t>
            </a:r>
            <a:r>
              <a:rPr lang="pl-PL" sz="14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u.p.o.l</a:t>
            </a:r>
            <a:r>
              <a:rPr lang="pl-PL" sz="1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. poprzez uznanie, że wprawdzie kontener wraz z fundamentem może być budynkiem, to jednak gdy dany budynek wykracza poza jego ustawowo określone elementy, bo wypełniono go urządzeniami energetycznymi, to stanowi już budowlę, a nie budynek. Jak wskazano wyżej, obiekty budowlane mogą być zaliczone tylko do jednej z kategorii wymienionych w art. 3 pkt 1 Prawa budowlanego </a:t>
            </a:r>
            <a:r>
              <a:rPr lang="pl-PL" sz="1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Naczelny Sąd Administracyjny w tym składzie nie podziela </a:t>
            </a:r>
            <a:r>
              <a:rPr lang="pl-PL" sz="14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z powodów </a:t>
            </a:r>
            <a:r>
              <a:rPr lang="pl-PL" sz="1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wskazanych wyżej poglądu przywołanego przez Sąd pierwszej instancji, wyrażonego w wyroku Naczelnego Sądu Administracyjnego </a:t>
            </a:r>
            <a:r>
              <a:rPr lang="pl-PL" sz="1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z dnia 7 lipca 2009r., II FSK 1403/05 , z dnia 28 listopada 2006 r., II FSK 1403/05, z dnia 10 stycznia 2008 r., II FSK 1313/07 (dostępne w CBOSA).</a:t>
            </a:r>
            <a:r>
              <a:rPr lang="pl-PL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”</a:t>
            </a:r>
            <a:endParaRPr lang="pl-PL" sz="120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  <a:p>
            <a:r>
              <a:rPr lang="pl-PL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 </a:t>
            </a:r>
            <a:endParaRPr lang="pl-PL" sz="120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  <a:p>
            <a:endParaRPr lang="pl-PL" sz="1200" b="0" i="0" u="none" strike="noStrike" kern="1200" cap="none" spc="0" baseline="0" dirty="0">
              <a:solidFill>
                <a:schemeClr val="tx1">
                  <a:lumMod val="65000"/>
                  <a:lumOff val="35000"/>
                </a:schemeClr>
              </a:solidFill>
              <a:uFillTx/>
              <a:latin typeface="Arial"/>
              <a:cs typeface="Arial"/>
            </a:endParaRPr>
          </a:p>
        </p:txBody>
      </p:sp>
      <p:pic>
        <p:nvPicPr>
          <p:cNvPr id="10" name="Picture 2" descr="\\Synek\prace 2014\Nielepkowicz i Pławiak\Logo 2015 II\NiP-logo-CMYK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188619"/>
            <a:ext cx="2262598" cy="51092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65328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Motyw pakietu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12898</TotalTime>
  <Words>510</Words>
  <Application>Microsoft Office PowerPoint</Application>
  <PresentationFormat>Pokaz na ekranie (16:9)</PresentationFormat>
  <Paragraphs>86</Paragraphs>
  <Slides>11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11</vt:i4>
      </vt:variant>
    </vt:vector>
  </HeadingPairs>
  <TitlesOfParts>
    <vt:vector size="15" baseType="lpstr">
      <vt:lpstr>Arial</vt:lpstr>
      <vt:lpstr>Calibri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Manager/>
  <Company>Nielepkowicz &amp; Partnerzy</Company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subject/>
  <dc:creator>Michał Nielepkowicz</dc:creator>
  <cp:keywords/>
  <dc:description/>
  <cp:lastModifiedBy>Wojciech Morawski</cp:lastModifiedBy>
  <cp:revision>435</cp:revision>
  <cp:lastPrinted>2015-01-21T23:43:55Z</cp:lastPrinted>
  <dcterms:created xsi:type="dcterms:W3CDTF">2015-01-10T13:44:29Z</dcterms:created>
  <dcterms:modified xsi:type="dcterms:W3CDTF">2018-09-05T09:57:28Z</dcterms:modified>
  <cp:category/>
</cp:coreProperties>
</file>