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2"/>
  </p:notesMasterIdLst>
  <p:sldIdLst>
    <p:sldId id="256" r:id="rId2"/>
    <p:sldId id="271" r:id="rId3"/>
    <p:sldId id="312" r:id="rId4"/>
    <p:sldId id="313" r:id="rId5"/>
    <p:sldId id="294" r:id="rId6"/>
    <p:sldId id="314" r:id="rId7"/>
    <p:sldId id="290" r:id="rId8"/>
    <p:sldId id="311" r:id="rId9"/>
    <p:sldId id="293" r:id="rId10"/>
    <p:sldId id="288" r:id="rId11"/>
    <p:sldId id="309" r:id="rId12"/>
    <p:sldId id="298" r:id="rId13"/>
    <p:sldId id="264" r:id="rId14"/>
    <p:sldId id="317" r:id="rId15"/>
    <p:sldId id="272" r:id="rId16"/>
    <p:sldId id="274" r:id="rId17"/>
    <p:sldId id="277" r:id="rId18"/>
    <p:sldId id="282" r:id="rId19"/>
    <p:sldId id="315" r:id="rId20"/>
    <p:sldId id="31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1E3B0A-FB3C-4B29-A555-E1539C246D7D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EDA18-7F96-4141-B27F-B497F9A0B4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17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2AB94-9F40-4B13-BE54-6B4A9FF59DBC}" type="datetime1">
              <a:rPr lang="pl-PL" smtClean="0"/>
              <a:t>31.05.2023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7665-9BD7-4E96-B230-2A99E854C719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911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7007F-CC3B-4A7D-BA56-5C45264C82EF}" type="datetime1">
              <a:rPr lang="pl-PL" smtClean="0"/>
              <a:t>31.05.2023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7665-9BD7-4E96-B230-2A99E854C7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3192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04B1E-A092-4BE0-A548-661A58969DFE}" type="datetime1">
              <a:rPr lang="pl-PL" smtClean="0"/>
              <a:t>31.05.2023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7665-9BD7-4E96-B230-2A99E854C7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5214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FF479-A039-428B-8C2F-F595BCF40807}" type="datetime1">
              <a:rPr lang="pl-PL" smtClean="0"/>
              <a:t>31.05.2023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7665-9BD7-4E96-B230-2A99E854C7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731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0CB21-6D6D-4886-AB3B-DBCD4B228B59}" type="datetime1">
              <a:rPr lang="pl-PL" smtClean="0"/>
              <a:t>31.05.2023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7665-9BD7-4E96-B230-2A99E854C719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6333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03ACA-4D4B-4D12-AB9A-8F1EDEE33DF7}" type="datetime1">
              <a:rPr lang="pl-PL" smtClean="0"/>
              <a:t>31.05.2023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7665-9BD7-4E96-B230-2A99E854C7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9568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19E6D-B55A-4D80-8994-53B5FA41E923}" type="datetime1">
              <a:rPr lang="pl-PL" smtClean="0"/>
              <a:t>31.05.2023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7665-9BD7-4E96-B230-2A99E854C7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5859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09827-1F07-49DD-8A12-76141393ED88}" type="datetime1">
              <a:rPr lang="pl-PL" smtClean="0"/>
              <a:t>31.05.2023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7665-9BD7-4E96-B230-2A99E854C7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9033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0D92-1A8D-4C51-929F-6168471A789F}" type="datetime1">
              <a:rPr lang="pl-PL" smtClean="0"/>
              <a:t>31.05.2023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7665-9BD7-4E96-B230-2A99E854C7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2210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598B098-3120-4862-99F1-E6B41F58A94B}" type="datetime1">
              <a:rPr lang="pl-PL" smtClean="0"/>
              <a:t>31.05.2023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C77665-9BD7-4E96-B230-2A99E854C7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2228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203C7-CFF1-475E-8267-39602EB49A8B}" type="datetime1">
              <a:rPr lang="pl-PL" smtClean="0"/>
              <a:t>31.05.2023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7665-9BD7-4E96-B230-2A99E854C7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703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04A6762-5524-4A56-B698-876036F6F150}" type="datetime1">
              <a:rPr lang="pl-PL" smtClean="0"/>
              <a:t>31.05.2023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1C77665-9BD7-4E96-B230-2A99E854C719}" type="slidenum">
              <a:rPr lang="pl-PL" smtClean="0"/>
              <a:t>‹#›</a:t>
            </a:fld>
            <a:endParaRPr lang="pl-P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991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167CD9-3A52-5E70-5CCD-B9CEEB6AF2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773142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>
                <a:latin typeface="Arial" panose="020B0604020202020204" pitchFamily="34" charset="0"/>
                <a:cs typeface="Arial" panose="020B0604020202020204" pitchFamily="34" charset="0"/>
              </a:rPr>
              <a:t>Dane, które wiążą tylko teoretycznie</a:t>
            </a:r>
            <a:b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Ewidencja gruntów i budynków jako podstawa do wymiaru podatków lokalnych</a:t>
            </a:r>
            <a:endParaRPr lang="pl-PL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4040A45-5DAE-DCD2-C04D-9B5934E1DC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607858"/>
            <a:ext cx="10058400" cy="990761"/>
          </a:xfrm>
        </p:spPr>
        <p:txBody>
          <a:bodyPr>
            <a:normAutofit fontScale="70000" lnSpcReduction="20000"/>
          </a:bodyPr>
          <a:lstStyle/>
          <a:p>
            <a:pPr algn="ctr">
              <a:lnSpc>
                <a:spcPct val="120000"/>
              </a:lnSpc>
              <a:spcBef>
                <a:spcPts val="200"/>
              </a:spcBef>
            </a:pPr>
            <a:r>
              <a:rPr lang="pl-PL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 hab. Rafał Dowgier, prof. </a:t>
            </a:r>
            <a:r>
              <a:rPr lang="pl-PL" cap="none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UwB</a:t>
            </a:r>
            <a:endParaRPr lang="pl-PL" cap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200"/>
              </a:spcBef>
            </a:pPr>
            <a:r>
              <a:rPr lang="pl-PL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Katedra Prawa Podatkowego</a:t>
            </a:r>
          </a:p>
          <a:p>
            <a:pPr algn="ctr">
              <a:lnSpc>
                <a:spcPct val="120000"/>
              </a:lnSpc>
              <a:spcBef>
                <a:spcPts val="200"/>
              </a:spcBef>
            </a:pPr>
            <a:r>
              <a:rPr lang="pl-PL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Wydział Prawa Uniwersytetu w Białymstoku</a:t>
            </a:r>
          </a:p>
        </p:txBody>
      </p:sp>
    </p:spTree>
    <p:extLst>
      <p:ext uri="{BB962C8B-B14F-4D97-AF65-F5344CB8AC3E}">
        <p14:creationId xmlns:p14="http://schemas.microsoft.com/office/powerpoint/2010/main" val="3363545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7600" y="424874"/>
            <a:ext cx="9855200" cy="698396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Opodatkowanie rowów (W) – rolny czy leśny?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17600" y="1766047"/>
            <a:ext cx="10236200" cy="4394608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Zgodnie z nowym rozporządzeniem rowy (W) są zaliczane do użytków rolnych – tak jak było, ale jednocześnie – co jest nowością - do gruntów leśnych oraz zadrzewionych i zakrzewionych. W obu przypadkach są oznaczane jako „W”. Identyczna jest definicja obu rodzajów rowów zawarta w załączniku do rozporządzenia.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Nie ma kłopotów z opodatkowaniem rowów jako użytków rolnych. Podlegają one podatkowi rolnemu.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Wątpliwości pojawiają się natomiast w odniesieniu do rowów stanowiących grunty leśne oraz zadrzewione i zakrzewione. Zgodnie z § 9 ust. 2 grunty leśne oraz zadrzewione i zakrzewione, o których mowa w § 8 ust. 1 pkt 2, dzielą się na: 1) lasy, oznaczone symbolem 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Ls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; 2) grunty zadrzewione i zakrzewione, oznaczone symbolem 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Lz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3) grunty pod rowami, oznaczone symbolem W.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80482-85CA-4DE7-BC0B-5E00826CF72C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3624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52944" y="435270"/>
            <a:ext cx="10531247" cy="708947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Rowy (W) w nowym rozporządzeniu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52945" y="1864659"/>
            <a:ext cx="10834255" cy="4236165"/>
          </a:xfrm>
        </p:spPr>
        <p:txBody>
          <a:bodyPr/>
          <a:lstStyle/>
          <a:p>
            <a:pPr marL="0" indent="0">
              <a:buNone/>
            </a:pPr>
            <a:r>
              <a:rPr lang="pl-PL" sz="1600" b="1" dirty="0"/>
              <a:t>§ 10. Zaliczanie gruntów do poszczególnych użytków gruntowych określa załącznik nr 1 do rozporządzenia.</a:t>
            </a:r>
          </a:p>
          <a:p>
            <a:pPr marL="0" indent="0">
              <a:buNone/>
            </a:pPr>
            <a:r>
              <a:rPr lang="pl-PL" sz="1600" b="1" dirty="0"/>
              <a:t>grunty rolne:</a:t>
            </a:r>
          </a:p>
          <a:p>
            <a:pPr marL="0" indent="0">
              <a:buNone/>
            </a:pPr>
            <a:endParaRPr lang="pl-PL" sz="1600" b="1" dirty="0"/>
          </a:p>
          <a:p>
            <a:pPr marL="0" indent="0" algn="just">
              <a:buNone/>
            </a:pPr>
            <a:endParaRPr lang="pl-PL" sz="1600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sz="1400" b="1" dirty="0">
                <a:latin typeface="Arial" panose="020B0604020202020204" pitchFamily="34" charset="0"/>
                <a:cs typeface="Arial" panose="020B0604020202020204" pitchFamily="34" charset="0"/>
              </a:rPr>
              <a:t>grunty leśne oraz zadrzewione i zakrzewione:</a:t>
            </a:r>
          </a:p>
          <a:p>
            <a:pPr marL="0" indent="0">
              <a:buNone/>
            </a:pPr>
            <a:endParaRPr lang="pl-PL" sz="1400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pl-PL" noProof="0" smtClean="0"/>
              <a:t>11</a:t>
            </a:fld>
            <a:endParaRPr lang="pl-PL" noProof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361479"/>
              </p:ext>
            </p:extLst>
          </p:nvPr>
        </p:nvGraphicFramePr>
        <p:xfrm>
          <a:off x="1182255" y="2438401"/>
          <a:ext cx="10401936" cy="1349432"/>
        </p:xfrm>
        <a:graphic>
          <a:graphicData uri="http://schemas.openxmlformats.org/drawingml/2006/table">
            <a:tbl>
              <a:tblPr/>
              <a:tblGrid>
                <a:gridCol w="3467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67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67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11624">
                <a:tc>
                  <a:txBody>
                    <a:bodyPr/>
                    <a:lstStyle/>
                    <a:p>
                      <a:pPr algn="just"/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9273" marR="69273" marT="34636" marB="346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Grunty pod rowami - W</a:t>
                      </a:r>
                    </a:p>
                  </a:txBody>
                  <a:tcPr marL="69273" marR="69273" marT="34636" marB="346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 gruntów rolnych pod rowami zalicza się grunty zajęte pod rowy, o których mowa w art. 16 pkt 47 ustawy z dnia 20 lipca 2017 r. - Prawo wodne (Dz. U. z 2021 r. poz. 624, z </a:t>
                      </a:r>
                      <a:r>
                        <a:rPr lang="pl-PL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późn</a:t>
                      </a: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zm.), pełniące funkcje urządzeń melioracji wodnych.</a:t>
                      </a:r>
                    </a:p>
                  </a:txBody>
                  <a:tcPr marL="69273" marR="69273" marT="34636" marB="346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22158"/>
              </p:ext>
            </p:extLst>
          </p:nvPr>
        </p:nvGraphicFramePr>
        <p:xfrm>
          <a:off x="1182256" y="4356848"/>
          <a:ext cx="10401935" cy="1147482"/>
        </p:xfrm>
        <a:graphic>
          <a:graphicData uri="http://schemas.openxmlformats.org/drawingml/2006/table">
            <a:tbl>
              <a:tblPr/>
              <a:tblGrid>
                <a:gridCol w="34572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72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2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47482">
                <a:tc>
                  <a:txBody>
                    <a:bodyPr/>
                    <a:lstStyle/>
                    <a:p>
                      <a:pPr algn="just"/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7755" marR="77755" marT="38878" marB="388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Grunty pod rowami - W</a:t>
                      </a:r>
                    </a:p>
                  </a:txBody>
                  <a:tcPr marL="77755" marR="77755" marT="38878" marB="388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 gruntów leśnych pod rowami zalicza się grunty zajęte pod rowy, o których mowa w art. 16 pkt 47 ustawy z dnia 20 lipca 2017 r. - Prawo wodne, pełniące funkcje urządzeń melioracji wodnych.</a:t>
                      </a:r>
                    </a:p>
                  </a:txBody>
                  <a:tcPr marL="77755" marR="77755" marT="38878" marB="388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Prostokąt 6"/>
          <p:cNvSpPr/>
          <p:nvPr/>
        </p:nvSpPr>
        <p:spPr>
          <a:xfrm>
            <a:off x="858981" y="5577604"/>
            <a:ext cx="107252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47) rowach - rozumie się przez to sztuczne koryta prowadzące wodę w sposób ciągły lub okresowy, o szerokości dna mniejszej niż 1,5 m przy ujściu;</a:t>
            </a:r>
          </a:p>
        </p:txBody>
      </p:sp>
    </p:spTree>
    <p:extLst>
      <p:ext uri="{BB962C8B-B14F-4D97-AF65-F5344CB8AC3E}">
        <p14:creationId xmlns:p14="http://schemas.microsoft.com/office/powerpoint/2010/main" val="4237176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9055" y="685800"/>
            <a:ext cx="9993745" cy="745836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Budynki w ewidencji gruntów i budynków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79055" y="1819564"/>
            <a:ext cx="9993745" cy="4047836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 err="1">
                <a:latin typeface="Arial" panose="020B0604020202020204" pitchFamily="34" charset="0"/>
                <a:cs typeface="Arial" panose="020B0604020202020204" pitchFamily="34" charset="0"/>
              </a:rPr>
              <a:t>U.p.o.l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. nie odsyła do rozumienia budynku w ewidencji gruntów i budynków. Takie odesłanie jest tylko w odniesieniu do gruntów – zob. art. 1a ust. 3 </a:t>
            </a:r>
            <a:r>
              <a:rPr lang="pl-PL" sz="1800" dirty="0" err="1">
                <a:latin typeface="Arial" panose="020B0604020202020204" pitchFamily="34" charset="0"/>
                <a:cs typeface="Arial" panose="020B0604020202020204" pitchFamily="34" charset="0"/>
              </a:rPr>
              <a:t>u.p.o.l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. Ale jest wskazany już art. 21 Prawa geodezyjnego i kartograficznego.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W orzecznictwie powszechnie przyjmuje się, że dane zawarte w  ewidencji służą jako podstawa wymiaru podatków, a zatem powinny być również brane pod uwagę przy kwalifikowaniu rodzaju budynku i zastosowania odpowiedniej stawki podatkowej.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Dane z ewidencji a powierzchnia użytkowa budynku – NSA dopuszcza ustalanie podstawy opodatkowania lokali w oparciu o </a:t>
            </a:r>
            <a:r>
              <a:rPr lang="pl-PL" sz="1800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Por. np. wyrok NSA z 21 września 2022 r. (III </a:t>
            </a:r>
            <a:r>
              <a:rPr lang="pl-PL" sz="1800" dirty="0" err="1">
                <a:latin typeface="Arial" panose="020B0604020202020204" pitchFamily="34" charset="0"/>
                <a:cs typeface="Arial" panose="020B0604020202020204" pitchFamily="34" charset="0"/>
              </a:rPr>
              <a:t>FSK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986/21): „Innymi słowy, faktyczne obmiary dokonywane czy to przez organy podatkowe, czy to przez podatnika, same w sobie nie mogą skutecznie podważyć zapisów ewidencji gruntów i budynków.”</a:t>
            </a:r>
          </a:p>
          <a:p>
            <a:pPr marL="0" indent="0" algn="just">
              <a:buNone/>
            </a:pPr>
            <a:r>
              <a:rPr lang="pl-PL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U.p.o.l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. ma autonomiczne definicje budynku oraz powierzchni użytkowej. Dlaczego zatem stosować w tym zakresie </a:t>
            </a:r>
            <a:r>
              <a:rPr lang="pl-PL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80482-85CA-4DE7-BC0B-5E00826CF72C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4727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42109" y="503854"/>
            <a:ext cx="10642083" cy="668458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Wiaty w nowym rozporządzeniu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60613" y="1837765"/>
            <a:ext cx="10865222" cy="414169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200"/>
              </a:spcBef>
              <a:buNone/>
            </a:pP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Stare rozporządzenie – definicja budynku </a:t>
            </a:r>
          </a:p>
          <a:p>
            <a:pPr marL="0" indent="0" algn="just">
              <a:lnSpc>
                <a:spcPct val="120000"/>
              </a:lnSpc>
              <a:spcBef>
                <a:spcPts val="200"/>
              </a:spcBef>
              <a:buNone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§  2. Użyte w rozporządzeniu określenia oznaczają:</a:t>
            </a:r>
          </a:p>
          <a:p>
            <a:pPr marL="0" indent="0" algn="just">
              <a:lnSpc>
                <a:spcPct val="120000"/>
              </a:lnSpc>
              <a:spcBef>
                <a:spcPts val="200"/>
              </a:spcBef>
              <a:buNone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4) budynek - obiekt budowlany, który jest budynkiem w rozumieniu przepisów rozporządzenia Rady Ministrów z dnia 30 grudnia 1999 r. w sprawie Polskiej Klasyfikacji Obiektów Budowlanych (PKOB) (Dz. U. poz. 1316 oraz z 2002 r. poz. 170);</a:t>
            </a:r>
          </a:p>
          <a:p>
            <a:pPr marL="0" indent="0" algn="just">
              <a:lnSpc>
                <a:spcPct val="120000"/>
              </a:lnSpc>
              <a:spcBef>
                <a:spcPts val="200"/>
              </a:spcBef>
              <a:buNone/>
            </a:pP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PKOB: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Budynki to zadaszone obiekty budowlane wraz z wbudowanymi instalacjami i urządzeniami technicznymi, wykorzystywane dla potrzeb stałych. Przystosowane są do przebywania ludzi, zwierząt lub ochrony przedmiotów. 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Za szczególny rodzaj budynku uważa się wiatę, która stanowi pomieszczenie naziemne, nie obudowane ścianami ze wszystkich stron lub nawet w ogóle ścian pozbawione.</a:t>
            </a:r>
          </a:p>
          <a:p>
            <a:pPr marL="0" indent="0" algn="just">
              <a:lnSpc>
                <a:spcPct val="120000"/>
              </a:lnSpc>
              <a:spcBef>
                <a:spcPts val="200"/>
              </a:spcBef>
              <a:buNone/>
            </a:pPr>
            <a:endParaRPr lang="pl-PL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200"/>
              </a:spcBef>
              <a:buNone/>
            </a:pP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Nowe rozporządzenie – definicja budynku</a:t>
            </a:r>
          </a:p>
          <a:p>
            <a:pPr marL="0" indent="0" algn="just">
              <a:lnSpc>
                <a:spcPct val="120000"/>
              </a:lnSpc>
              <a:spcBef>
                <a:spcPts val="200"/>
              </a:spcBef>
              <a:buNone/>
            </a:pPr>
            <a:endParaRPr lang="pl-PL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200"/>
              </a:spcBef>
              <a:buNone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§  2. Użyte w rozporządzeniu określenia oznaczają:</a:t>
            </a:r>
          </a:p>
          <a:p>
            <a:pPr marL="0" indent="0" algn="just">
              <a:lnSpc>
                <a:spcPct val="120000"/>
              </a:lnSpc>
              <a:spcBef>
                <a:spcPts val="200"/>
              </a:spcBef>
              <a:buNone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budynek - obiekt budowlany, który jest budynkiem w rozumieniu przepisów ustawy z dnia 7 lipca 1994 r. - Prawo budowlane (Dz. U. 2020 r. poz. 1333, z </a:t>
            </a:r>
            <a:r>
              <a:rPr lang="pl-PL" sz="1800" dirty="0" err="1">
                <a:latin typeface="Arial" panose="020B0604020202020204" pitchFamily="34" charset="0"/>
                <a:cs typeface="Arial" panose="020B0604020202020204" pitchFamily="34" charset="0"/>
              </a:rPr>
              <a:t>późn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. zm.);</a:t>
            </a:r>
          </a:p>
          <a:p>
            <a:pPr marL="0" indent="0" algn="just">
              <a:lnSpc>
                <a:spcPct val="120000"/>
              </a:lnSpc>
              <a:spcBef>
                <a:spcPts val="200"/>
              </a:spcBef>
              <a:buNone/>
            </a:pPr>
            <a:endParaRPr lang="pl-PL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200"/>
              </a:spcBef>
              <a:buNone/>
            </a:pP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Taka sama definicja jak w art. 1a ust. 1 pkt 1 </a:t>
            </a:r>
            <a:r>
              <a:rPr lang="pl-PL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u.p.o.l</a:t>
            </a:r>
            <a:endParaRPr lang="pl-PL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pl-PL" noProof="0" smtClean="0"/>
              <a:t>13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341716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1DD7E2B-7189-2F7A-3D8A-391D5F4BD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16056"/>
          </a:xfrm>
        </p:spPr>
        <p:txBody>
          <a:bodyPr>
            <a:normAutofit fontScale="90000"/>
          </a:bodyPr>
          <a:lstStyle/>
          <a:p>
            <a:pPr algn="ctr"/>
            <a:b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Powierzchnia użytkowa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2330CCA-3E87-120C-846D-ADFB32A48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259231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pl-PL" sz="1200" b="1" dirty="0">
                <a:latin typeface="Arial" panose="020B0604020202020204" pitchFamily="34" charset="0"/>
                <a:cs typeface="Arial" panose="020B0604020202020204" pitchFamily="34" charset="0"/>
              </a:rPr>
              <a:t>Rozporządzenie w sprawie </a:t>
            </a:r>
            <a:r>
              <a:rPr lang="pl-PL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1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Par. 18 Dane ewidencyjne budynku: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7) łączne pole powierzchni użytkowej: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a) lokali stanowiących odrębne nieruchomości,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b) lokali niewyodrębnionych,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c) pomieszczeń przynależnych do lokali;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Par. 20 Dane dotyczące lokalu: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5) pole powierzchni użytkowej lokalu;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6) pole powierzchni użytkowej pomieszczeń przynależnych do lokalu wynikające z sumy pól pomieszczeń przynależnych;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Nie ma definicji pow. użytkowej na potrzeby </a:t>
            </a:r>
            <a:r>
              <a:rPr lang="pl-PL" sz="1200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. Zdefiniowanie budynku w par. 2 pkt 3 poprzez odesłanie do pr. budowlanego sugeruje posłużenie się tymi przepisami i oraz przepisami wykonawczymi. Czyli Polska Norma? </a:t>
            </a:r>
          </a:p>
          <a:p>
            <a:pPr algn="just"/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W starym rozporządzeniu była definicja pow. użytkowej – par. 63 ust. 3. Pole powierzchni użytkowej lokalu oraz pomieszczeń przynależnych do lokalu ustala się zgodnie z zasadami określonymi w art. 2 ust. 1 pkt 7 oraz ust. 2 ustawy z dnia 21 czerwca 2001 r. o ochronie praw lokatorów, mieszkaniowym zasobie gminy i o zmianie Kodeksu cywilnego (Dz. U. z 2018 r. poz. 1234 i 1496) i wyraża się w metrach kwadratowych z precyzją zapisu do dwóch miejsc po przecinku.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endParaRPr lang="pl-PL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pl-PL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U.p.o.l</a:t>
            </a:r>
            <a:r>
              <a:rPr lang="pl-PL" sz="1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powierzchnia użytkowa budynku lub jego części - powierzchnię mierzoną po wewnętrznej długości ścian na wszystkich kondygnacjach, z wyjątkiem powierzchni klatek schodowych oraz szybów dźwigowych; za kondygnację uważa się również garaże podziemne, piwnice, sutereny i poddasza użytkowe;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endParaRPr lang="pl-PL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pl-PL" sz="1200" b="1" dirty="0">
                <a:latin typeface="Arial" panose="020B0604020202020204" pitchFamily="34" charset="0"/>
                <a:cs typeface="Arial" panose="020B0604020202020204" pitchFamily="34" charset="0"/>
              </a:rPr>
              <a:t>Kondygnacja -  z </a:t>
            </a:r>
            <a:r>
              <a:rPr lang="pl-PL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1200" b="1" dirty="0">
                <a:latin typeface="Arial" panose="020B0604020202020204" pitchFamily="34" charset="0"/>
                <a:cs typeface="Arial" panose="020B0604020202020204" pitchFamily="34" charset="0"/>
              </a:rPr>
              <a:t>, czy jednak rozumienie językowe (np. wyrok </a:t>
            </a:r>
            <a:r>
              <a:rPr lang="pl-PL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WSA</a:t>
            </a:r>
            <a:r>
              <a:rPr lang="pl-PL" sz="1200" b="1" dirty="0">
                <a:latin typeface="Arial" panose="020B0604020202020204" pitchFamily="34" charset="0"/>
                <a:cs typeface="Arial" panose="020B0604020202020204" pitchFamily="34" charset="0"/>
              </a:rPr>
              <a:t> w Gdańsku z dnia 16.11.2021 r., I SA/Gd 835/21)?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85C853B-E2A6-CDE1-4E73-02A258C1D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7665-9BD7-4E96-B230-2A99E854C719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224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05164" y="387927"/>
            <a:ext cx="10067636" cy="1028497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000" b="1" dirty="0">
                <a:latin typeface="Arial" panose="020B0604020202020204" pitchFamily="34" charset="0"/>
                <a:cs typeface="Arial" panose="020B0604020202020204" pitchFamily="34" charset="0"/>
              </a:rPr>
              <a:t>Ustalanie kategorii budynku - budynki mieszkalne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88894" y="1757081"/>
            <a:ext cx="10922815" cy="4276165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Zgodnie z § 18 ust. 1 pkt 3 rozporządzenia w ewidencji jest określony rodzaj budynku według Klasyfikacji Środków Trwałych (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KŚT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), o której mowa w przepisach wydanych na podstawie art. 40 ust. 2 ustawy z dnia 29 czerwca 1995 r. o statystyce publicznej. </a:t>
            </a:r>
          </a:p>
          <a:p>
            <a:pPr algn="just">
              <a:lnSpc>
                <a:spcPct val="11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Według rozporządzenia Rady Ministrów z 3 października 2016 r. w sprawie Klasyfikacji Środków Trwałych (KŚT) budynki mieszkalne „to obiekty budowlane, których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co najmniej połowa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całkowitej powierzchni użytkowej jest wykorzystywana do celów mieszkalnych. W przypadkach, gdy mniej niż połowa całkowitej powierzchni użytkowej wykorzystywana jest na cele mieszkalne, budynek taki klasyfikowany jest jako niemieszkalny zgodnie z jego przeznaczeniem” (KŚT 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podrgupa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11). Dz.U. z 2016, poz. 1864</a:t>
            </a:r>
          </a:p>
          <a:p>
            <a:pPr algn="just">
              <a:lnSpc>
                <a:spcPct val="11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Co z budynkami mieszkalno-użytkowymi? Czy powinny być opodatkowane zawsze w sposób jednolity zgodnie z klasyfikacją z 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? Moim zdaniem nie.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80482-85CA-4DE7-BC0B-5E00826CF72C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35535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34473" y="685800"/>
            <a:ext cx="9938327" cy="699655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>
                <a:latin typeface="Arial" panose="020B0604020202020204" pitchFamily="34" charset="0"/>
                <a:cs typeface="Arial" panose="020B0604020202020204" pitchFamily="34" charset="0"/>
              </a:rPr>
              <a:t>Budynki mieszkalne – związanie </a:t>
            </a:r>
            <a:r>
              <a:rPr lang="pl-PL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endParaRPr lang="pl-PL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08364" y="1945341"/>
            <a:ext cx="9864436" cy="392205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200"/>
              </a:spcBef>
              <a:buNone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Orzecznictwo na gruncie starego rozporządzenia, gdzie decydujące znaczenie przypisywano głównej funkcji budynku z </a:t>
            </a:r>
            <a:r>
              <a:rPr lang="pl-PL" sz="1800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. Przykładowo wg </a:t>
            </a:r>
            <a:r>
              <a:rPr lang="pl-PL" sz="1800" dirty="0" err="1">
                <a:latin typeface="Arial" panose="020B0604020202020204" pitchFamily="34" charset="0"/>
                <a:cs typeface="Arial" panose="020B0604020202020204" pitchFamily="34" charset="0"/>
              </a:rPr>
              <a:t>KŚT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był to budynek mieszkalny, ale główna funkcji to był budynek rekreacji indywidualnej.</a:t>
            </a:r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buNone/>
            </a:pPr>
            <a:endParaRPr lang="pl-P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buNone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M.in. w wyroku NSA z 27.04.2021 r., III FSK 3381/21, LEX nr 3184776 Sąd podkreślił, że z uwagi na konieczność określenia charakteru danego budynku należy uwzględnić art. 21 </a:t>
            </a:r>
            <a:r>
              <a:rPr lang="pl-PL" sz="1800" dirty="0" err="1">
                <a:latin typeface="Arial" panose="020B0604020202020204" pitchFamily="34" charset="0"/>
                <a:cs typeface="Arial" panose="020B0604020202020204" pitchFamily="34" charset="0"/>
              </a:rPr>
              <a:t>u.p.g.k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. Przepis ten stanowi bowiem m.in., że podstawę wymiaru podatków stanowią dane zawarte w ewidencji gruntów i budynków. Dane zawarte w tej ewidencji służą jako podstawa wymiaru podatków, a zatem powinny być również brane pod uwagę przy kwalifikowaniu rodzaju budynku i zastosowania odpowiedniej stawki podatkowej. Sąd wskazał też, opierając się na poglądach zawartych w orzecznictwie Naczelnego Sądu Administracyjnego (przykładowo wyrok NSA z 13 stycznia 2015 r., II FSK 3227/12, czy wyrok NSA z 2 marca 2016 r., II FSK 3174/15), że dane wynikające z ewidencji są wiążące i nie mogą być korygowane przez organ podatkowy.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80482-85CA-4DE7-BC0B-5E00826CF72C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40592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236" y="685800"/>
            <a:ext cx="9947564" cy="810491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Budynki letniskowe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236" y="2142564"/>
            <a:ext cx="9947564" cy="372483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Jeżeli w ewidencji dany budynek jest sklasyfikowany jako letniskowy (rekreacyjny), to nie może być opodatkowany wg stawek właściwych dla budynków mieszkalnych. 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W ewidencji prowadzonej jeszcze na starych zasadach można spotkać taki sposób określenia budynku: rodzaj budynku wg KST "budynki mieszkalne", klasa wg PKOB "budynki mieszkalne jednorodzinne", funkcja główna "dom letniskowy". Główna funkcja budynku określona w ewidencji wyraźnie wskazuje, że jest to budynek letniskowy, a więc na potrzeby podatku od nieruchomości – budynek pozostały. 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Czy po zmianie w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na budynek mieszkalny można na zasadzie art. 194 par. 3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o.p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 posiłkując się np. pozwoleniem na budowę, jednak opodatkować taki budynek stawką pozostałą?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80482-85CA-4DE7-BC0B-5E00826CF72C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97102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709" y="434109"/>
            <a:ext cx="9929091" cy="1265905"/>
          </a:xfrm>
        </p:spPr>
        <p:txBody>
          <a:bodyPr>
            <a:noAutofit/>
          </a:bodyPr>
          <a:lstStyle/>
          <a:p>
            <a:pPr algn="ctr"/>
            <a:r>
              <a:rPr lang="pl-PL" sz="3200" b="1" dirty="0">
                <a:latin typeface="Arial" panose="020B0604020202020204" pitchFamily="34" charset="0"/>
                <a:cs typeface="Arial" panose="020B0604020202020204" pitchFamily="34" charset="0"/>
              </a:rPr>
              <a:t>Budynki służące działalności rolniczej, leśnej i rybackiej a ewidencja gruntów i budynków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26836" y="1874982"/>
            <a:ext cx="9845964" cy="427480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Zgodnie z art. 7 ust. 1 pkt 4 ustawy o podatkach i opłatach lokalnych zwalnia się od podatku od nieruchomości </a:t>
            </a: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budynki gospodarcze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lub ich części:</a:t>
            </a:r>
          </a:p>
          <a:p>
            <a:pPr marL="0" indent="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1) służące działalności leśnej lub rybackiej,</a:t>
            </a:r>
          </a:p>
          <a:p>
            <a:pPr marL="0" indent="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2) położone na gruntach gospodarstw rolnych, służące wyłącznie działalności rolniczej,</a:t>
            </a:r>
          </a:p>
          <a:p>
            <a:pPr marL="0" indent="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3) zajęte na prowadzenie działów specjalnych produkcji rolnej.</a:t>
            </a:r>
          </a:p>
          <a:p>
            <a:pPr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Pojęcie budynku gospodarczego występuje jedynie w  rodzaju 108 </a:t>
            </a:r>
            <a:r>
              <a:rPr lang="pl-PL" sz="2300" dirty="0" err="1">
                <a:latin typeface="Arial" panose="020B0604020202020204" pitchFamily="34" charset="0"/>
                <a:cs typeface="Arial" panose="020B0604020202020204" pitchFamily="34" charset="0"/>
              </a:rPr>
              <a:t>KŚT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, do której to klasyfikacji odsyła rozporządzenie w sprawie ewidencji. </a:t>
            </a:r>
            <a:r>
              <a:rPr lang="pl-PL" sz="2300" dirty="0" err="1">
                <a:latin typeface="Arial" panose="020B0604020202020204" pitchFamily="34" charset="0"/>
                <a:cs typeface="Arial" panose="020B0604020202020204" pitchFamily="34" charset="0"/>
              </a:rPr>
              <a:t>KŚT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108 - </a:t>
            </a: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„Budynki produkcyjne, usługowe i gospodarcze dla rolnictwa”.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Sądy odsyłają do klasyfikacji z </a:t>
            </a:r>
            <a:r>
              <a:rPr lang="pl-PL" sz="2300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(np. wyrok NSA z dnia 24 kwietnia 2019 r., II </a:t>
            </a:r>
            <a:r>
              <a:rPr lang="pl-PL" sz="2300" dirty="0" err="1">
                <a:latin typeface="Arial" panose="020B0604020202020204" pitchFamily="34" charset="0"/>
                <a:cs typeface="Arial" panose="020B0604020202020204" pitchFamily="34" charset="0"/>
              </a:rPr>
              <a:t>FSK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1532/17). No, ale są też inne koncepcje, np. przepisy wykonawcze do pr. budowanego (wyrok NSA z dnia 28 maja 2009 r., II </a:t>
            </a:r>
            <a:r>
              <a:rPr lang="pl-PL" sz="2300" dirty="0" err="1">
                <a:latin typeface="Arial" panose="020B0604020202020204" pitchFamily="34" charset="0"/>
                <a:cs typeface="Arial" panose="020B0604020202020204" pitchFamily="34" charset="0"/>
              </a:rPr>
              <a:t>FSK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160/08), czy rozumienie słownikowe (por. wyrok NSA z dnia 29 czerwca 2016 r., II </a:t>
            </a:r>
            <a:r>
              <a:rPr lang="pl-PL" sz="2300" dirty="0" err="1">
                <a:latin typeface="Arial" panose="020B0604020202020204" pitchFamily="34" charset="0"/>
                <a:cs typeface="Arial" panose="020B0604020202020204" pitchFamily="34" charset="0"/>
              </a:rPr>
              <a:t>FSK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1440/14)</a:t>
            </a:r>
          </a:p>
          <a:p>
            <a:pPr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Czy budynek magazynowy lub administracyjno-biurowy jest budynkiem gospodarczym?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80482-85CA-4DE7-BC0B-5E00826CF72C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77221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1BBA5F-276F-3E36-F2F1-61AE29671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14668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 a wymiar podatków lokalnych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9E21EA0-A81B-7EAD-83E5-D3348260D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39913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ogólna norma art. 21 ust. 1 </a:t>
            </a:r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p.g.k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. nie ma charakteru bezwzględnego</a:t>
            </a:r>
          </a:p>
          <a:p>
            <a:pPr algn="just">
              <a:lnSpc>
                <a:spcPct val="12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pewne jest, że </a:t>
            </a:r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jest wiążąca przy „podbiciu” mocy art. 21 ust. 1 </a:t>
            </a:r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p.g.k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. przez ustawy szczegółowego prawa podatkowego (rodzaj gruntu, powierzchnia gruntów)</a:t>
            </a:r>
          </a:p>
          <a:p>
            <a:pPr algn="just">
              <a:lnSpc>
                <a:spcPct val="12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ale i w tym zakresie są nie dające się usunąć wątpliwości na gruncie </a:t>
            </a:r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pl-PL" sz="1600" i="1" dirty="0">
                <a:latin typeface="Arial" panose="020B0604020202020204" pitchFamily="34" charset="0"/>
                <a:cs typeface="Arial" panose="020B0604020202020204" pitchFamily="34" charset="0"/>
              </a:rPr>
              <a:t> in dubio pro </a:t>
            </a:r>
            <a:r>
              <a:rPr lang="pl-PL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tributario</a:t>
            </a:r>
            <a:endParaRPr lang="pl-PL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nie wiąże w wymiarze podmiotowym</a:t>
            </a:r>
          </a:p>
          <a:p>
            <a:pPr algn="just">
              <a:lnSpc>
                <a:spcPct val="12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w pozostałym zakresie </a:t>
            </a:r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rzyjmuje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się, że przy tożsamości pojęć z ustaw podatkowych i </a:t>
            </a:r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można stosować ewidencję (np. budynki mieszkalne)</a:t>
            </a:r>
          </a:p>
          <a:p>
            <a:pPr algn="just">
              <a:lnSpc>
                <a:spcPct val="12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ale gdy ustawa podatkowa dane pojęcie inaczej dookreśla (np. powierzchnia użytkowa) lub nie ma pełnej tożsamości danego pojęcia (np. budynki gospodarcze), to nie powinno się stosować </a:t>
            </a:r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w istocie w ujęciu przedmiotowym wyłącza się tryb podważenia danych z ewidencji w trybie art. 194 par. 3 </a:t>
            </a:r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o.p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200"/>
              </a:spcBef>
              <a:buNone/>
            </a:pP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200"/>
              </a:spcBef>
              <a:buNone/>
            </a:pP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Art. 21 ust. 1 </a:t>
            </a:r>
            <a:r>
              <a:rPr lang="pl-PL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p.g.k</a:t>
            </a: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. zakłada idealistyczną wersję świata:</a:t>
            </a:r>
          </a:p>
          <a:p>
            <a:pPr algn="just">
              <a:lnSpc>
                <a:spcPct val="120000"/>
              </a:lnSpc>
              <a:spcBef>
                <a:spcPts val="200"/>
              </a:spcBef>
              <a:buFontTx/>
              <a:buChar char="-"/>
            </a:pPr>
            <a:r>
              <a:rPr lang="pl-PL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 są wszystkie dane do wymiaru podatków, </a:t>
            </a:r>
          </a:p>
          <a:p>
            <a:pPr algn="just">
              <a:lnSpc>
                <a:spcPct val="120000"/>
              </a:lnSpc>
              <a:spcBef>
                <a:spcPts val="200"/>
              </a:spcBef>
              <a:buFontTx/>
              <a:buChar char="-"/>
            </a:pPr>
            <a:r>
              <a:rPr lang="pl-PL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 jest prowadzona prawidłowo i na czas aktualizowana, </a:t>
            </a:r>
          </a:p>
          <a:p>
            <a:pPr algn="just">
              <a:lnSpc>
                <a:spcPct val="120000"/>
              </a:lnSpc>
              <a:spcBef>
                <a:spcPts val="200"/>
              </a:spcBef>
              <a:buFontTx/>
              <a:buChar char="-"/>
            </a:pP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 pewność obrotu gospodarczego powoduje, że bazujemy wyłącznie na danych z </a:t>
            </a:r>
            <a:r>
              <a:rPr lang="pl-PL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, czyli bez zmiany ewidencji nie ma zmian podatkowych.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7DE7B84-3E2D-8FDF-7D4D-7565EB7C4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7665-9BD7-4E96-B230-2A99E854C719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7101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59491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Prawo geodezyjne i kartograficzne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14400" y="1846729"/>
            <a:ext cx="10408024" cy="4316235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 art. 21 ustawy dnia 17.05.1989r. – Prawo geodezyjne i kartograficzne wynika m.in., że podstawą wymiaru podatków powinny być dane wynikające z ewidencji gruntów i budynków. Aktualnie zasady prowadzenia ewidencji określa rozporządzenie Ministra Rozwoju, Pracy i Technologii z dnia 27 lipca 2021 r. w sprawie ewidencji gruntów i budynków.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Ewidencję prowadzi i aktualizuje ją starosta – nie zawsze terminowo realizuje swoje zadania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Powinny być, o ile są w ewidencji gruntów i budynków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Ewidencja jest nieprzydatna przy opodatkowaniu budowli. W ewidencji – jak wskazuje nazwa – są grunty i budynki, ale - geodezyjna ewidencja sieci uzbrojenia terenu obejmuje informacje o projektowanych, znajdujących się w trakcie budowy oraz istniejących sieciach uzbrojenia terenu, ich usytuowaniu, przeznaczeniu oraz podstawowych parametrach technicznych, a także o podmiotach, które władają tymi sieciami. Takie dane nie są wiążące, ale mogą być pomocne przy wymiarze podatków.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80482-85CA-4DE7-BC0B-5E00826CF72C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5331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E29617-9648-9E33-1A5A-CDA0DD21C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F308D67-A01D-A0DE-BB70-19455D4A6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510118"/>
            <a:ext cx="10058400" cy="3358976"/>
          </a:xfrm>
        </p:spPr>
        <p:txBody>
          <a:bodyPr>
            <a:normAutofit/>
          </a:bodyPr>
          <a:lstStyle/>
          <a:p>
            <a:pPr algn="ctr"/>
            <a:r>
              <a:rPr lang="pl-PL" sz="4400" b="1" dirty="0">
                <a:latin typeface="Arial" panose="020B0604020202020204" pitchFamily="34" charset="0"/>
                <a:cs typeface="Arial" panose="020B0604020202020204" pitchFamily="34" charset="0"/>
              </a:rPr>
              <a:t>Dziękuję za uwagę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55A2B97-C766-AB06-1C73-16CC71038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77665-9BD7-4E96-B230-2A99E854C719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0337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59491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Ewidencja gruntów i budynków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14400" y="1846729"/>
            <a:ext cx="10408024" cy="431623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Niby wiąże na podstawie art. 21 ust. 1 </a:t>
            </a:r>
            <a:r>
              <a:rPr lang="pl-PL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p.g.k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., ale w takim razie po co w przepisach szczególnych odesłania do </a:t>
            </a:r>
            <a:r>
              <a:rPr lang="pl-PL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buNone/>
            </a:pP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Wprost odesłanie do </a:t>
            </a:r>
            <a:r>
              <a:rPr lang="pl-PL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 art. </a:t>
            </a:r>
            <a:r>
              <a:rPr lang="pl-PL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1a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 ust. 3 </a:t>
            </a:r>
            <a:r>
              <a:rPr lang="pl-PL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u.p.o.l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. – klasyfikacja gruntów w </a:t>
            </a:r>
            <a:r>
              <a:rPr lang="pl-PL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endParaRPr lang="pl-PL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 art. 1 </a:t>
            </a:r>
            <a:r>
              <a:rPr lang="pl-PL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u.p.r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. – klasyfikacja użytków rolnych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 art. 4 ust. 1 pkt 2 </a:t>
            </a:r>
            <a:r>
              <a:rPr lang="pl-PL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u.p.r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. – liczba ha wg </a:t>
            </a:r>
            <a:r>
              <a:rPr lang="pl-PL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endParaRPr lang="pl-PL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 art. 1 ust. 2 </a:t>
            </a:r>
            <a:r>
              <a:rPr lang="pl-PL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u.p.l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. – grunty leśne wg </a:t>
            </a:r>
            <a:r>
              <a:rPr lang="pl-PL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endParaRPr lang="pl-PL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 art. 3 </a:t>
            </a:r>
            <a:r>
              <a:rPr lang="pl-PL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u.p.l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. – powierzchnia lasu wg </a:t>
            </a:r>
            <a:r>
              <a:rPr lang="pl-PL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endParaRPr lang="pl-PL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Co z tożsamością pojęć?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Np. art. </a:t>
            </a:r>
            <a:r>
              <a:rPr lang="pl-PL" sz="1800" dirty="0" err="1">
                <a:latin typeface="Arial" panose="020B0604020202020204" pitchFamily="34" charset="0"/>
                <a:cs typeface="Arial" panose="020B0604020202020204" pitchFamily="34" charset="0"/>
              </a:rPr>
              <a:t>1b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ust. 3 </a:t>
            </a:r>
            <a:r>
              <a:rPr lang="pl-PL" sz="1800" dirty="0" err="1">
                <a:latin typeface="Arial" panose="020B0604020202020204" pitchFamily="34" charset="0"/>
                <a:cs typeface="Arial" panose="020B0604020202020204" pitchFamily="34" charset="0"/>
              </a:rPr>
              <a:t>u.p.o.l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. zwalnia grunty i budynki wchodzące w skład nieruchomości przeznaczonych na budowę dróg publicznych, a zgodnie z zał. Nr 1 do rozporządzenia w sprawie </a:t>
            </a:r>
            <a:r>
              <a:rPr lang="pl-PL" sz="1800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grunty przeznaczone pod budowę dróg publicznych lub linii kolejowych oznacza się symbolem </a:t>
            </a:r>
            <a:r>
              <a:rPr lang="pl-PL" sz="1800" dirty="0" err="1"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buNone/>
            </a:pPr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80482-85CA-4DE7-BC0B-5E00826CF72C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4707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59491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Względnie wiążący charakter </a:t>
            </a:r>
            <a:r>
              <a:rPr lang="pl-PL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14400" y="1783977"/>
            <a:ext cx="10408024" cy="437898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200"/>
              </a:spcBef>
              <a:buNone/>
            </a:pP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Wyrok NSA z dnia 9 lutego 2023 r. (III </a:t>
            </a:r>
            <a:r>
              <a:rPr lang="pl-PL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FSK</a:t>
            </a: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 95/22)</a:t>
            </a:r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buNone/>
            </a:pPr>
            <a:endParaRPr lang="pl-PL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buNone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Zawarte w ewidencji gruntów i budynków dane można podzielić na </a:t>
            </a: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dwie kategorie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buNone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Pierwszą z nich tworzą </a:t>
            </a: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dane bezwzględnie wiążące organ podatkowy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(ich zmiana może mieć miejsce tylko w stosownym trybie administracyjnym, a organy podatkowe nie mają możliwości ich samodzielnego korygowania). Do kategorii tej zaliczyć można dane ewidencyjne dotyczące </a:t>
            </a: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przeznaczenia, funkcji, obszaru i granic działek gruntu, a także rodzaju zabudowy i powierzchni użytkowej położonych na tych gruntach budynków. </a:t>
            </a:r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buNone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Drugą kategorię stanowią dane o </a:t>
            </a: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względnej mocy wiążącej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, tj. takie, których zgodność z rzeczywistym stanem prawnym lub faktycznym może być w pewnych - niejako wyjątkowych - sytuacjach przy wymiarze podatku weryfikowana, przy zastosowaniu dopuszczalnych instrumentów proceduralnych. Może to mieć miejsce m.in. w sytuacji, gdy dane zawarte w ewidencji gruntów i budynków pozostają w sprzeczności z danymi zamieszczonymi w innych rejestrach publicznych, których pierwszeństwo (przed danymi ewidencyjnymi) wynika z regulujących ich prowadzenie bezwzględnie obowiązujących przepisów, lub też w przypadku, gdy posłużenie się wyłącznie danymi ewidencyjnymi musiałoby się wiązać z pominięciem przepisów zawartych w ustawie podatkowej, mających wpływ na wymiar podatku (np. możliwe do zastosowania symbole ewidencyjne nie przewidują oznaczenia dla pewnych przedmiotów opodatkowania, wymienionych wprost w ustawie podatkowej.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80482-85CA-4DE7-BC0B-5E00826CF72C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3857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873" y="424873"/>
            <a:ext cx="10039927" cy="1043709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latin typeface="Arial" panose="020B0604020202020204" pitchFamily="34" charset="0"/>
                <a:cs typeface="Arial" panose="020B0604020202020204" pitchFamily="34" charset="0"/>
              </a:rPr>
              <a:t>Elementy podmiotowe w </a:t>
            </a:r>
            <a:r>
              <a:rPr lang="pl-PL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3200" b="1" dirty="0">
                <a:latin typeface="Arial" panose="020B0604020202020204" pitchFamily="34" charset="0"/>
                <a:cs typeface="Arial" panose="020B0604020202020204" pitchFamily="34" charset="0"/>
              </a:rPr>
              <a:t> - posiadacz samoistny wpisany w ewidencji gruntów i budynków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873" y="1819564"/>
            <a:ext cx="10039927" cy="40478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Jeżeli posiadacz samoistny jest wpisany do ewidencji, niewątpliwie powinien być podatnikiem podatku od nieruchomości. Problemy pojawiają się wówczas, gdy w ewidencji jest wpisany tylko właściciel, a podatek od nieruchomości chce płacić posiadacz samoistny. Kwestii tych dotyczył wyrok NSA z 24 maja 2013 r. (sygn. akt II FSK 1749/11). Zdaniem NSA jeżeli samoistny posiadacz nieruchomości nie został wskazany w ewidencji gruntów i budynków, to tym samym obowiązek podatkowy w podatku od nieruchomości nie mógł ciążyć na nim lecz na ujawnionym w tej ewidencji właścicielu. Posiadacz samoistny powinien zatem dążyć do ujawnienia jego posiadania w ewidencji z uwagi na opodatkowanie podatkiem od nieruchomości.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80482-85CA-4DE7-BC0B-5E00826CF72C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4711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59491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Względnie wiążący charakter </a:t>
            </a:r>
            <a:r>
              <a:rPr lang="pl-PL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14400" y="2106705"/>
            <a:ext cx="10408024" cy="405625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Wyrok </a:t>
            </a:r>
            <a:r>
              <a:rPr lang="pl-PL" b="1" dirty="0" err="1">
                <a:latin typeface="Arial" panose="020B0604020202020204" pitchFamily="34" charset="0"/>
                <a:cs typeface="Arial" panose="020B0604020202020204" pitchFamily="34" charset="0"/>
              </a:rPr>
              <a:t>WSA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 w Białymstoku z dnia 1 marca 2023 r. (I SA/Bk 35/23)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Należy sprzeciwić się takiemu rozumieniu art. 21 ust. 1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p.g.k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., które prowadziłoby do wydania przez organ podatkowy rozstrzygnięć na podstawie ewidencji gruntów niezgodnej ze stanem rzeczywistym, a równocześnie z oczywistym pokrzywdzeniem podatnika.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pl-PL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Wyrok </a:t>
            </a:r>
            <a:r>
              <a:rPr lang="pl-PL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WSA</a:t>
            </a:r>
            <a:r>
              <a:rPr lang="pl-PL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 Poznaniu z dnia 24 listopada 2021 r.  (I SA/Po 579/21)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Należy sprzeciwić się takiemu rozumieniu art. 21 ust. 1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p.g.k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., które prowadziłoby do wydania przez organ podatkowy rozstrzygnięć na podstawie ewidencji gruntów niezgodnej ze stanem rzeczywistym, a równocześnie z oczywistym pokrzywdzeniem podatnika.</a:t>
            </a:r>
          </a:p>
          <a:p>
            <a:endParaRPr lang="pl-PL" sz="1400" dirty="0"/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buNone/>
            </a:pP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80482-85CA-4DE7-BC0B-5E00826CF72C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5578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502024"/>
            <a:ext cx="10058400" cy="600636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 jako dokument urzędowy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14400" y="1828800"/>
            <a:ext cx="10408024" cy="403860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200"/>
              </a:spcBef>
            </a:pP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Art.  194 </a:t>
            </a:r>
            <a:r>
              <a:rPr lang="pl-PL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o.p</a:t>
            </a: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200"/>
              </a:spcBef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§  1. Dokumenty urzędowe sporządzone w formie określonej przepisami prawa przez powołane do tego organy władzy publicznej stanowią dowód tego, co zostało w nich urzędowo stwierdzone.</a:t>
            </a:r>
          </a:p>
          <a:p>
            <a:pPr algn="just">
              <a:lnSpc>
                <a:spcPct val="120000"/>
              </a:lnSpc>
              <a:spcBef>
                <a:spcPts val="200"/>
              </a:spcBef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§  2. Przepis § 1 stosuje się odpowiednio do dokumentów urzędowych sporządzonych przez inne jednostki, jeżeli na podstawie odrębnych przepisów uprawnione są do ich wydawania.</a:t>
            </a:r>
          </a:p>
          <a:p>
            <a:pPr algn="just">
              <a:lnSpc>
                <a:spcPct val="120000"/>
              </a:lnSpc>
              <a:spcBef>
                <a:spcPts val="200"/>
              </a:spcBef>
            </a:pP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§  3. Przepisy § 1 i 2 nie wyłączają możliwości przeprowadzenia dowodu przeciwko dokumentom wymienionym w tych przepisach.</a:t>
            </a:r>
          </a:p>
          <a:p>
            <a:pPr marL="0" indent="0" algn="just">
              <a:lnSpc>
                <a:spcPct val="120000"/>
              </a:lnSpc>
              <a:spcBef>
                <a:spcPts val="200"/>
              </a:spcBef>
              <a:buNone/>
            </a:pPr>
            <a:endParaRPr lang="pl-PL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200"/>
              </a:spcBef>
              <a:buNone/>
            </a:pP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Wyrok NSA z 1 grudnia 2021 r. (III </a:t>
            </a:r>
            <a:r>
              <a:rPr lang="pl-PL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FSK</a:t>
            </a: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 3376/21)</a:t>
            </a:r>
          </a:p>
          <a:p>
            <a:pPr marL="0" indent="0" algn="just">
              <a:lnSpc>
                <a:spcPct val="120000"/>
              </a:lnSpc>
              <a:spcBef>
                <a:spcPts val="200"/>
              </a:spcBef>
              <a:buNone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Dane zawarte w ewidencji mają walor dokumentu urzędowego, o którym mowa w art. 194 Ordynacji podatkowej. Zgodnie z tym przepisem stanowią one dowód tego co zostało w nich stwierdzone. W związku z tym organ podatkowy nie ma podstaw do pomijania tych danych w postępowaniu podatkowym. Datą zmiany treści ewidencji jest data określona w zawiadomieniu o dokonanych zmianach w danych ewidencyjnych. Powinna być ona również odnotowana w dzienniku zmian. Dopiero z tą datą - dokonania zmiany w ewidencji - określone grunty i budynki zmieniają swój charakter dla celów podatkowych. 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80482-85CA-4DE7-BC0B-5E00826CF72C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7847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34473" y="304800"/>
            <a:ext cx="9938327" cy="1403927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Zakończenie rekultywacji a zmiany w ewidencji gruntów i budynków – jeden wyrok a duże zamieszanie!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34472" y="1855694"/>
            <a:ext cx="10483273" cy="4203361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Grunt sklasyfikowany w ewidencji jako użytek rolny po zakończeniu procesu rekultywacji nie jest zajęty na prowadzenie działalności gospodarczej, a przez to powinien być opodatkowany podatkiem rolnym od początku miesiąca następującego po miesiącu w którym zakończono prace rekultywacyjne (fizycznie). W takim przypadku samo wydanie decyzji o zakończeniu rekultywacji stwierdza jedynie, że grunt został zrekultywowany (i że ją zakończono wcześniej, przed wydaniem decyzji) - wyrok NSA z 11 stycznia 2019 r. (II FSK 31/17).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Odmiennie sprawa wygląda, gdy grunt rekultywowany jest sklasyfikowany w ewidencji inaczej niż użytek rolny (np. K – użytki kopalne). Faktyczne zakończenie prac rekultywacyjnych nie powoduje, że w ewidencji następuje zmiana klasyfikacji z użytków kopalnych na użytki rolne. W efekcie przedsiębiorca dalej jest właścicielem gruntu sklasyfikowanego w ewidencji jako K, co skutkuje tym, że powinien od niego płacić podatek od nieruchomości (K - to nie jest użytek rolny). Dopiero zatem dokonanie przez starostę zmiany w ewidencji gruntów klasyfikacji z użytku kopalnego na użytek rolny będzie skutkowała zmianą zasad opodatkowania gruntów, na których zakończono rekultywację.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Decyzja o zakończeniu rekultywacji w kierunku rolnym lub leśnym. Czy taka decyzja może na zasadzie art. 194 § 3 </a:t>
            </a:r>
            <a:r>
              <a:rPr lang="pl-PL" sz="1800" dirty="0" err="1">
                <a:latin typeface="Arial" panose="020B0604020202020204" pitchFamily="34" charset="0"/>
                <a:cs typeface="Arial" panose="020B0604020202020204" pitchFamily="34" charset="0"/>
              </a:rPr>
              <a:t>o.p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. obalić zapisy </a:t>
            </a:r>
            <a:r>
              <a:rPr lang="pl-PL" sz="1800" dirty="0" err="1">
                <a:latin typeface="Arial" panose="020B0604020202020204" pitchFamily="34" charset="0"/>
                <a:cs typeface="Arial" panose="020B0604020202020204" pitchFamily="34" charset="0"/>
              </a:rPr>
              <a:t>EGiB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? Moim zdaniem nie może.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80482-85CA-4DE7-BC0B-5E00826CF72C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8493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1418" y="424874"/>
            <a:ext cx="9901382" cy="856366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000" b="1" dirty="0">
                <a:latin typeface="Arial" panose="020B0604020202020204" pitchFamily="34" charset="0"/>
                <a:cs typeface="Arial" panose="020B0604020202020204" pitchFamily="34" charset="0"/>
              </a:rPr>
              <a:t>Opodatkowanie gruntów – OFU, OZU, OZK?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1418" y="1775013"/>
            <a:ext cx="10141065" cy="4482352"/>
          </a:xfrm>
        </p:spPr>
        <p:txBody>
          <a:bodyPr>
            <a:normAutofit fontScale="32500" lnSpcReduction="20000"/>
          </a:bodyPr>
          <a:lstStyle/>
          <a:p>
            <a:pPr algn="just">
              <a:lnSpc>
                <a:spcPct val="120000"/>
              </a:lnSpc>
              <a:spcBef>
                <a:spcPts val="200"/>
              </a:spcBef>
            </a:pPr>
            <a:r>
              <a:rPr lang="pl-PL" sz="5200" b="1" dirty="0">
                <a:latin typeface="Arial" panose="020B0604020202020204" pitchFamily="34" charset="0"/>
                <a:cs typeface="Arial" panose="020B0604020202020204" pitchFamily="34" charset="0"/>
              </a:rPr>
              <a:t>Las na łące </a:t>
            </a:r>
            <a:r>
              <a:rPr lang="pl-PL" sz="52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 </a:t>
            </a:r>
            <a:r>
              <a:rPr lang="pl-PL" sz="5200" b="1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Ls-ŁIV</a:t>
            </a:r>
            <a:endParaRPr lang="pl-PL" sz="5200" b="1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just">
              <a:lnSpc>
                <a:spcPct val="120000"/>
              </a:lnSpc>
              <a:spcBef>
                <a:spcPts val="200"/>
              </a:spcBef>
            </a:pPr>
            <a:endParaRPr lang="pl-PL" sz="5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Bef>
                <a:spcPts val="200"/>
              </a:spcBef>
            </a:pPr>
            <a:r>
              <a:rPr lang="pl-PL" sz="5200" dirty="0">
                <a:latin typeface="Arial" panose="020B0604020202020204" pitchFamily="34" charset="0"/>
                <a:cs typeface="Arial" panose="020B0604020202020204" pitchFamily="34" charset="0"/>
              </a:rPr>
              <a:t>Jak wynika z pisma Głównego Geodety Kraju z dnia 26 października 2015 r., stosownie do treści Załącznika nr 1a, oznaczenie </a:t>
            </a:r>
            <a:r>
              <a:rPr lang="pl-PL" sz="5200" dirty="0" err="1">
                <a:latin typeface="Arial" panose="020B0604020202020204" pitchFamily="34" charset="0"/>
                <a:cs typeface="Arial" panose="020B0604020202020204" pitchFamily="34" charset="0"/>
              </a:rPr>
              <a:t>klasoużytku</a:t>
            </a:r>
            <a:r>
              <a:rPr lang="pl-PL" sz="5200" dirty="0">
                <a:latin typeface="Arial" panose="020B0604020202020204" pitchFamily="34" charset="0"/>
                <a:cs typeface="Arial" panose="020B0604020202020204" pitchFamily="34" charset="0"/>
              </a:rPr>
              <a:t>, może między innymi przyjmować postać składającą się z trzech usytuowanych kolejno elementów: </a:t>
            </a:r>
            <a:r>
              <a:rPr lang="pl-PL" sz="5200" b="1" dirty="0">
                <a:latin typeface="Arial" panose="020B0604020202020204" pitchFamily="34" charset="0"/>
                <a:cs typeface="Arial" panose="020B0604020202020204" pitchFamily="34" charset="0"/>
              </a:rPr>
              <a:t>OFU (oznaczenie rodzaju użytku gruntowego</a:t>
            </a:r>
            <a:r>
              <a:rPr lang="pl-PL" sz="5200" dirty="0">
                <a:latin typeface="Arial" panose="020B0604020202020204" pitchFamily="34" charset="0"/>
                <a:cs typeface="Arial" panose="020B0604020202020204" pitchFamily="34" charset="0"/>
              </a:rPr>
              <a:t>), OZU (oznaczenie użytku gruntowego, z którym związana jest klasa bonitacyjna) oraz OZK (oznaczenie klasy bonitacyjnej), w sytuacji, gdy OFU jest różne od OZU. Element OFU jest wówczas oddzielony od elementu OZU myślnikiem.</a:t>
            </a:r>
          </a:p>
          <a:p>
            <a:pPr algn="just">
              <a:lnSpc>
                <a:spcPct val="120000"/>
              </a:lnSpc>
              <a:spcBef>
                <a:spcPts val="200"/>
              </a:spcBef>
            </a:pPr>
            <a:r>
              <a:rPr lang="pl-PL" sz="5200" dirty="0">
                <a:latin typeface="Arial" panose="020B0604020202020204" pitchFamily="34" charset="0"/>
                <a:cs typeface="Arial" panose="020B0604020202020204" pitchFamily="34" charset="0"/>
              </a:rPr>
              <a:t>W kontekście powyższego, należy domniemywać, że wskazywane we wniosku oznaczenia gruntów, jakie znalazły się w zmodernizowanej ewidencji gruntów i budynków: </a:t>
            </a:r>
            <a:r>
              <a:rPr lang="pl-PL" sz="5200" dirty="0" err="1">
                <a:latin typeface="Arial" panose="020B0604020202020204" pitchFamily="34" charset="0"/>
                <a:cs typeface="Arial" panose="020B0604020202020204" pitchFamily="34" charset="0"/>
              </a:rPr>
              <a:t>Wsr-PsVI</a:t>
            </a:r>
            <a:r>
              <a:rPr lang="pl-PL" sz="5200" dirty="0">
                <a:latin typeface="Arial" panose="020B0604020202020204" pitchFamily="34" charset="0"/>
                <a:cs typeface="Arial" panose="020B0604020202020204" pitchFamily="34" charset="0"/>
              </a:rPr>
              <a:t>, Br-RIV, W-ŁIV, </a:t>
            </a:r>
            <a:r>
              <a:rPr lang="pl-PL" sz="5200" dirty="0" err="1">
                <a:latin typeface="Arial" panose="020B0604020202020204" pitchFamily="34" charset="0"/>
                <a:cs typeface="Arial" panose="020B0604020202020204" pitchFamily="34" charset="0"/>
              </a:rPr>
              <a:t>Lzr-RVI</a:t>
            </a:r>
            <a:r>
              <a:rPr lang="pl-PL" sz="5200" dirty="0">
                <a:latin typeface="Arial" panose="020B0604020202020204" pitchFamily="34" charset="0"/>
                <a:cs typeface="Arial" panose="020B0604020202020204" pitchFamily="34" charset="0"/>
              </a:rPr>
              <a:t>, odnoszą się, w tych konkretnych przypadkach, do </a:t>
            </a:r>
            <a:r>
              <a:rPr lang="pl-PL" sz="5200" dirty="0" err="1">
                <a:latin typeface="Arial" panose="020B0604020202020204" pitchFamily="34" charset="0"/>
                <a:cs typeface="Arial" panose="020B0604020202020204" pitchFamily="34" charset="0"/>
              </a:rPr>
              <a:t>klasoużytku</a:t>
            </a:r>
            <a:r>
              <a:rPr lang="pl-PL" sz="5200" dirty="0">
                <a:latin typeface="Arial" panose="020B0604020202020204" pitchFamily="34" charset="0"/>
                <a:cs typeface="Arial" panose="020B0604020202020204" pitchFamily="34" charset="0"/>
              </a:rPr>
              <a:t> występującego na danym obszarze, gdzie oznaczeniem rodzaju użytku gruntowego (OFU) jest jedynie pierwszy z członów (odpowiednio </a:t>
            </a:r>
            <a:r>
              <a:rPr lang="pl-PL" sz="5200" dirty="0" err="1">
                <a:latin typeface="Arial" panose="020B0604020202020204" pitchFamily="34" charset="0"/>
                <a:cs typeface="Arial" panose="020B0604020202020204" pitchFamily="34" charset="0"/>
              </a:rPr>
              <a:t>Wsr</a:t>
            </a:r>
            <a:r>
              <a:rPr lang="pl-PL" sz="5200" dirty="0">
                <a:latin typeface="Arial" panose="020B0604020202020204" pitchFamily="34" charset="0"/>
                <a:cs typeface="Arial" panose="020B0604020202020204" pitchFamily="34" charset="0"/>
              </a:rPr>
              <a:t>, Br, W i </a:t>
            </a:r>
            <a:r>
              <a:rPr lang="pl-PL" sz="5200" dirty="0" err="1">
                <a:latin typeface="Arial" panose="020B0604020202020204" pitchFamily="34" charset="0"/>
                <a:cs typeface="Arial" panose="020B0604020202020204" pitchFamily="34" charset="0"/>
              </a:rPr>
              <a:t>Lzr</a:t>
            </a:r>
            <a:r>
              <a:rPr lang="pl-PL" sz="52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>
              <a:lnSpc>
                <a:spcPct val="120000"/>
              </a:lnSpc>
              <a:spcBef>
                <a:spcPts val="200"/>
              </a:spcBef>
            </a:pPr>
            <a:endParaRPr lang="pl-PL" sz="5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Bef>
                <a:spcPts val="200"/>
              </a:spcBef>
            </a:pPr>
            <a:r>
              <a:rPr lang="pl-PL" sz="5200" b="1" dirty="0">
                <a:latin typeface="Arial" panose="020B0604020202020204" pitchFamily="34" charset="0"/>
                <a:cs typeface="Arial" panose="020B0604020202020204" pitchFamily="34" charset="0"/>
              </a:rPr>
              <a:t>A co z zasadą </a:t>
            </a:r>
            <a:r>
              <a:rPr lang="pl-PL" sz="5200" b="1" i="1" dirty="0">
                <a:latin typeface="Arial" panose="020B0604020202020204" pitchFamily="34" charset="0"/>
                <a:cs typeface="Arial" panose="020B0604020202020204" pitchFamily="34" charset="0"/>
              </a:rPr>
              <a:t>in dubio pro </a:t>
            </a:r>
            <a:r>
              <a:rPr lang="pl-PL" sz="5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tributario</a:t>
            </a:r>
            <a:r>
              <a:rPr lang="pl-PL" sz="5200" b="1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80482-85CA-4DE7-BC0B-5E00826CF72C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731132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cja">
  <a:themeElements>
    <a:clrScheme name="Retrospekc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c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168</TotalTime>
  <Words>3412</Words>
  <Application>Microsoft Office PowerPoint</Application>
  <PresentationFormat>Panoramiczny</PresentationFormat>
  <Paragraphs>156</Paragraphs>
  <Slides>20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Retrospekcja</vt:lpstr>
      <vt:lpstr>Dane, które wiążą tylko teoretycznie  Ewidencja gruntów i budynków jako podstawa do wymiaru podatków lokalnych</vt:lpstr>
      <vt:lpstr>Prawo geodezyjne i kartograficzne </vt:lpstr>
      <vt:lpstr>Ewidencja gruntów i budynków </vt:lpstr>
      <vt:lpstr>Względnie wiążący charakter EGiB </vt:lpstr>
      <vt:lpstr>Elementy podmiotowe w EGiB - posiadacz samoistny wpisany w ewidencji gruntów i budynków</vt:lpstr>
      <vt:lpstr>Względnie wiążący charakter EGiB </vt:lpstr>
      <vt:lpstr>EGiB jako dokument urzędowy</vt:lpstr>
      <vt:lpstr>Zakończenie rekultywacji a zmiany w ewidencji gruntów i budynków – jeden wyrok a duże zamieszanie!</vt:lpstr>
      <vt:lpstr>Opodatkowanie gruntów – OFU, OZU, OZK? </vt:lpstr>
      <vt:lpstr>Opodatkowanie rowów (W) – rolny czy leśny?</vt:lpstr>
      <vt:lpstr>Rowy (W) w nowym rozporządzeniu</vt:lpstr>
      <vt:lpstr>Budynki w ewidencji gruntów i budynków</vt:lpstr>
      <vt:lpstr>Wiaty w nowym rozporządzeniu</vt:lpstr>
      <vt:lpstr> Powierzchnia użytkowa </vt:lpstr>
      <vt:lpstr>Ustalanie kategorii budynku - budynki mieszkalne</vt:lpstr>
      <vt:lpstr>Budynki mieszkalne – związanie EGiB</vt:lpstr>
      <vt:lpstr>Budynki letniskowe</vt:lpstr>
      <vt:lpstr>Budynki służące działalności rolniczej, leśnej i rybackiej a ewidencja gruntów i budynków</vt:lpstr>
      <vt:lpstr>EGiB a wymiar podatków lokalnych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Dane, które wiążą tylko teoretycznie  Ewidencja gruntów i budynków jako podstawa do wymiaru podatków lokalnych</dc:title>
  <dc:creator>Rafal Dowgier</dc:creator>
  <cp:lastModifiedBy>Wojciech Morawski (wmoraw)</cp:lastModifiedBy>
  <cp:revision>1</cp:revision>
  <dcterms:created xsi:type="dcterms:W3CDTF">2023-05-31T06:23:10Z</dcterms:created>
  <dcterms:modified xsi:type="dcterms:W3CDTF">2023-05-31T10:42:45Z</dcterms:modified>
</cp:coreProperties>
</file>