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8" r:id="rId5"/>
    <p:sldId id="285" r:id="rId6"/>
    <p:sldId id="286" r:id="rId7"/>
    <p:sldId id="287" r:id="rId8"/>
    <p:sldId id="288" r:id="rId9"/>
    <p:sldId id="289" r:id="rId10"/>
    <p:sldId id="298" r:id="rId11"/>
    <p:sldId id="300" r:id="rId12"/>
    <p:sldId id="299" r:id="rId13"/>
    <p:sldId id="291" r:id="rId14"/>
    <p:sldId id="292" r:id="rId15"/>
    <p:sldId id="294" r:id="rId16"/>
    <p:sldId id="297" r:id="rId17"/>
    <p:sldId id="284" r:id="rId18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A4C2"/>
    <a:srgbClr val="48BEC8"/>
    <a:srgbClr val="D9E6F3"/>
    <a:srgbClr val="FFFFFF"/>
    <a:srgbClr val="0356B1"/>
    <a:srgbClr val="C0D5EB"/>
    <a:srgbClr val="FFC000"/>
    <a:srgbClr val="FFF2CC"/>
    <a:srgbClr val="ABD3F3"/>
    <a:srgbClr val="024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36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10/03/2023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10/03/2023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3"/>
            <a:ext cx="533527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5624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Update/add/delete parts of the</a:t>
            </a:r>
            <a:r>
              <a:rPr lang="en-IE" baseline="0" dirty="0"/>
              <a:t> copy right notice where appropriate.</a:t>
            </a:r>
          </a:p>
          <a:p>
            <a:r>
              <a:rPr lang="en-IE" baseline="0" dirty="0"/>
              <a:t>More information: </a:t>
            </a:r>
            <a:r>
              <a:rPr lang="en-GB" dirty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5893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03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7617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4208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8134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12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5276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2481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201" y="260457"/>
            <a:ext cx="1663200" cy="11409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370424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837" y="6528596"/>
            <a:ext cx="709200" cy="33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06557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sz="1000"/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852" y="6024094"/>
            <a:ext cx="1717200" cy="48768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0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2400" dirty="0"/>
              <a:t>Norweskie ograniczenie możliwości odliczania</a:t>
            </a:r>
            <a:r>
              <a:rPr lang="en-IE" sz="2400" dirty="0"/>
              <a:t> </a:t>
            </a:r>
            <a:r>
              <a:rPr lang="pl-PL" sz="2400" dirty="0"/>
              <a:t>odsetek </a:t>
            </a:r>
            <a:br>
              <a:rPr lang="pl-PL" sz="2400" dirty="0"/>
            </a:br>
            <a:r>
              <a:rPr lang="en-IE" sz="2400" dirty="0"/>
              <a:t>a</a:t>
            </a:r>
            <a:r>
              <a:rPr lang="pl-PL" sz="2400" dirty="0"/>
              <a:t> prawo przedsiębiorczości EOG</a:t>
            </a:r>
            <a:r>
              <a:rPr lang="en-US" sz="2400" dirty="0"/>
              <a:t>: </a:t>
            </a:r>
            <a:br>
              <a:rPr lang="en-US" sz="2400" dirty="0"/>
            </a:br>
            <a:br>
              <a:rPr lang="en-US" sz="2400" dirty="0"/>
            </a:br>
            <a:r>
              <a:rPr lang="pl-PL" sz="2400" dirty="0"/>
              <a:t>wyrok</a:t>
            </a:r>
            <a:r>
              <a:rPr lang="en-US" sz="2400" dirty="0"/>
              <a:t> </a:t>
            </a:r>
            <a:r>
              <a:rPr lang="pl-PL" sz="2400" dirty="0"/>
              <a:t>Trybunału</a:t>
            </a:r>
            <a:r>
              <a:rPr lang="en-US" sz="2400" dirty="0"/>
              <a:t> EFTA w </a:t>
            </a:r>
            <a:r>
              <a:rPr lang="pl-PL" sz="2400" dirty="0"/>
              <a:t>sprawie</a:t>
            </a:r>
            <a:r>
              <a:rPr lang="en-US" sz="2400" dirty="0"/>
              <a:t> PRA Group Europe AS (E-3/21)</a:t>
            </a:r>
            <a:endParaRPr lang="en-GB" sz="24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hab. Adam </a:t>
            </a:r>
            <a:r>
              <a:rPr lang="en-GB" dirty="0" err="1"/>
              <a:t>Zalasi</a:t>
            </a:r>
            <a:r>
              <a:rPr lang="pl-PL" dirty="0" err="1"/>
              <a:t>ński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/>
              <a:t>Limit możliwości odliczania odsetek ma zastosowanie bez rozróżnienia do wszystkich krajowych i transgranicznych pożyczek wewnątrzgrupowych</a:t>
            </a:r>
          </a:p>
          <a:p>
            <a:r>
              <a:rPr lang="pl-PL" dirty="0"/>
              <a:t>Różnica w traktowaniu wynika z ograniczonego zakresu podmiotowego „</a:t>
            </a:r>
            <a:r>
              <a:rPr lang="pl-PL" i="1" dirty="0" err="1"/>
              <a:t>group</a:t>
            </a:r>
            <a:r>
              <a:rPr lang="pl-PL" i="1" dirty="0"/>
              <a:t> </a:t>
            </a:r>
            <a:r>
              <a:rPr lang="pl-PL" i="1" dirty="0" err="1"/>
              <a:t>contribution</a:t>
            </a:r>
            <a:r>
              <a:rPr lang="pl-PL" dirty="0"/>
              <a:t>”.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Uwagi</a:t>
            </a:r>
            <a:r>
              <a:rPr lang="en-GB" dirty="0"/>
              <a:t> - </a:t>
            </a:r>
            <a:r>
              <a:rPr lang="pl-PL" dirty="0"/>
              <a:t>restrykcja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10</a:t>
            </a:fld>
            <a:endParaRPr lang="en-GB" dirty="0"/>
          </a:p>
        </p:txBody>
      </p:sp>
      <p:sp>
        <p:nvSpPr>
          <p:cNvPr id="32" name="Rectangle 67">
            <a:extLst>
              <a:ext uri="{FF2B5EF4-FFF2-40B4-BE49-F238E27FC236}">
                <a16:creationId xmlns:a16="http://schemas.microsoft.com/office/drawing/2014/main" id="{12167A77-38FD-4A49-B32C-BBBEFDB45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8A9C360-6F85-4BFA-B791-2AC0D5626050}"/>
              </a:ext>
            </a:extLst>
          </p:cNvPr>
          <p:cNvGrpSpPr/>
          <p:nvPr/>
        </p:nvGrpSpPr>
        <p:grpSpPr>
          <a:xfrm>
            <a:off x="1390015" y="1327235"/>
            <a:ext cx="4893945" cy="3965475"/>
            <a:chOff x="0" y="0"/>
            <a:chExt cx="4893945" cy="3789587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B6E88C75-058A-4051-B898-093FC3EC0A22}"/>
                </a:ext>
              </a:extLst>
            </p:cNvPr>
            <p:cNvCxnSpPr/>
            <p:nvPr/>
          </p:nvCxnSpPr>
          <p:spPr>
            <a:xfrm flipH="1" flipV="1">
              <a:off x="2880625" y="2912338"/>
              <a:ext cx="35954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01B0DA2-8504-4AE7-ADE7-7DCB9930E446}"/>
                </a:ext>
              </a:extLst>
            </p:cNvPr>
            <p:cNvGrpSpPr/>
            <p:nvPr/>
          </p:nvGrpSpPr>
          <p:grpSpPr>
            <a:xfrm>
              <a:off x="0" y="0"/>
              <a:ext cx="4893945" cy="3789587"/>
              <a:chOff x="0" y="0"/>
              <a:chExt cx="4894261" cy="3789714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6EA6ACA-9D88-4FEC-87E9-79048BC2F2BB}"/>
                  </a:ext>
                </a:extLst>
              </p:cNvPr>
              <p:cNvSpPr/>
              <p:nvPr/>
            </p:nvSpPr>
            <p:spPr>
              <a:xfrm>
                <a:off x="63427" y="338275"/>
                <a:ext cx="798118" cy="62329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LUX 1</a:t>
                </a:r>
                <a:endParaRPr lang="en-IE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0D4546D9-1FA5-4025-9FC7-6B31F567841D}"/>
                  </a:ext>
                </a:extLst>
              </p:cNvPr>
              <p:cNvSpPr/>
              <p:nvPr/>
            </p:nvSpPr>
            <p:spPr>
              <a:xfrm>
                <a:off x="1770659" y="332989"/>
                <a:ext cx="988397" cy="62869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NOR</a:t>
                </a:r>
                <a:endParaRPr lang="en-IE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9A30D634-23B1-4F4B-8140-4D60F171738E}"/>
                  </a:ext>
                </a:extLst>
              </p:cNvPr>
              <p:cNvCxnSpPr/>
              <p:nvPr/>
            </p:nvCxnSpPr>
            <p:spPr>
              <a:xfrm flipV="1">
                <a:off x="946113" y="465128"/>
                <a:ext cx="76111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41C9783B-B725-4DF5-B433-9383420B24E2}"/>
                  </a:ext>
                </a:extLst>
              </p:cNvPr>
              <p:cNvCxnSpPr/>
              <p:nvPr/>
            </p:nvCxnSpPr>
            <p:spPr>
              <a:xfrm flipH="1" flipV="1">
                <a:off x="946113" y="824545"/>
                <a:ext cx="7596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Text Box 2">
                <a:extLst>
                  <a:ext uri="{FF2B5EF4-FFF2-40B4-BE49-F238E27FC236}">
                    <a16:creationId xmlns:a16="http://schemas.microsoft.com/office/drawing/2014/main" id="{8E9AF2F8-B192-4206-81FE-AB8A1D9081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0386" y="216707"/>
                <a:ext cx="759600" cy="2497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</a:t>
                </a:r>
                <a:r>
                  <a:rPr lang="pl-PL" sz="1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ż</a:t>
                </a:r>
                <a:r>
                  <a:rPr lang="en-US" sz="11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yczka</a:t>
                </a:r>
                <a:endParaRPr lang="en-IE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Text Box 2">
                <a:extLst>
                  <a:ext uri="{FF2B5EF4-FFF2-40B4-BE49-F238E27FC236}">
                    <a16:creationId xmlns:a16="http://schemas.microsoft.com/office/drawing/2014/main" id="{56E925AE-7591-4965-A3C7-AD2F195E7B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8398" y="560268"/>
                <a:ext cx="671195" cy="2497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pl-PL" sz="1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odsetki</a:t>
                </a:r>
                <a:endParaRPr lang="en-IE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1AF2253C-8990-4283-A47C-0BB189B32D50}"/>
                  </a:ext>
                </a:extLst>
              </p:cNvPr>
              <p:cNvSpPr/>
              <p:nvPr/>
            </p:nvSpPr>
            <p:spPr>
              <a:xfrm>
                <a:off x="63427" y="1358386"/>
                <a:ext cx="798118" cy="62329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LUX 2</a:t>
                </a:r>
                <a:endParaRPr lang="en-IE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D9A423EF-D6B0-497D-9F09-87A442C9F13F}"/>
                  </a:ext>
                </a:extLst>
              </p:cNvPr>
              <p:cNvCxnSpPr/>
              <p:nvPr/>
            </p:nvCxnSpPr>
            <p:spPr>
              <a:xfrm flipV="1">
                <a:off x="946113" y="1664948"/>
                <a:ext cx="76111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0BE9B42-00E6-4BF2-A9A7-3B9CBAA8EF1E}"/>
                  </a:ext>
                </a:extLst>
              </p:cNvPr>
              <p:cNvSpPr/>
              <p:nvPr/>
            </p:nvSpPr>
            <p:spPr>
              <a:xfrm>
                <a:off x="63427" y="2611061"/>
                <a:ext cx="798118" cy="62329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LUX 1</a:t>
                </a:r>
                <a:endParaRPr lang="en-IE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5468768A-8768-45B4-939F-BC3524C66BCA}"/>
                  </a:ext>
                </a:extLst>
              </p:cNvPr>
              <p:cNvSpPr/>
              <p:nvPr/>
            </p:nvSpPr>
            <p:spPr>
              <a:xfrm>
                <a:off x="1770659" y="2605775"/>
                <a:ext cx="988397" cy="62869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NOR 1</a:t>
                </a:r>
                <a:endParaRPr lang="en-IE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4C1DD1ED-2367-494E-BBEC-D5D76932C076}"/>
                  </a:ext>
                </a:extLst>
              </p:cNvPr>
              <p:cNvCxnSpPr/>
              <p:nvPr/>
            </p:nvCxnSpPr>
            <p:spPr>
              <a:xfrm flipV="1">
                <a:off x="946113" y="2737914"/>
                <a:ext cx="76111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9EF1E198-2FB5-4118-8E4F-6984D054E590}"/>
                  </a:ext>
                </a:extLst>
              </p:cNvPr>
              <p:cNvCxnSpPr/>
              <p:nvPr/>
            </p:nvCxnSpPr>
            <p:spPr>
              <a:xfrm flipH="1" flipV="1">
                <a:off x="946113" y="3097332"/>
                <a:ext cx="7596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Text Box 2">
                <a:extLst>
                  <a:ext uri="{FF2B5EF4-FFF2-40B4-BE49-F238E27FC236}">
                    <a16:creationId xmlns:a16="http://schemas.microsoft.com/office/drawing/2014/main" id="{B934C568-D8BF-4847-829D-A677B43D9B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1722755" cy="2641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 b="1" i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Sytuacja</a:t>
                </a:r>
                <a:r>
                  <a:rPr lang="de-DE" sz="1100" b="1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</a:t>
                </a:r>
                <a:endParaRPr lang="en-IE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Text Box 2">
                <a:extLst>
                  <a:ext uri="{FF2B5EF4-FFF2-40B4-BE49-F238E27FC236}">
                    <a16:creationId xmlns:a16="http://schemas.microsoft.com/office/drawing/2014/main" id="{049F733E-FCEA-4A7B-BC9D-140627A5E3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142" y="2320356"/>
                <a:ext cx="1722755" cy="2641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 b="1" i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Sytuacja</a:t>
                </a:r>
                <a:r>
                  <a:rPr lang="de-DE" sz="1100" b="1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2</a:t>
                </a:r>
                <a:endParaRPr lang="en-IE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Text Box 2">
                <a:extLst>
                  <a:ext uri="{FF2B5EF4-FFF2-40B4-BE49-F238E27FC236}">
                    <a16:creationId xmlns:a16="http://schemas.microsoft.com/office/drawing/2014/main" id="{B0F48D5E-BEE9-4FC3-96FE-1727C139E5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36638" y="1257960"/>
                <a:ext cx="2240915" cy="4228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:r>
                  <a:rPr lang="pl-PL" sz="1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bez uprawnienia do transferu grupowego</a:t>
                </a:r>
                <a:endParaRPr lang="en-IE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Text Box 2">
                <a:extLst>
                  <a:ext uri="{FF2B5EF4-FFF2-40B4-BE49-F238E27FC236}">
                    <a16:creationId xmlns:a16="http://schemas.microsoft.com/office/drawing/2014/main" id="{6C376FC8-CED4-4059-8C20-B09C33F4B2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4972" y="2489493"/>
                <a:ext cx="734621" cy="2497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pl-PL" sz="1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pożyczka</a:t>
                </a:r>
                <a:endParaRPr lang="en-IE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Text Box 2">
                <a:extLst>
                  <a:ext uri="{FF2B5EF4-FFF2-40B4-BE49-F238E27FC236}">
                    <a16:creationId xmlns:a16="http://schemas.microsoft.com/office/drawing/2014/main" id="{A13CBAA1-D456-4066-B99C-A021EC7E08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683" y="2854196"/>
                <a:ext cx="671195" cy="2497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pl-PL" sz="11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odsetki</a:t>
                </a:r>
                <a:endParaRPr lang="en-IE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8F4730D6-9240-4ECC-963A-8E2E9DF61343}"/>
                  </a:ext>
                </a:extLst>
              </p:cNvPr>
              <p:cNvSpPr/>
              <p:nvPr/>
            </p:nvSpPr>
            <p:spPr>
              <a:xfrm>
                <a:off x="3377466" y="2605775"/>
                <a:ext cx="988397" cy="62869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NOR 2</a:t>
                </a:r>
                <a:endParaRPr lang="en-IE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Text Box 2">
                <a:extLst>
                  <a:ext uri="{FF2B5EF4-FFF2-40B4-BE49-F238E27FC236}">
                    <a16:creationId xmlns:a16="http://schemas.microsoft.com/office/drawing/2014/main" id="{B58AAA91-CA16-4667-906C-82C7F4C5F3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53346" y="3366895"/>
                <a:ext cx="2240915" cy="4228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:r>
                  <a:rPr lang="pl-PL" sz="1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uprawnione do transferu grupowego</a:t>
                </a:r>
                <a:endParaRPr lang="en-IE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Text Box 2">
                <a:extLst>
                  <a:ext uri="{FF2B5EF4-FFF2-40B4-BE49-F238E27FC236}">
                    <a16:creationId xmlns:a16="http://schemas.microsoft.com/office/drawing/2014/main" id="{4BFA9146-CA03-4717-9465-736DA3A08D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59056" y="2621721"/>
                <a:ext cx="808355" cy="30119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EBITDA</a:t>
                </a:r>
                <a:endParaRPr lang="en-IE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Text Box 2">
                <a:extLst>
                  <a:ext uri="{FF2B5EF4-FFF2-40B4-BE49-F238E27FC236}">
                    <a16:creationId xmlns:a16="http://schemas.microsoft.com/office/drawing/2014/main" id="{031F6BA0-D763-4EF9-87A8-2830A715E6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1970" y="1384814"/>
                <a:ext cx="808355" cy="3663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strike="sngStrike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EBITDA</a:t>
                </a:r>
                <a:endParaRPr lang="en-IE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57" name="Rectangle 84">
            <a:extLst>
              <a:ext uri="{FF2B5EF4-FFF2-40B4-BE49-F238E27FC236}">
                <a16:creationId xmlns:a16="http://schemas.microsoft.com/office/drawing/2014/main" id="{637F7C2E-BECA-49C9-904A-C29B3853D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50232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E-3/21, PRA Group</a:t>
            </a:r>
          </a:p>
          <a:p>
            <a:r>
              <a:rPr lang="pl-PL" dirty="0"/>
              <a:t>transfer grupowy pozwala na efektywniejszą alokację EBITDA w ramach grupy. </a:t>
            </a:r>
          </a:p>
          <a:p>
            <a:pPr lvl="1">
              <a:spcAft>
                <a:spcPts val="0"/>
              </a:spcAft>
              <a:defRPr sz="1600"/>
            </a:pPr>
            <a:r>
              <a:rPr lang="pl-PL" dirty="0"/>
              <a:t>niektórzy członkowie grup krajowych podlegaliby 30-procentowemu limitowi EBITDA, </a:t>
            </a:r>
          </a:p>
          <a:p>
            <a:pPr lvl="1">
              <a:spcAft>
                <a:spcPts val="1200"/>
              </a:spcAft>
              <a:defRPr sz="1600"/>
            </a:pPr>
            <a:r>
              <a:rPr lang="pl-PL" dirty="0"/>
              <a:t>Inni członkowie mieliby niewykorzystane możliwości odliczania odsetek, tj. koszty z tytułu odsetek poniżej 30 % ich EBITDA</a:t>
            </a:r>
          </a:p>
          <a:p>
            <a:pPr>
              <a:defRPr sz="2000" b="1"/>
            </a:pPr>
            <a:r>
              <a:rPr lang="pl-PL" dirty="0"/>
              <a:t>nieodzowny element systemu opodatkowania grup</a:t>
            </a:r>
          </a:p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/>
              <a:t>C-484/19, </a:t>
            </a:r>
            <a:r>
              <a:rPr lang="en-US" b="1" dirty="0" err="1"/>
              <a:t>Lexel</a:t>
            </a:r>
            <a:endParaRPr lang="en-US" b="1" dirty="0"/>
          </a:p>
          <a:p>
            <a:r>
              <a:rPr lang="pl-PL" dirty="0"/>
              <a:t>Uprawnienie do transferu grupowego w przypadkach krajowych dowodzi braku motywów podatkowych (istotnych korzyści podatkowych) w przypadku pożyczek wewnątrzgrupowych, co jest warunkiem zwolnienia z limitu odliczania odsetek</a:t>
            </a:r>
          </a:p>
          <a:p>
            <a:pPr>
              <a:defRPr sz="2000" b="1"/>
            </a:pPr>
            <a:r>
              <a:rPr lang="pl-PL" dirty="0"/>
              <a:t>dowodzi różnicy w traktowaniu</a:t>
            </a:r>
            <a:endParaRPr lang="pl-PL" sz="2000" b="1" dirty="0"/>
          </a:p>
          <a:p>
            <a:endParaRPr lang="en-GB" sz="20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Uwagi</a:t>
            </a:r>
            <a:r>
              <a:rPr lang="en-GB" dirty="0"/>
              <a:t> – re</a:t>
            </a:r>
            <a:r>
              <a:rPr lang="pl-PL" dirty="0" err="1"/>
              <a:t>strykcja</a:t>
            </a:r>
            <a:r>
              <a:rPr lang="en-GB" dirty="0"/>
              <a:t> (</a:t>
            </a:r>
            <a:r>
              <a:rPr lang="en-US" dirty="0"/>
              <a:t>PRA Group vs </a:t>
            </a:r>
            <a:r>
              <a:rPr lang="en-US" dirty="0" err="1"/>
              <a:t>Lexel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5967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 b="1"/>
            </a:pPr>
            <a:r>
              <a:rPr lang="pl-PL" sz="2200" dirty="0"/>
              <a:t>Orzecznictwo TSUE dotyczące zwalczania nadużyć</a:t>
            </a:r>
          </a:p>
          <a:p>
            <a:pPr lvl="1">
              <a:spcAft>
                <a:spcPts val="600"/>
              </a:spcAft>
            </a:pPr>
            <a:r>
              <a:rPr lang="pl-PL" sz="1600" dirty="0"/>
              <a:t>środek ograniczający powinien mieć zastosowanie do całkowicie lub częściowo sztucznych struktur.</a:t>
            </a:r>
          </a:p>
          <a:p>
            <a:pPr lvl="2">
              <a:spcAft>
                <a:spcPts val="600"/>
              </a:spcAft>
            </a:pPr>
            <a:r>
              <a:rPr lang="pl-PL" sz="1600" dirty="0"/>
              <a:t>czynniki związane z prawdziwością: rzeczywiste przedsiębiorstwo lub </a:t>
            </a:r>
            <a:r>
              <a:rPr lang="pl-PL" sz="1600" b="1" dirty="0"/>
              <a:t>ceny rynkowe </a:t>
            </a:r>
          </a:p>
          <a:p>
            <a:pPr lvl="1">
              <a:spcAft>
                <a:spcPts val="600"/>
              </a:spcAft>
            </a:pPr>
            <a:r>
              <a:rPr lang="pl-PL" sz="1600" dirty="0"/>
              <a:t>możliwość domniemań dotyczących sztucznych struktur </a:t>
            </a:r>
          </a:p>
          <a:p>
            <a:pPr lvl="1">
              <a:spcAft>
                <a:spcPts val="600"/>
              </a:spcAft>
            </a:pPr>
            <a:r>
              <a:rPr lang="pl-PL" sz="1600" dirty="0"/>
              <a:t>podatnikowi należy przyznać prawo do przedstawienia dowodu autentyczności (bez nadmiernych obciążeń administracyjnych)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 b="1"/>
            </a:pPr>
            <a:r>
              <a:rPr lang="pl-PL" sz="2200" dirty="0"/>
              <a:t>E-3/21, grupa PRA – limit możliwości odliczania odsetek</a:t>
            </a:r>
          </a:p>
          <a:p>
            <a:r>
              <a:rPr lang="pl-PL" sz="1800" b="1" dirty="0"/>
              <a:t>stosuje się corocznie </a:t>
            </a:r>
            <a:r>
              <a:rPr lang="pl-PL" sz="1800" dirty="0"/>
              <a:t>w odniesieniu do całkowitej kwoty EBITDA i kwoty kosztów odsetkowych netto </a:t>
            </a:r>
          </a:p>
          <a:p>
            <a:pPr lvl="1"/>
            <a:r>
              <a:rPr lang="pl-PL" sz="1600" b="1" dirty="0"/>
              <a:t>nie ma zastosowania do indywidualnych płatności odsetek</a:t>
            </a:r>
            <a:r>
              <a:rPr lang="pl-PL" sz="1600" dirty="0"/>
              <a:t> (z wyjątkiem sytuacji, w której podatnik dokonuje w danym roku podatkowym tylko jednej wypłaty odsetek wewnątrz grupy)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Uwagi</a:t>
            </a:r>
            <a:r>
              <a:rPr lang="en-GB" dirty="0"/>
              <a:t> – </a:t>
            </a:r>
            <a:r>
              <a:rPr lang="pl-PL" dirty="0"/>
              <a:t>usprawiedliwienie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6C79FD-C571-418B-AB0F-5EE936C852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4D4D4D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4D4D4D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4005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5AD262-E20E-7862-B55A-39C966A5E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476B73-DC1E-B46C-F1CE-7CEEE59E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Dla zainteresowanych – ET 2023, nr 1.</a:t>
            </a:r>
            <a:endParaRPr lang="en-IE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D7A444AC-5F85-584F-343B-59BAE73564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3932" y="1825625"/>
            <a:ext cx="5374661" cy="3881438"/>
          </a:xfrm>
        </p:spPr>
      </p:pic>
    </p:spTree>
    <p:extLst>
      <p:ext uri="{BB962C8B-B14F-4D97-AF65-F5344CB8AC3E}">
        <p14:creationId xmlns:p14="http://schemas.microsoft.com/office/powerpoint/2010/main" val="2289750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Dziękuję za uwagę!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2738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/>
              <a:t>Unless otherwise noted the reuse of this presentation is authorised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  <a:p>
            <a:r>
              <a:rPr lang="en-US" sz="1050" dirty="0"/>
              <a:t>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</a:t>
            </a:r>
            <a:r>
              <a:rPr lang="en-US" sz="1050" dirty="0">
                <a:solidFill>
                  <a:schemeClr val="accent6"/>
                </a:solidFill>
              </a:rPr>
              <a:t>: e.g. Fotolia.com</a:t>
            </a:r>
            <a:r>
              <a:rPr lang="en-US" sz="1050" dirty="0"/>
              <a:t>; 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source: </a:t>
            </a:r>
            <a:r>
              <a:rPr lang="en-US" sz="1050" dirty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38197" y="1265217"/>
            <a:ext cx="10711651" cy="4466844"/>
          </a:xfrm>
        </p:spPr>
        <p:txBody>
          <a:bodyPr/>
          <a:lstStyle/>
          <a:p>
            <a:pPr>
              <a:spcAft>
                <a:spcPts val="600"/>
              </a:spcAft>
              <a:defRPr sz="2200"/>
            </a:pPr>
            <a:r>
              <a:rPr lang="pl-PL" sz="2000" b="1" dirty="0"/>
              <a:t>roczny dopuszczalny limit </a:t>
            </a:r>
            <a:r>
              <a:rPr lang="pl-PL" sz="2000" dirty="0"/>
              <a:t>możliwości odliczania odsetek wewnątrz grupy</a:t>
            </a:r>
          </a:p>
          <a:p>
            <a:pPr lvl="1">
              <a:spcBef>
                <a:spcPts val="0"/>
              </a:spcBef>
              <a:spcAft>
                <a:spcPts val="500"/>
              </a:spcAft>
              <a:defRPr sz="2200"/>
            </a:pPr>
            <a:r>
              <a:rPr lang="pl-PL" sz="1800" dirty="0"/>
              <a:t>oblicz</a:t>
            </a:r>
            <a:r>
              <a:rPr lang="en-IE" sz="1800" dirty="0"/>
              <a:t>a</a:t>
            </a:r>
            <a:r>
              <a:rPr lang="pl-PL" sz="1800" dirty="0"/>
              <a:t>n</a:t>
            </a:r>
            <a:r>
              <a:rPr lang="en-IE" sz="1800" dirty="0"/>
              <a:t>y</a:t>
            </a:r>
            <a:r>
              <a:rPr lang="pl-PL" sz="1800" dirty="0"/>
              <a:t> na podstawie rentowności przedsiębiorstwa (zysków podlegających opodatkowaniu jako EBITDA „wyniku finansowego podatnika przed uwzględnieniem odsetek, opodatkowania, deprecjacji i amortyzacji”) i jego kosztów odsetkowych netto </a:t>
            </a:r>
          </a:p>
          <a:p>
            <a:pPr lvl="1">
              <a:spcAft>
                <a:spcPts val="500"/>
              </a:spcAft>
              <a:defRPr sz="2200"/>
            </a:pPr>
            <a:r>
              <a:rPr lang="pl-PL" sz="1800" dirty="0"/>
              <a:t>ustal</a:t>
            </a:r>
            <a:r>
              <a:rPr lang="en-IE" sz="1800" dirty="0"/>
              <a:t>o</a:t>
            </a:r>
            <a:r>
              <a:rPr lang="pl-PL" sz="1800" dirty="0"/>
              <a:t>n</a:t>
            </a:r>
            <a:r>
              <a:rPr lang="en-IE" sz="1800" dirty="0"/>
              <a:t>y</a:t>
            </a:r>
            <a:r>
              <a:rPr lang="pl-PL" sz="1800" dirty="0"/>
              <a:t> jako 30 % EBITDA</a:t>
            </a:r>
          </a:p>
          <a:p>
            <a:pPr>
              <a:spcAft>
                <a:spcPts val="1200"/>
              </a:spcAft>
              <a:defRPr sz="2200"/>
            </a:pPr>
            <a:r>
              <a:rPr lang="pl-PL" sz="2000" b="1" dirty="0"/>
              <a:t>obiektywny charakter</a:t>
            </a:r>
            <a:r>
              <a:rPr lang="pl-PL" sz="2000" dirty="0"/>
              <a:t>: (i) brak testu motywacji podatnika, (ii) efekt arbitrażu nie ma znaczenia</a:t>
            </a:r>
          </a:p>
          <a:p>
            <a:pPr>
              <a:spcAft>
                <a:spcPts val="600"/>
              </a:spcAft>
              <a:defRPr sz="2200"/>
            </a:pPr>
            <a:r>
              <a:rPr lang="pl-PL" sz="2000" dirty="0"/>
              <a:t>ma zastosowanie do wszystkich płatności odsetek wewnątrz grupy (zarówno krajowych, jak i transgranicznych)</a:t>
            </a:r>
          </a:p>
          <a:p>
            <a:pPr>
              <a:spcAft>
                <a:spcPts val="600"/>
              </a:spcAft>
              <a:defRPr sz="2200"/>
            </a:pPr>
            <a:r>
              <a:rPr lang="pl-PL" sz="2000" b="1" dirty="0"/>
              <a:t>stosuje się corocznie </a:t>
            </a:r>
            <a:r>
              <a:rPr lang="pl-PL" sz="2000" dirty="0"/>
              <a:t>w odniesieniu do całkowitej kwoty EBITDA i kwoty kosztów odsetkowych netto</a:t>
            </a:r>
          </a:p>
          <a:p>
            <a:pPr lvl="1">
              <a:spcBef>
                <a:spcPts val="0"/>
              </a:spcBef>
              <a:spcAft>
                <a:spcPts val="500"/>
              </a:spcAft>
            </a:pPr>
            <a:r>
              <a:rPr lang="pl-PL" sz="1800" b="1" dirty="0"/>
              <a:t>nie ma zastosowania do indywidualnych wypłat odsetek</a:t>
            </a:r>
            <a:r>
              <a:rPr lang="pl-PL" sz="1800" dirty="0"/>
              <a:t> (z wyjątkiem sytuacji, w której podatnik dokonuje w danym roku podatkowym tylko jednej wypłaty odsetek wewnątrz grupy).</a:t>
            </a:r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643079"/>
          </a:xfrm>
        </p:spPr>
        <p:txBody>
          <a:bodyPr/>
          <a:lstStyle/>
          <a:p>
            <a:r>
              <a:rPr lang="pl-PL" dirty="0"/>
              <a:t>Ograniczenie możliwości odliczania odsetek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5359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38198" y="1633491"/>
            <a:ext cx="10738284" cy="4098569"/>
          </a:xfrm>
        </p:spPr>
        <p:txBody>
          <a:bodyPr/>
          <a:lstStyle/>
          <a:p>
            <a:pPr>
              <a:spcAft>
                <a:spcPts val="600"/>
              </a:spcAft>
              <a:defRPr sz="2200"/>
            </a:pPr>
            <a:r>
              <a:rPr lang="pl-PL" sz="2000" dirty="0"/>
              <a:t>umożliwia przedsiębiorstwom powiązanym (90% udziałów/głosów) przekazywanie między sobą swoich podstaw opodatkowania (EBITDA)</a:t>
            </a:r>
          </a:p>
          <a:p>
            <a:pPr>
              <a:spcAft>
                <a:spcPts val="600"/>
              </a:spcAft>
              <a:defRPr sz="2200"/>
            </a:pPr>
            <a:r>
              <a:rPr lang="pl-PL" sz="2000" dirty="0"/>
              <a:t>może być wykorzystane do efektywniej alokacji EBITDA </a:t>
            </a:r>
            <a:r>
              <a:rPr lang="pl-PL" dirty="0"/>
              <a:t>w szczególności w celu potrącania strat podatkowych </a:t>
            </a:r>
          </a:p>
          <a:p>
            <a:pPr>
              <a:spcAft>
                <a:spcPts val="600"/>
              </a:spcAft>
              <a:defRPr sz="2200"/>
            </a:pPr>
            <a:r>
              <a:rPr lang="pl-PL" sz="2000" dirty="0"/>
              <a:t>stanowi koszt podlegający odliczeniu po stronie płatnika, a jednocześnie zwiększa podstawę opodatkowania beneficjenta</a:t>
            </a:r>
          </a:p>
          <a:p>
            <a:pPr>
              <a:spcAft>
                <a:spcPts val="600"/>
              </a:spcAft>
              <a:defRPr sz="2200"/>
            </a:pPr>
            <a:r>
              <a:rPr lang="pl-PL" sz="2000" dirty="0"/>
              <a:t>ma zastosowanie wyłącznie do przedsiębiorstw mających siedzibę w Norwegii i podlegających opodatkowaniu w Norwegii</a:t>
            </a:r>
          </a:p>
          <a:p>
            <a:pPr lvl="1"/>
            <a:r>
              <a:rPr lang="pl-PL" dirty="0"/>
              <a:t>ograniczenie zaakceptowane przez TSUE w sprawie </a:t>
            </a:r>
            <a:r>
              <a:rPr lang="pl-PL" i="1" dirty="0" err="1"/>
              <a:t>Oy</a:t>
            </a:r>
            <a:r>
              <a:rPr lang="pl-PL" i="1" dirty="0"/>
              <a:t> AA </a:t>
            </a:r>
            <a:r>
              <a:rPr lang="pl-PL" dirty="0"/>
              <a:t>(sprawa C-231/05) i przez Trybunał EFTA w sprawie </a:t>
            </a:r>
            <a:r>
              <a:rPr lang="pl-PL" i="1" dirty="0" err="1"/>
              <a:t>Yara</a:t>
            </a:r>
            <a:r>
              <a:rPr lang="pl-PL" dirty="0"/>
              <a:t> (sprawa E-15/16) </a:t>
            </a:r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Opodatkowanie</a:t>
            </a:r>
            <a:r>
              <a:rPr lang="en-GB" dirty="0"/>
              <a:t> </a:t>
            </a:r>
            <a:r>
              <a:rPr lang="pl-PL" dirty="0"/>
              <a:t>grup</a:t>
            </a:r>
            <a:r>
              <a:rPr lang="en-GB" dirty="0"/>
              <a:t> </a:t>
            </a:r>
            <a:r>
              <a:rPr lang="pl-PL" dirty="0"/>
              <a:t>kapitałowych</a:t>
            </a:r>
            <a:r>
              <a:rPr lang="en-GB" dirty="0"/>
              <a:t> (group contribution regime)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153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38197" y="1825625"/>
            <a:ext cx="10170113" cy="3906435"/>
          </a:xfrm>
        </p:spPr>
        <p:txBody>
          <a:bodyPr/>
          <a:lstStyle/>
          <a:p>
            <a:pPr marL="449580" indent="0" algn="just">
              <a:spcAft>
                <a:spcPts val="1200"/>
              </a:spcAft>
              <a:buNone/>
              <a:tabLst>
                <a:tab pos="450215" algn="l"/>
                <a:tab pos="457200" algn="l"/>
              </a:tabLst>
              <a:defRPr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pPr>
            <a:r>
              <a:rPr lang="pl-PL" sz="1800" dirty="0"/>
              <a:t>„1)	Czy </a:t>
            </a:r>
            <a:r>
              <a:rPr lang="pl-PL" sz="1800" b="1" dirty="0"/>
              <a:t>istnieje ograniczenie </a:t>
            </a:r>
            <a:r>
              <a:rPr lang="pl-PL" sz="1800" dirty="0"/>
              <a:t>w rozumieniu art. 31 w związku z art. 34 Porozumienia EOG, gdy </a:t>
            </a:r>
            <a:r>
              <a:rPr lang="pl-PL" sz="1800" b="1" dirty="0"/>
              <a:t>wkłady grupowe spółek norweskich zwiększają maksymalne odliczenie odsetek, a tym samym prawo do odliczenia odsetek od </a:t>
            </a:r>
            <a:r>
              <a:rPr lang="pl-PL" sz="1800" dirty="0"/>
              <a:t>zadłużenia wobec podmiotów powiązanych na podstawie ograniczenia odliczania odsetek, która to możliwość zgodnie z norweskimi przepisami podatkowymi </a:t>
            </a:r>
            <a:r>
              <a:rPr lang="pl-PL" sz="1800" b="1" dirty="0"/>
              <a:t>nie jest dostępna w przypadku inwestycji dokonywanych przez przedsiębiorstwa z EOG lub w tych przedsiębiorstwach</a:t>
            </a:r>
            <a:r>
              <a:rPr lang="pl-PL" sz="1800" dirty="0"/>
              <a:t>?</a:t>
            </a:r>
          </a:p>
          <a:p>
            <a:pPr marL="44958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4EA2"/>
              </a:buClr>
              <a:buSzTx/>
              <a:buFont typeface="Arial" panose="020B0604020202020204" pitchFamily="34" charset="0"/>
              <a:buNone/>
              <a:tabLst>
                <a:tab pos="450215" algn="l"/>
                <a:tab pos="457200" algn="l"/>
              </a:tabLst>
              <a:defRPr i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defRPr>
            </a:pPr>
            <a:r>
              <a:rPr lang="pl-PL" sz="1800" dirty="0"/>
              <a:t>2)	Czy spółka z EOG, która należy do grupy </a:t>
            </a:r>
            <a:r>
              <a:rPr lang="pl-PL" sz="1800" b="1" dirty="0"/>
              <a:t>składającej się z norweskiej spółki, znajduje się w sytuacji porównywalnej do sytuacji spółki norweskiej należącej do grupy z inną spółką norweską i jakie znaczenie dla oceny porównywalności ma fakt, że spółka z EOG nie przekazała spółce norweskiej rzeczywistego wkładu grupy, lecz raczej pożyczkę</a:t>
            </a:r>
            <a:r>
              <a:rPr lang="pl-PL" sz="1800" dirty="0"/>
              <a:t>? </a:t>
            </a:r>
            <a:endParaRPr kumimoji="0" lang="pl-PL" sz="1400" b="0" i="0" u="none" strike="noStrike" kern="1200" cap="none" normalizeH="0" baseline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44958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4EA2"/>
              </a:buClr>
              <a:buSzTx/>
              <a:buFont typeface="Arial" panose="020B0604020202020204" pitchFamily="34" charset="0"/>
              <a:buNone/>
              <a:tabLst>
                <a:tab pos="450215" algn="l"/>
                <a:tab pos="457200" algn="l"/>
              </a:tabLst>
              <a:defRPr i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defRPr>
            </a:pPr>
            <a:r>
              <a:rPr lang="pl-PL" sz="1800" dirty="0"/>
              <a:t>3)	W przypadku istnienia ograniczenia: </a:t>
            </a:r>
            <a:r>
              <a:rPr lang="pl-PL" sz="1800" b="1" dirty="0"/>
              <a:t>Jakie względy interesu ogólnego mogą uzasadniać takie ograniczenie</a:t>
            </a:r>
            <a:r>
              <a:rPr lang="pl-PL" sz="1800" dirty="0"/>
              <a:t>?”.</a:t>
            </a:r>
            <a:endParaRPr kumimoji="0" lang="pl-PL" sz="1400" b="0" i="0" u="none" strike="noStrike" kern="1200" cap="none" normalizeH="0" baseline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449580" indent="0" algn="just">
              <a:spcAft>
                <a:spcPts val="1200"/>
              </a:spcAft>
              <a:buNone/>
              <a:tabLst>
                <a:tab pos="450215" algn="l"/>
                <a:tab pos="457200" algn="l"/>
              </a:tabLst>
            </a:pPr>
            <a:endParaRPr lang="pl-PL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Pytania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572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38198" y="1447061"/>
            <a:ext cx="10515600" cy="4285000"/>
          </a:xfrm>
        </p:spPr>
        <p:txBody>
          <a:bodyPr/>
          <a:lstStyle/>
          <a:p>
            <a:pPr marL="457200" indent="-457200">
              <a:spcAft>
                <a:spcPts val="600"/>
              </a:spcAft>
              <a:buAutoNum type="arabicParenR"/>
            </a:pPr>
            <a:r>
              <a:rPr lang="pl-PL" dirty="0"/>
              <a:t>Czy połączenie dwóch środków – </a:t>
            </a:r>
            <a:r>
              <a:rPr lang="pl-PL" u="sng" dirty="0"/>
              <a:t>niedyskryminacyjnego</a:t>
            </a:r>
            <a:r>
              <a:rPr lang="pl-PL" dirty="0"/>
              <a:t> limitu możliwości odliczania  odsetek i </a:t>
            </a:r>
            <a:r>
              <a:rPr lang="pl-PL" u="sng" dirty="0"/>
              <a:t>restrykcyjnego, lecz zgodnego z prawem</a:t>
            </a:r>
            <a:r>
              <a:rPr lang="pl-PL" dirty="0"/>
              <a:t> krajowego systemu wpłat grupowych – może skutkować </a:t>
            </a:r>
            <a:r>
              <a:rPr lang="pl-PL" u="sng" dirty="0"/>
              <a:t>nowym ograniczeniem</a:t>
            </a:r>
            <a:r>
              <a:rPr lang="pl-PL" dirty="0"/>
              <a:t> (innym niż system wpłat grupowych)?</a:t>
            </a:r>
          </a:p>
          <a:p>
            <a:pPr lvl="1">
              <a:spcAft>
                <a:spcPts val="600"/>
              </a:spcAft>
            </a:pPr>
            <a:r>
              <a:rPr lang="pl-PL" b="1" dirty="0"/>
              <a:t>Brak ograniczenia + uzasadnione ograniczenie = nowe ograniczenie (potencjalnie nieusprawiedliwione)?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AutoNum type="arabicParenR"/>
            </a:pPr>
            <a:r>
              <a:rPr lang="pl-PL" dirty="0"/>
              <a:t>W przypadku odpowiedzi twierdzącej, jakie względy interesu ogólnego mogą usprawiedliwiać takie ograniczenie?</a:t>
            </a:r>
          </a:p>
          <a:p>
            <a:pPr lvl="1">
              <a:defRPr sz="2200"/>
            </a:pPr>
            <a:r>
              <a:rPr lang="pl-PL" b="1" dirty="0"/>
              <a:t>W przypadku nowego ograniczenia – jakie usprawiedliwienie mogłoby mieć zastosowanie?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Pytania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973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38198" y="1376039"/>
            <a:ext cx="10515600" cy="4356021"/>
          </a:xfrm>
        </p:spPr>
        <p:txBody>
          <a:bodyPr/>
          <a:lstStyle/>
          <a:p>
            <a:pPr marL="457200" indent="-457200">
              <a:spcAft>
                <a:spcPts val="600"/>
              </a:spcAft>
              <a:buAutoNum type="arabicParenR"/>
            </a:pPr>
            <a:r>
              <a:rPr lang="pl-PL" dirty="0"/>
              <a:t>Tak – jest </a:t>
            </a:r>
            <a:r>
              <a:rPr lang="pl-PL" b="1" dirty="0"/>
              <a:t>to nowe ograniczenie</a:t>
            </a:r>
          </a:p>
          <a:p>
            <a:pPr marL="457200" indent="-457200">
              <a:spcAft>
                <a:spcPts val="600"/>
              </a:spcAft>
              <a:buAutoNum type="arabicParenR"/>
            </a:pPr>
            <a:r>
              <a:rPr lang="pl-PL" dirty="0"/>
              <a:t>Nowe ograniczenie </a:t>
            </a:r>
            <a:r>
              <a:rPr lang="pl-PL" b="1" dirty="0"/>
              <a:t>nie może być uzasadnione</a:t>
            </a:r>
            <a:r>
              <a:rPr lang="pl-PL" dirty="0"/>
              <a:t>: </a:t>
            </a:r>
          </a:p>
          <a:p>
            <a:pPr lvl="1">
              <a:spcAft>
                <a:spcPts val="500"/>
              </a:spcAft>
            </a:pPr>
            <a:r>
              <a:rPr lang="pl-PL" dirty="0"/>
              <a:t>przez konieczność zapewnienia zrównoważonego rozdziału praw do opodatkowania oraz konieczność zapobiegania unikaniu opodatkowania jak w sprawie </a:t>
            </a:r>
            <a:r>
              <a:rPr lang="pl-PL" dirty="0" err="1"/>
              <a:t>Oy</a:t>
            </a:r>
            <a:r>
              <a:rPr lang="pl-PL" dirty="0"/>
              <a:t> AA (C-231/05), pkt 60 i nast., lub</a:t>
            </a:r>
          </a:p>
          <a:p>
            <a:pPr lvl="1">
              <a:spcAft>
                <a:spcPts val="500"/>
              </a:spcAft>
            </a:pPr>
            <a:r>
              <a:rPr lang="pl-PL" dirty="0"/>
              <a:t>ze względu na konieczność zapewnienia zrównoważonego podziału kompetencji podatkowych między państwami EOG lub zapobieżenia całkowicie sztucznym strukturom prowadzącym do unikania opodatkowania jak w sprawie </a:t>
            </a:r>
            <a:r>
              <a:rPr lang="pl-PL" dirty="0" err="1"/>
              <a:t>Yara</a:t>
            </a:r>
            <a:r>
              <a:rPr lang="pl-PL" dirty="0"/>
              <a:t> (E-15/16), pkt 55.</a:t>
            </a:r>
          </a:p>
          <a:p>
            <a:pPr marL="457200" indent="-457200">
              <a:buFont typeface="+mj-lt"/>
              <a:buAutoNum type="arabicParenR"/>
            </a:pPr>
            <a:r>
              <a:rPr lang="pl-PL" dirty="0"/>
              <a:t>Mogłoby to być uzasadnione koniecznością zapobiegania całkowicie sztucznym strukturom prowadzącym do unikania opodatkowania, </a:t>
            </a:r>
            <a:r>
              <a:rPr lang="pl-PL" b="1" dirty="0"/>
              <a:t>z zastrzeżeniem kontroli proporcjonalności </a:t>
            </a:r>
            <a:r>
              <a:rPr lang="pl-PL" dirty="0"/>
              <a:t>przez sąd odsyłający.</a:t>
            </a:r>
          </a:p>
          <a:p>
            <a:endParaRPr lang="pl-PL" dirty="0"/>
          </a:p>
          <a:p>
            <a:endParaRPr lang="pl-PL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70722" y="482861"/>
            <a:ext cx="10515600" cy="706748"/>
          </a:xfrm>
        </p:spPr>
        <p:txBody>
          <a:bodyPr/>
          <a:lstStyle/>
          <a:p>
            <a:r>
              <a:rPr lang="pl-PL" dirty="0"/>
              <a:t>Odpowiedzi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65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932B0365-8B53-AB47-A200-03DA7C3A7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07219"/>
            <a:ext cx="10905699" cy="3700309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dirty="0"/>
              <a:t>Pkt 26 – prezentacja stanu prawnego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„zasady dotyczące transferów grupowych (…) mogą zostać wykorzystane do złagodzenia lub usunięcia wpływu zasad dotyczących ograniczonego odliczania odsetek”</a:t>
            </a:r>
          </a:p>
          <a:p>
            <a:pPr lvl="2"/>
            <a:r>
              <a:rPr lang="pl-PL" i="1" dirty="0"/>
              <a:t>„the </a:t>
            </a:r>
            <a:r>
              <a:rPr lang="pl-PL" i="1" dirty="0" err="1"/>
              <a:t>group</a:t>
            </a:r>
            <a:r>
              <a:rPr lang="pl-PL" i="1" dirty="0"/>
              <a:t> </a:t>
            </a:r>
            <a:r>
              <a:rPr lang="pl-PL" i="1" dirty="0" err="1"/>
              <a:t>contribution</a:t>
            </a:r>
            <a:r>
              <a:rPr lang="pl-PL" i="1" dirty="0"/>
              <a:t> </a:t>
            </a:r>
            <a:r>
              <a:rPr lang="pl-PL" i="1" dirty="0" err="1"/>
              <a:t>rules</a:t>
            </a:r>
            <a:r>
              <a:rPr lang="pl-PL" i="1" dirty="0"/>
              <a:t> (…) </a:t>
            </a:r>
            <a:r>
              <a:rPr lang="pl-PL" i="1" dirty="0" err="1"/>
              <a:t>may</a:t>
            </a:r>
            <a:r>
              <a:rPr lang="pl-PL" i="1" dirty="0"/>
              <a:t> be </a:t>
            </a:r>
            <a:r>
              <a:rPr lang="pl-PL" i="1" dirty="0" err="1"/>
              <a:t>used</a:t>
            </a:r>
            <a:r>
              <a:rPr lang="pl-PL" i="1" dirty="0"/>
              <a:t> to </a:t>
            </a:r>
            <a:r>
              <a:rPr lang="pl-PL" i="1" dirty="0" err="1"/>
              <a:t>lessen</a:t>
            </a:r>
            <a:r>
              <a:rPr lang="pl-PL" i="1" dirty="0"/>
              <a:t> </a:t>
            </a:r>
            <a:r>
              <a:rPr lang="pl-PL" i="1" dirty="0" err="1"/>
              <a:t>or</a:t>
            </a:r>
            <a:r>
              <a:rPr lang="pl-PL" i="1" dirty="0"/>
              <a:t> </a:t>
            </a:r>
            <a:r>
              <a:rPr lang="pl-PL" i="1" dirty="0" err="1"/>
              <a:t>remove</a:t>
            </a:r>
            <a:r>
              <a:rPr lang="pl-PL" i="1" dirty="0"/>
              <a:t> the </a:t>
            </a:r>
            <a:r>
              <a:rPr lang="pl-PL" i="1" dirty="0" err="1"/>
              <a:t>impact</a:t>
            </a:r>
            <a:r>
              <a:rPr lang="pl-PL" i="1" dirty="0"/>
              <a:t> of the </a:t>
            </a:r>
            <a:r>
              <a:rPr lang="pl-PL" i="1" dirty="0" err="1"/>
              <a:t>limited</a:t>
            </a:r>
            <a:r>
              <a:rPr lang="pl-PL" i="1" dirty="0"/>
              <a:t> </a:t>
            </a:r>
            <a:r>
              <a:rPr lang="pl-PL" i="1" dirty="0" err="1"/>
              <a:t>interest</a:t>
            </a:r>
            <a:r>
              <a:rPr lang="pl-PL" i="1" dirty="0"/>
              <a:t> </a:t>
            </a:r>
            <a:r>
              <a:rPr lang="pl-PL" i="1" dirty="0" err="1"/>
              <a:t>deduction</a:t>
            </a:r>
            <a:r>
              <a:rPr lang="pl-PL" i="1" dirty="0"/>
              <a:t> </a:t>
            </a:r>
            <a:r>
              <a:rPr lang="pl-PL" i="1" dirty="0" err="1"/>
              <a:t>rules</a:t>
            </a:r>
            <a:r>
              <a:rPr lang="pl-PL" i="1" dirty="0"/>
              <a:t>” </a:t>
            </a:r>
          </a:p>
          <a:p>
            <a:pPr lvl="2"/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76822B4-B2B5-1B49-9FD0-7ADB06687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B55EB802-FD52-F547-AB44-4F07E6FA0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Uwagi</a:t>
            </a:r>
            <a:r>
              <a:rPr lang="en-GB" dirty="0"/>
              <a:t> - </a:t>
            </a:r>
            <a:r>
              <a:rPr lang="pl-PL" dirty="0"/>
              <a:t>restrykcja</a:t>
            </a:r>
          </a:p>
        </p:txBody>
      </p:sp>
    </p:spTree>
    <p:extLst>
      <p:ext uri="{BB962C8B-B14F-4D97-AF65-F5344CB8AC3E}">
        <p14:creationId xmlns:p14="http://schemas.microsoft.com/office/powerpoint/2010/main" val="1254630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932B0365-8B53-AB47-A200-03DA7C3A7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l-PL" dirty="0"/>
              <a:t>Pkt 30 – interakcja ograniczenia możliwości odliczania odsetek oraz reżimu wpłat grupowych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„(…) okoliczność, że potencjalne ograniczenie swobody przedsiębiorczości wynika z interakcji między dwoma zbiorami przepisów, w szczególności w okolicznościach, w których jeden z nich stanowi wyjątek lub zmianę drugiego, nie zmienia analizy, czy występuje ograniczenie. Różnica w traktowaniu może wynikać z połączenia różnych zasad lub okoliczności.”</a:t>
            </a:r>
          </a:p>
          <a:p>
            <a:pPr lvl="2"/>
            <a:r>
              <a:rPr lang="pl-PL" i="1" dirty="0"/>
              <a:t>„(…) the </a:t>
            </a:r>
            <a:r>
              <a:rPr lang="pl-PL" i="1" dirty="0" err="1"/>
              <a:t>fact</a:t>
            </a:r>
            <a:r>
              <a:rPr lang="pl-PL" i="1" dirty="0"/>
              <a:t> </a:t>
            </a:r>
            <a:r>
              <a:rPr lang="pl-PL" i="1" dirty="0" err="1"/>
              <a:t>that</a:t>
            </a:r>
            <a:r>
              <a:rPr lang="pl-PL" i="1" dirty="0"/>
              <a:t> a </a:t>
            </a:r>
            <a:r>
              <a:rPr lang="pl-PL" i="1" dirty="0" err="1"/>
              <a:t>potential</a:t>
            </a:r>
            <a:r>
              <a:rPr lang="pl-PL" i="1" dirty="0"/>
              <a:t> </a:t>
            </a:r>
            <a:r>
              <a:rPr lang="pl-PL" i="1" dirty="0" err="1"/>
              <a:t>restriction</a:t>
            </a:r>
            <a:r>
              <a:rPr lang="pl-PL" i="1" dirty="0"/>
              <a:t> of the </a:t>
            </a:r>
            <a:r>
              <a:rPr lang="pl-PL" i="1" dirty="0" err="1"/>
              <a:t>freedom</a:t>
            </a:r>
            <a:r>
              <a:rPr lang="pl-PL" i="1" dirty="0"/>
              <a:t> of establishment </a:t>
            </a:r>
            <a:r>
              <a:rPr lang="pl-PL" i="1" dirty="0" err="1"/>
              <a:t>results</a:t>
            </a:r>
            <a:r>
              <a:rPr lang="pl-PL" i="1" dirty="0"/>
              <a:t> from the </a:t>
            </a:r>
            <a:r>
              <a:rPr lang="pl-PL" i="1" dirty="0" err="1"/>
              <a:t>interaction</a:t>
            </a:r>
            <a:r>
              <a:rPr lang="pl-PL" i="1" dirty="0"/>
              <a:t> </a:t>
            </a:r>
            <a:r>
              <a:rPr lang="pl-PL" i="1" dirty="0" err="1"/>
              <a:t>between</a:t>
            </a:r>
            <a:r>
              <a:rPr lang="pl-PL" i="1" dirty="0"/>
              <a:t> </a:t>
            </a:r>
            <a:r>
              <a:rPr lang="pl-PL" i="1" dirty="0" err="1"/>
              <a:t>two</a:t>
            </a:r>
            <a:r>
              <a:rPr lang="pl-PL" i="1" dirty="0"/>
              <a:t> </a:t>
            </a:r>
            <a:r>
              <a:rPr lang="pl-PL" i="1" dirty="0" err="1"/>
              <a:t>sets</a:t>
            </a:r>
            <a:r>
              <a:rPr lang="pl-PL" i="1" dirty="0"/>
              <a:t> of </a:t>
            </a:r>
            <a:r>
              <a:rPr lang="pl-PL" i="1" dirty="0" err="1"/>
              <a:t>rules</a:t>
            </a:r>
            <a:r>
              <a:rPr lang="pl-PL" i="1" dirty="0"/>
              <a:t>, </a:t>
            </a:r>
            <a:r>
              <a:rPr lang="pl-PL" i="1" dirty="0" err="1"/>
              <a:t>particularly</a:t>
            </a:r>
            <a:r>
              <a:rPr lang="pl-PL" i="1" dirty="0"/>
              <a:t> in </a:t>
            </a:r>
            <a:r>
              <a:rPr lang="pl-PL" i="1" dirty="0" err="1"/>
              <a:t>circumstances</a:t>
            </a:r>
            <a:r>
              <a:rPr lang="pl-PL" i="1" dirty="0"/>
              <a:t> in </a:t>
            </a:r>
            <a:r>
              <a:rPr lang="pl-PL" i="1" dirty="0" err="1"/>
              <a:t>which</a:t>
            </a:r>
            <a:r>
              <a:rPr lang="pl-PL" i="1" dirty="0"/>
              <a:t> one set </a:t>
            </a:r>
            <a:r>
              <a:rPr lang="pl-PL" i="1" dirty="0" err="1"/>
              <a:t>provides</a:t>
            </a:r>
            <a:r>
              <a:rPr lang="pl-PL" i="1" dirty="0"/>
              <a:t> </a:t>
            </a:r>
            <a:r>
              <a:rPr lang="pl-PL" i="1" dirty="0" err="1"/>
              <a:t>either</a:t>
            </a:r>
            <a:r>
              <a:rPr lang="pl-PL" i="1" dirty="0"/>
              <a:t> </a:t>
            </a:r>
            <a:r>
              <a:rPr lang="pl-PL" i="1" dirty="0" err="1"/>
              <a:t>an</a:t>
            </a:r>
            <a:r>
              <a:rPr lang="pl-PL" i="1" dirty="0"/>
              <a:t> </a:t>
            </a:r>
            <a:r>
              <a:rPr lang="pl-PL" i="1" dirty="0" err="1"/>
              <a:t>exception</a:t>
            </a:r>
            <a:r>
              <a:rPr lang="pl-PL" i="1" dirty="0"/>
              <a:t> to, </a:t>
            </a:r>
            <a:r>
              <a:rPr lang="pl-PL" i="1" dirty="0" err="1"/>
              <a:t>or</a:t>
            </a:r>
            <a:r>
              <a:rPr lang="pl-PL" i="1" dirty="0"/>
              <a:t> </a:t>
            </a:r>
            <a:r>
              <a:rPr lang="pl-PL" i="1" dirty="0" err="1"/>
              <a:t>an</a:t>
            </a:r>
            <a:r>
              <a:rPr lang="pl-PL" i="1" dirty="0"/>
              <a:t> </a:t>
            </a:r>
            <a:r>
              <a:rPr lang="pl-PL" i="1" dirty="0" err="1"/>
              <a:t>amendment</a:t>
            </a:r>
            <a:r>
              <a:rPr lang="pl-PL" i="1" dirty="0"/>
              <a:t> of, the </a:t>
            </a:r>
            <a:r>
              <a:rPr lang="pl-PL" i="1" dirty="0" err="1"/>
              <a:t>other</a:t>
            </a:r>
            <a:r>
              <a:rPr lang="pl-PL" i="1" dirty="0"/>
              <a:t>, </a:t>
            </a:r>
            <a:r>
              <a:rPr lang="pl-PL" i="1" dirty="0" err="1"/>
              <a:t>does</a:t>
            </a:r>
            <a:r>
              <a:rPr lang="pl-PL" i="1" dirty="0"/>
              <a:t> not </a:t>
            </a:r>
            <a:r>
              <a:rPr lang="pl-PL" i="1" dirty="0" err="1"/>
              <a:t>change</a:t>
            </a:r>
            <a:r>
              <a:rPr lang="pl-PL" i="1" dirty="0"/>
              <a:t> the </a:t>
            </a:r>
            <a:r>
              <a:rPr lang="pl-PL" i="1" dirty="0" err="1"/>
              <a:t>analysis</a:t>
            </a:r>
            <a:r>
              <a:rPr lang="pl-PL" i="1" dirty="0"/>
              <a:t> as to </a:t>
            </a:r>
            <a:r>
              <a:rPr lang="pl-PL" i="1" dirty="0" err="1"/>
              <a:t>whether</a:t>
            </a:r>
            <a:r>
              <a:rPr lang="pl-PL" i="1" dirty="0"/>
              <a:t> a </a:t>
            </a:r>
            <a:r>
              <a:rPr lang="pl-PL" i="1" dirty="0" err="1"/>
              <a:t>restriction</a:t>
            </a:r>
            <a:r>
              <a:rPr lang="pl-PL" i="1" dirty="0"/>
              <a:t> </a:t>
            </a:r>
            <a:r>
              <a:rPr lang="pl-PL" i="1" dirty="0" err="1"/>
              <a:t>is</a:t>
            </a:r>
            <a:r>
              <a:rPr lang="pl-PL" i="1" dirty="0"/>
              <a:t> </a:t>
            </a:r>
            <a:r>
              <a:rPr lang="pl-PL" i="1" dirty="0" err="1"/>
              <a:t>present</a:t>
            </a:r>
            <a:r>
              <a:rPr lang="pl-PL" i="1" dirty="0"/>
              <a:t>. A </a:t>
            </a:r>
            <a:r>
              <a:rPr lang="pl-PL" i="1" dirty="0" err="1"/>
              <a:t>difference</a:t>
            </a:r>
            <a:r>
              <a:rPr lang="pl-PL" i="1" dirty="0"/>
              <a:t> in </a:t>
            </a:r>
            <a:r>
              <a:rPr lang="pl-PL" i="1" dirty="0" err="1"/>
              <a:t>treatment</a:t>
            </a:r>
            <a:r>
              <a:rPr lang="pl-PL" i="1" dirty="0"/>
              <a:t> </a:t>
            </a:r>
            <a:r>
              <a:rPr lang="pl-PL" i="1" dirty="0" err="1"/>
              <a:t>may</a:t>
            </a:r>
            <a:r>
              <a:rPr lang="pl-PL" i="1" dirty="0"/>
              <a:t> </a:t>
            </a:r>
            <a:r>
              <a:rPr lang="pl-PL" i="1" dirty="0" err="1"/>
              <a:t>stem</a:t>
            </a:r>
            <a:r>
              <a:rPr lang="pl-PL" i="1" dirty="0"/>
              <a:t> from a </a:t>
            </a:r>
            <a:r>
              <a:rPr lang="pl-PL" i="1" dirty="0" err="1"/>
              <a:t>combination</a:t>
            </a:r>
            <a:r>
              <a:rPr lang="pl-PL" i="1" dirty="0"/>
              <a:t> of </a:t>
            </a:r>
            <a:r>
              <a:rPr lang="pl-PL" i="1" dirty="0" err="1"/>
              <a:t>different</a:t>
            </a:r>
            <a:r>
              <a:rPr lang="pl-PL" i="1" dirty="0"/>
              <a:t> </a:t>
            </a:r>
            <a:r>
              <a:rPr lang="pl-PL" i="1" dirty="0" err="1"/>
              <a:t>rules</a:t>
            </a:r>
            <a:r>
              <a:rPr lang="pl-PL" i="1" dirty="0"/>
              <a:t> </a:t>
            </a:r>
            <a:r>
              <a:rPr lang="pl-PL" i="1" dirty="0" err="1"/>
              <a:t>or</a:t>
            </a:r>
            <a:r>
              <a:rPr lang="pl-PL" i="1" dirty="0"/>
              <a:t> </a:t>
            </a:r>
            <a:r>
              <a:rPr lang="pl-PL" i="1" dirty="0" err="1"/>
              <a:t>circumstances</a:t>
            </a:r>
            <a:r>
              <a:rPr lang="pl-PL" i="1" dirty="0"/>
              <a:t>.”</a:t>
            </a:r>
          </a:p>
          <a:p>
            <a:pPr lvl="1"/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76822B4-B2B5-1B49-9FD0-7ADB06687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B55EB802-FD52-F547-AB44-4F07E6FA0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Uwagi</a:t>
            </a:r>
            <a:r>
              <a:rPr lang="en-GB" dirty="0"/>
              <a:t> - </a:t>
            </a:r>
            <a:r>
              <a:rPr lang="pl-PL" dirty="0"/>
              <a:t>restrykcja</a:t>
            </a:r>
          </a:p>
        </p:txBody>
      </p:sp>
    </p:spTree>
    <p:extLst>
      <p:ext uri="{BB962C8B-B14F-4D97-AF65-F5344CB8AC3E}">
        <p14:creationId xmlns:p14="http://schemas.microsoft.com/office/powerpoint/2010/main" val="864344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932B0365-8B53-AB47-A200-03DA7C3A7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l-PL" dirty="0"/>
              <a:t>Pkt 43 - system wpłat grupowych: „nie”, ale jednak „tak” (jego skutki)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„Kwestia w niniejszej sprawie </a:t>
            </a:r>
            <a:r>
              <a:rPr lang="pl-PL" b="1" dirty="0"/>
              <a:t>nie dotyczy samych przepisów dotyczących składek grupowych</a:t>
            </a:r>
            <a:r>
              <a:rPr lang="pl-PL" dirty="0"/>
              <a:t>, ale różnicy w traktowaniu wynikającej </a:t>
            </a:r>
            <a:r>
              <a:rPr lang="pl-PL" b="1" dirty="0"/>
              <a:t>ze zdolności norweskiej spółki lub spółek należących do grupy do stosowania takich przepisów </a:t>
            </a:r>
            <a:r>
              <a:rPr lang="pl-PL" dirty="0"/>
              <a:t>w celu zmniejszenia lub usunięcia wpływu innego zbioru przepisów, mianowicie ograniczone zasady odliczania odsetek”</a:t>
            </a:r>
          </a:p>
          <a:p>
            <a:pPr lvl="2">
              <a:spcAft>
                <a:spcPts val="600"/>
              </a:spcAft>
            </a:pPr>
            <a:r>
              <a:rPr lang="pl-PL" i="1" dirty="0"/>
              <a:t>„The </a:t>
            </a:r>
            <a:r>
              <a:rPr lang="pl-PL" i="1" dirty="0" err="1"/>
              <a:t>issue</a:t>
            </a:r>
            <a:r>
              <a:rPr lang="pl-PL" i="1" dirty="0"/>
              <a:t> in the </a:t>
            </a:r>
            <a:r>
              <a:rPr lang="pl-PL" i="1" dirty="0" err="1"/>
              <a:t>present</a:t>
            </a:r>
            <a:r>
              <a:rPr lang="pl-PL" i="1" dirty="0"/>
              <a:t> </a:t>
            </a:r>
            <a:r>
              <a:rPr lang="pl-PL" i="1" dirty="0" err="1"/>
              <a:t>case</a:t>
            </a:r>
            <a:r>
              <a:rPr lang="pl-PL" i="1" dirty="0"/>
              <a:t> </a:t>
            </a:r>
            <a:r>
              <a:rPr lang="pl-PL" i="1" dirty="0" err="1"/>
              <a:t>does</a:t>
            </a:r>
            <a:r>
              <a:rPr lang="pl-PL" i="1" dirty="0"/>
              <a:t> not </a:t>
            </a:r>
            <a:r>
              <a:rPr lang="pl-PL" i="1" dirty="0" err="1"/>
              <a:t>pertain</a:t>
            </a:r>
            <a:r>
              <a:rPr lang="pl-PL" i="1" dirty="0"/>
              <a:t> to the </a:t>
            </a:r>
            <a:r>
              <a:rPr lang="pl-PL" i="1" dirty="0" err="1"/>
              <a:t>group</a:t>
            </a:r>
            <a:r>
              <a:rPr lang="pl-PL" i="1" dirty="0"/>
              <a:t> </a:t>
            </a:r>
            <a:r>
              <a:rPr lang="pl-PL" i="1" dirty="0" err="1"/>
              <a:t>contribution</a:t>
            </a:r>
            <a:r>
              <a:rPr lang="pl-PL" i="1" dirty="0"/>
              <a:t> </a:t>
            </a:r>
            <a:r>
              <a:rPr lang="pl-PL" i="1" dirty="0" err="1"/>
              <a:t>rules</a:t>
            </a:r>
            <a:r>
              <a:rPr lang="pl-PL" i="1" dirty="0"/>
              <a:t> </a:t>
            </a:r>
            <a:r>
              <a:rPr lang="pl-PL" i="1" dirty="0" err="1"/>
              <a:t>themselves</a:t>
            </a:r>
            <a:r>
              <a:rPr lang="pl-PL" i="1" dirty="0"/>
              <a:t>, but the </a:t>
            </a:r>
            <a:r>
              <a:rPr lang="pl-PL" i="1" dirty="0" err="1"/>
              <a:t>difference</a:t>
            </a:r>
            <a:r>
              <a:rPr lang="pl-PL" i="1" dirty="0"/>
              <a:t> in </a:t>
            </a:r>
            <a:r>
              <a:rPr lang="pl-PL" i="1" dirty="0" err="1"/>
              <a:t>treatment</a:t>
            </a:r>
            <a:r>
              <a:rPr lang="pl-PL" i="1" dirty="0"/>
              <a:t> </a:t>
            </a:r>
            <a:r>
              <a:rPr lang="pl-PL" i="1" dirty="0" err="1"/>
              <a:t>arising</a:t>
            </a:r>
            <a:r>
              <a:rPr lang="pl-PL" i="1" dirty="0"/>
              <a:t> from the </a:t>
            </a:r>
            <a:r>
              <a:rPr lang="pl-PL" i="1" dirty="0" err="1"/>
              <a:t>ability</a:t>
            </a:r>
            <a:r>
              <a:rPr lang="pl-PL" i="1" dirty="0"/>
              <a:t> of a </a:t>
            </a:r>
            <a:r>
              <a:rPr lang="pl-PL" i="1" dirty="0" err="1"/>
              <a:t>Norwegian</a:t>
            </a:r>
            <a:r>
              <a:rPr lang="pl-PL" i="1" dirty="0"/>
              <a:t> </a:t>
            </a:r>
            <a:r>
              <a:rPr lang="pl-PL" i="1" dirty="0" err="1"/>
              <a:t>company</a:t>
            </a:r>
            <a:r>
              <a:rPr lang="pl-PL" i="1" dirty="0"/>
              <a:t> </a:t>
            </a:r>
            <a:r>
              <a:rPr lang="pl-PL" i="1" dirty="0" err="1"/>
              <a:t>or</a:t>
            </a:r>
            <a:r>
              <a:rPr lang="pl-PL" i="1" dirty="0"/>
              <a:t> </a:t>
            </a:r>
            <a:r>
              <a:rPr lang="pl-PL" i="1" dirty="0" err="1"/>
              <a:t>companies</a:t>
            </a:r>
            <a:r>
              <a:rPr lang="pl-PL" i="1" dirty="0"/>
              <a:t> </a:t>
            </a:r>
            <a:r>
              <a:rPr lang="pl-PL" i="1" dirty="0" err="1"/>
              <a:t>within</a:t>
            </a:r>
            <a:r>
              <a:rPr lang="pl-PL" i="1" dirty="0"/>
              <a:t> a </a:t>
            </a:r>
            <a:r>
              <a:rPr lang="pl-PL" i="1" dirty="0" err="1"/>
              <a:t>group</a:t>
            </a:r>
            <a:r>
              <a:rPr lang="pl-PL" i="1" dirty="0"/>
              <a:t> to </a:t>
            </a:r>
            <a:r>
              <a:rPr lang="pl-PL" i="1" dirty="0" err="1"/>
              <a:t>use</a:t>
            </a:r>
            <a:r>
              <a:rPr lang="pl-PL" i="1" dirty="0"/>
              <a:t> </a:t>
            </a:r>
            <a:r>
              <a:rPr lang="pl-PL" i="1" dirty="0" err="1"/>
              <a:t>such</a:t>
            </a:r>
            <a:r>
              <a:rPr lang="pl-PL" i="1" dirty="0"/>
              <a:t> </a:t>
            </a:r>
            <a:r>
              <a:rPr lang="pl-PL" i="1" dirty="0" err="1"/>
              <a:t>rules</a:t>
            </a:r>
            <a:r>
              <a:rPr lang="pl-PL" i="1" dirty="0"/>
              <a:t> to </a:t>
            </a:r>
            <a:r>
              <a:rPr lang="pl-PL" i="1" dirty="0" err="1"/>
              <a:t>lessen</a:t>
            </a:r>
            <a:r>
              <a:rPr lang="pl-PL" i="1" dirty="0"/>
              <a:t> </a:t>
            </a:r>
            <a:r>
              <a:rPr lang="pl-PL" i="1" dirty="0" err="1"/>
              <a:t>or</a:t>
            </a:r>
            <a:r>
              <a:rPr lang="pl-PL" i="1" dirty="0"/>
              <a:t> </a:t>
            </a:r>
            <a:r>
              <a:rPr lang="pl-PL" i="1" dirty="0" err="1"/>
              <a:t>remove</a:t>
            </a:r>
            <a:r>
              <a:rPr lang="pl-PL" i="1" dirty="0"/>
              <a:t> the </a:t>
            </a:r>
            <a:r>
              <a:rPr lang="pl-PL" i="1" dirty="0" err="1"/>
              <a:t>impact</a:t>
            </a:r>
            <a:r>
              <a:rPr lang="pl-PL" i="1" dirty="0"/>
              <a:t> of </a:t>
            </a:r>
            <a:r>
              <a:rPr lang="pl-PL" i="1" dirty="0" err="1"/>
              <a:t>another</a:t>
            </a:r>
            <a:r>
              <a:rPr lang="pl-PL" i="1" dirty="0"/>
              <a:t> set of </a:t>
            </a:r>
            <a:r>
              <a:rPr lang="pl-PL" i="1" dirty="0" err="1"/>
              <a:t>rules</a:t>
            </a:r>
            <a:r>
              <a:rPr lang="pl-PL" i="1" dirty="0"/>
              <a:t>, </a:t>
            </a:r>
            <a:r>
              <a:rPr lang="pl-PL" i="1" dirty="0" err="1"/>
              <a:t>namely</a:t>
            </a:r>
            <a:r>
              <a:rPr lang="pl-PL" i="1" dirty="0"/>
              <a:t> the </a:t>
            </a:r>
            <a:r>
              <a:rPr lang="pl-PL" i="1" dirty="0" err="1"/>
              <a:t>limited</a:t>
            </a:r>
            <a:r>
              <a:rPr lang="pl-PL" i="1" dirty="0"/>
              <a:t> </a:t>
            </a:r>
            <a:r>
              <a:rPr lang="pl-PL" i="1" dirty="0" err="1"/>
              <a:t>interest</a:t>
            </a:r>
            <a:r>
              <a:rPr lang="pl-PL" i="1" dirty="0"/>
              <a:t> </a:t>
            </a:r>
            <a:r>
              <a:rPr lang="pl-PL" i="1" dirty="0" err="1"/>
              <a:t>deduction</a:t>
            </a:r>
            <a:r>
              <a:rPr lang="pl-PL" i="1" dirty="0"/>
              <a:t> </a:t>
            </a:r>
            <a:r>
              <a:rPr lang="pl-PL" i="1" dirty="0" err="1"/>
              <a:t>rules</a:t>
            </a:r>
            <a:r>
              <a:rPr lang="pl-PL" i="1" dirty="0"/>
              <a:t>.” </a:t>
            </a:r>
          </a:p>
          <a:p>
            <a:pPr lvl="1">
              <a:spcAft>
                <a:spcPts val="600"/>
              </a:spcAft>
            </a:pPr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76822B4-B2B5-1B49-9FD0-7ADB06687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B55EB802-FD52-F547-AB44-4F07E6FA0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Uwagi</a:t>
            </a:r>
            <a:r>
              <a:rPr lang="en-GB" dirty="0"/>
              <a:t> - </a:t>
            </a:r>
            <a:r>
              <a:rPr lang="pl-PL" dirty="0"/>
              <a:t>restrykcja</a:t>
            </a:r>
          </a:p>
        </p:txBody>
      </p:sp>
    </p:spTree>
    <p:extLst>
      <p:ext uri="{BB962C8B-B14F-4D97-AF65-F5344CB8AC3E}">
        <p14:creationId xmlns:p14="http://schemas.microsoft.com/office/powerpoint/2010/main" val="874389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B4913F550D174F97B9B6B24C2D9647" ma:contentTypeVersion="1" ma:contentTypeDescription="Create a new document." ma:contentTypeScope="" ma:versionID="79651a1dab4fa908592727677af144f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0855FFD-D492-4655-B762-D1383EB82B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4FB3A3-12CF-4FE9-9CDD-C1245177D8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FCF2A6-C9CA-43B0-893F-2D24F6033C04}">
  <ds:schemaRefs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sharepoint/v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1630</TotalTime>
  <Words>1300</Words>
  <Application>Microsoft Office PowerPoint</Application>
  <PresentationFormat>Panoramiczny</PresentationFormat>
  <Paragraphs>120</Paragraphs>
  <Slides>14</Slides>
  <Notes>10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Norweskie ograniczenie możliwości odliczania odsetek  a prawo przedsiębiorczości EOG:   wyrok Trybunału EFTA w sprawie PRA Group Europe AS (E-3/21)</vt:lpstr>
      <vt:lpstr>Ograniczenie możliwości odliczania odsetek</vt:lpstr>
      <vt:lpstr>Opodatkowanie grup kapitałowych (group contribution regime)</vt:lpstr>
      <vt:lpstr>Pytania</vt:lpstr>
      <vt:lpstr>Pytania</vt:lpstr>
      <vt:lpstr>Odpowiedzi</vt:lpstr>
      <vt:lpstr>Uwagi - restrykcja</vt:lpstr>
      <vt:lpstr>Uwagi - restrykcja</vt:lpstr>
      <vt:lpstr>Uwagi - restrykcja</vt:lpstr>
      <vt:lpstr>Uwagi - restrykcja</vt:lpstr>
      <vt:lpstr>Uwagi – restrykcja (PRA Group vs Lexel)</vt:lpstr>
      <vt:lpstr>Uwagi – usprawiedliwienie</vt:lpstr>
      <vt:lpstr>Dla zainteresowanych – ET 2023, nr 1.</vt:lpstr>
      <vt:lpstr>Dziękuję za uwagę!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MANTZANA Kassiani (TAXUD)</dc:creator>
  <cp:lastModifiedBy>Wojciech Morawski (wmoraw)</cp:lastModifiedBy>
  <cp:revision>43</cp:revision>
  <cp:lastPrinted>2023-03-09T06:05:31Z</cp:lastPrinted>
  <dcterms:created xsi:type="dcterms:W3CDTF">2020-02-19T17:44:08Z</dcterms:created>
  <dcterms:modified xsi:type="dcterms:W3CDTF">2023-03-10T08:36:56Z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0x010100BDB4913F550D174F97B9B6B24C2D9647</vt:lpwstr>
  </property>
  <property fmtid="{D5CDD505-2E9C-101B-9397-08002B2CF9AE}" pid="3" name="Order">
    <vt:r8>4100</vt:r8>
  </property>
  <property fmtid="{D5CDD505-2E9C-101B-9397-08002B2CF9AE}" pid="4" name="TemplateUrl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MSIP_Label_6bd9ddd1-4d20-43f6-abfa-fc3c07406f94_Enabled">
    <vt:lpwstr>true</vt:lpwstr>
  </property>
  <property fmtid="{D5CDD505-2E9C-101B-9397-08002B2CF9AE}" pid="8" name="MSIP_Label_6bd9ddd1-4d20-43f6-abfa-fc3c07406f94_SetDate">
    <vt:lpwstr>2022-11-21T15:33:29Z</vt:lpwstr>
  </property>
  <property fmtid="{D5CDD505-2E9C-101B-9397-08002B2CF9AE}" pid="9" name="MSIP_Label_6bd9ddd1-4d20-43f6-abfa-fc3c07406f94_Method">
    <vt:lpwstr>Standard</vt:lpwstr>
  </property>
  <property fmtid="{D5CDD505-2E9C-101B-9397-08002B2CF9AE}" pid="10" name="MSIP_Label_6bd9ddd1-4d20-43f6-abfa-fc3c07406f94_Name">
    <vt:lpwstr>Commission Use</vt:lpwstr>
  </property>
  <property fmtid="{D5CDD505-2E9C-101B-9397-08002B2CF9AE}" pid="11" name="MSIP_Label_6bd9ddd1-4d20-43f6-abfa-fc3c07406f94_SiteId">
    <vt:lpwstr>b24c8b06-522c-46fe-9080-70926f8dddb1</vt:lpwstr>
  </property>
  <property fmtid="{D5CDD505-2E9C-101B-9397-08002B2CF9AE}" pid="12" name="MSIP_Label_6bd9ddd1-4d20-43f6-abfa-fc3c07406f94_ActionId">
    <vt:lpwstr>831a303f-0b1e-43e3-90f3-d1ccfbab4790</vt:lpwstr>
  </property>
  <property fmtid="{D5CDD505-2E9C-101B-9397-08002B2CF9AE}" pid="13" name="MSIP_Label_6bd9ddd1-4d20-43f6-abfa-fc3c07406f94_ContentBits">
    <vt:lpwstr>0</vt:lpwstr>
  </property>
</Properties>
</file>