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481" r:id="rId2"/>
    <p:sldId id="482" r:id="rId3"/>
    <p:sldId id="483" r:id="rId4"/>
    <p:sldId id="486" r:id="rId5"/>
    <p:sldId id="485" r:id="rId6"/>
    <p:sldId id="487" r:id="rId7"/>
    <p:sldId id="443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KPMG Bold" panose="020B0604020202020204" charset="0"/>
      <p:bold r:id="rId15"/>
      <p:boldItalic r:id="rId16"/>
    </p:embeddedFont>
  </p:embeddedFontLst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ite, Catherine" initials="WC" lastIdx="80" clrIdx="0">
    <p:extLst>
      <p:ext uri="{19B8F6BF-5375-455C-9EA6-DF929625EA0E}">
        <p15:presenceInfo xmlns:p15="http://schemas.microsoft.com/office/powerpoint/2012/main" userId="S::cjwhite@kpmg.ca::0dea3d63-dcad-4748-a310-11ef28cac8a4" providerId="AD"/>
      </p:ext>
    </p:extLst>
  </p:cmAuthor>
  <p:cmAuthor id="2" name="Rosli, Saifun" initials="RS" lastIdx="24" clrIdx="1">
    <p:extLst>
      <p:ext uri="{19B8F6BF-5375-455C-9EA6-DF929625EA0E}">
        <p15:presenceInfo xmlns:p15="http://schemas.microsoft.com/office/powerpoint/2012/main" userId="S::Saifun.BinAhmadRosli@KPMG.co.uk::970add96-9dc8-4349-9b4f-4aeb9a30bf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4D4"/>
    <a:srgbClr val="6DA5F9"/>
    <a:srgbClr val="4701BC"/>
    <a:srgbClr val="510DBC"/>
    <a:srgbClr val="010310"/>
    <a:srgbClr val="ACEAFF"/>
    <a:srgbClr val="9FE6FF"/>
    <a:srgbClr val="00B8F5"/>
    <a:srgbClr val="E8DCE0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056" autoAdjust="0"/>
  </p:normalViewPr>
  <p:slideViewPr>
    <p:cSldViewPr snapToGrid="0" showGuides="1">
      <p:cViewPr varScale="1">
        <p:scale>
          <a:sx n="67" d="100"/>
          <a:sy n="67" d="100"/>
        </p:scale>
        <p:origin x="644" y="40"/>
      </p:cViewPr>
      <p:guideLst/>
    </p:cSldViewPr>
  </p:slideViewPr>
  <p:outlineViewPr>
    <p:cViewPr>
      <p:scale>
        <a:sx n="33" d="100"/>
        <a:sy n="33" d="100"/>
      </p:scale>
      <p:origin x="0" y="-58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2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54D5F6-3183-428A-85C8-51C26DD4B5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08F93-CC89-4063-A187-7B1597877F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BA84C-EC3E-4598-9C4D-8CE1D2A956F5}" type="datetimeFigureOut">
              <a:rPr lang="en-GB" smtClean="0">
                <a:latin typeface="Arial" panose="020B0604020202020204" pitchFamily="34" charset="0"/>
              </a:rPr>
              <a:t>09/03/2023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4D309-D941-4AA7-AD70-D334F1D592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99044-B362-4E47-A054-164531AC8F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0F9D0-9E03-483D-AC3B-FCB5CBA393CA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0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C57A4BF-14E0-48E2-B42F-B29D277000AB}" type="datetimeFigureOut">
              <a:rPr lang="en-GB" smtClean="0"/>
              <a:pPr/>
              <a:t>09/03/2023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B5D948F-A673-4DC7-A0E9-FA274EAF36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30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84E6626-FD7E-4C63-8D13-D66A8A348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01C832-6FAC-40A0-BBA3-94F0E463DC45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1470479"/>
            <a:ext cx="6350010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30C48B-685A-4627-8230-DBBFCD3E6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841" y="1759937"/>
            <a:ext cx="5765982" cy="2903488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3A02BE-49C7-41EC-A224-F228B39F3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5765982" cy="816606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2717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shware, tableware, porcelain&#10;&#10;Description automatically generated">
            <a:extLst>
              <a:ext uri="{FF2B5EF4-FFF2-40B4-BE49-F238E27FC236}">
                <a16:creationId xmlns:a16="http://schemas.microsoft.com/office/drawing/2014/main" id="{23D6A55B-AAFE-4E46-982C-22691F0F0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028DC465-3AD5-4902-9887-A9D0F19EC385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8A7BE-5607-45CC-90F1-AA0E1490F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77915"/>
            <a:ext cx="56142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2023 KPMG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Tax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M.Michna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sp.k., polska spółka komandytowa i członek globalnej organizacji KPMG składającej się z niezależnych spółek członkowskich stowarzyszonych z KPMG International Limited, prywatną spółką angielską z odpowiedzialnością ograniczoną do wysokości gwarancji. Wszelkie prawa zastrzeżone.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CAE31E-9170-4F9D-84E3-BA0086D8A1E8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c 8">
            <a:extLst>
              <a:ext uri="{FF2B5EF4-FFF2-40B4-BE49-F238E27FC236}">
                <a16:creationId xmlns:a16="http://schemas.microsoft.com/office/drawing/2014/main" id="{F0883EF2-08D8-4555-954D-1008DB1BD273}"/>
              </a:ext>
            </a:extLst>
          </p:cNvPr>
          <p:cNvSpPr/>
          <p:nvPr userDrawn="1"/>
        </p:nvSpPr>
        <p:spPr>
          <a:xfrm>
            <a:off x="1003200" y="6272895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AC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24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13141-5B21-49DB-9803-98F4E6E1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813800" y="6295536"/>
            <a:ext cx="202019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phic 8">
            <a:extLst>
              <a:ext uri="{FF2B5EF4-FFF2-40B4-BE49-F238E27FC236}">
                <a16:creationId xmlns:a16="http://schemas.microsoft.com/office/drawing/2014/main" id="{67E4BFF9-F85A-4638-ADE5-87FB48B6ED46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0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1952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358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_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1700213"/>
            <a:ext cx="10201275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9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_double titl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1700213"/>
            <a:ext cx="10201275" cy="4176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 marL="361950" indent="-180975"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F4561A05-7671-4539-AB97-A9979F67EB4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19669-F96A-4239-990D-B48E0AE68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820154" y="6295536"/>
            <a:ext cx="20138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F1CF3-C473-4B59-9814-FFEC4D26E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  <a:endParaRPr lang="en-GB" sz="6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5ED2D-F17F-4481-8AE6-4D9EA0535145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8">
            <a:extLst>
              <a:ext uri="{FF2B5EF4-FFF2-40B4-BE49-F238E27FC236}">
                <a16:creationId xmlns:a16="http://schemas.microsoft.com/office/drawing/2014/main" id="{8D073B6C-A3F6-459D-BC13-DC57D78ED58C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224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95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13141-5B21-49DB-9803-98F4E6E1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896358" y="6295536"/>
            <a:ext cx="193763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10201275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98B95CDD-2ABB-4477-9BBC-48463CC47FEF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72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208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99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952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13141-5B21-49DB-9803-98F4E6E1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864606" y="6295536"/>
            <a:ext cx="196938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1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1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400" y="1330126"/>
            <a:ext cx="4968000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ED3211B-3C86-4413-BA20-A4F81B443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20800" y="1330126"/>
            <a:ext cx="4968875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26EE2363-59EE-4324-9D1D-5A7467133FB7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84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0126"/>
            <a:ext cx="49680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2208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85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22B7E-730E-4FA3-AEBD-0EC53A300157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1470479"/>
            <a:ext cx="3053689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DBF24D-4D2F-42A4-AD1C-43B70FC5B5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4841" y="1759937"/>
            <a:ext cx="2487266" cy="2900514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8AEEAC-DFBC-44E5-A1A3-F209B8C05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4841" y="4752153"/>
            <a:ext cx="2487267" cy="81577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0DAB2D-E302-48A2-9568-49B2734ACB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5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h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1360"/>
            <a:ext cx="10195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1003200" y="3742126"/>
            <a:ext cx="10195200" cy="21357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661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2208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003200" y="1330126"/>
            <a:ext cx="49680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82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ha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4507546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1003200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8011892" y="3742126"/>
            <a:ext cx="31872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07546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011892" y="1331360"/>
            <a:ext cx="31872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336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03200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1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2433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61566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4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D499DA-AB3A-42FA-AEC3-59074A9B14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3300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0087E5F-B6BA-4B21-AEE1-13ECBDE2B7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82433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7444CB-F6F1-40E7-BD1A-43812BC02B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61566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F16C7DF-AAFB-48BF-9719-BEDB49FA0E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40700" y="1330324"/>
            <a:ext cx="2448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E82B65-4225-4835-9D11-414E80A480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0700" y="3500437"/>
            <a:ext cx="2448000" cy="646331"/>
          </a:xfrm>
        </p:spPr>
        <p:txBody>
          <a:bodyPr>
            <a:spAutoFit/>
          </a:bodyPr>
          <a:lstStyle>
            <a:lvl1pPr>
              <a:defRPr sz="2400">
                <a:solidFill>
                  <a:schemeClr val="accent5"/>
                </a:solidFill>
                <a:latin typeface="+mj-lt"/>
              </a:defRPr>
            </a:lvl1pPr>
            <a:lvl2pPr>
              <a:defRPr sz="1300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4AF4F7-6286-4F12-8CC6-9D3D2C2EA2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953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01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1AAB6E-94B2-4E91-9CEB-50E84434F0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5363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41DA198-669A-415B-9D0E-89D5BDCB8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82433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DC5114C-C3D2-49E7-A38D-466F95B5A2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1566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468C94C-268F-4547-8993-7B47FB365E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40700" y="4343400"/>
            <a:ext cx="2448000" cy="1533525"/>
          </a:xfrm>
        </p:spPr>
        <p:txBody>
          <a:bodyPr/>
          <a:lstStyle>
            <a:lvl2pPr>
              <a:defRPr sz="1300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CA373DA8-5766-4E27-AB6B-2D49F7E7841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37085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02</a:t>
            </a:r>
            <a:endParaRPr lang="en-GB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2EC7370-28C3-4DEF-9936-6044EC44FD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16218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03</a:t>
            </a:r>
            <a:endParaRPr lang="en-GB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A9841A3-E975-4AA0-932D-99A38F3619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95352" y="1330324"/>
            <a:ext cx="593348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600" b="0" kern="1200" spc="2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/>
              <a:t>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181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1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68984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134768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200552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068984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34768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200552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266337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266337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598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68D3E60-F95F-4250-92C1-89CF93433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01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D8E592C-F128-4E4B-970B-BFB5C0F2A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8984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E6B17CD-E0EF-40A4-A171-4E4B731CE0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34768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3C9A44B-2A8F-416D-A76B-F3A018572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552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3A5B3AC-C2E0-40CF-9D31-036461F79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69E3860-942E-40E2-A1C8-AF5DF29675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8984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E580107-2025-4C04-9884-4A6DBB63D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4768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C4D5128-392D-4FC9-A83F-FA43203A4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552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8EB5529-8601-4864-9983-FBB672B8B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66337" y="1331913"/>
            <a:ext cx="1935163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715BC67-F699-49E6-B5D7-22ED9DFA81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66337" y="1936712"/>
            <a:ext cx="1728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258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80C36-1E70-46DD-9783-AFD66B7DEC90}"/>
              </a:ext>
            </a:extLst>
          </p:cNvPr>
          <p:cNvSpPr/>
          <p:nvPr userDrawn="1"/>
        </p:nvSpPr>
        <p:spPr>
          <a:xfrm>
            <a:off x="0" y="0"/>
            <a:ext cx="12192000" cy="26860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en-US" sz="1500" dirty="0" err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720597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437994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155391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590187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469478F-D315-4922-A7E4-E575455BF3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72788" y="2009775"/>
            <a:ext cx="159861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400"/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557E01-A30E-46EA-BAB3-4F33E0992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5363" y="1330325"/>
            <a:ext cx="10185400" cy="538609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9912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593775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8435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74926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93775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8435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774926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865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BA5FBEF-FE77-4CC8-B2D5-D94327DAF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20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59D9BAA-2BF4-4A94-BAA4-5D091A296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3775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3D170C1-7106-44D2-A62F-A804F244A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4350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DAC4CF-AC2F-4D83-9FB0-DDFB71EE9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74926" y="1936713"/>
            <a:ext cx="219600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C84B130-9B9F-460C-87A1-4E3012ECE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20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C076374-F8FA-413A-9C7F-81C823512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3775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2DC24D7-E120-435A-8A2A-98E939AC4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4350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1F15369-328E-43E6-894F-1F86414EB3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4926" y="1331913"/>
            <a:ext cx="2424887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341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Box with Icon and Cent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19862B5-E58D-4F98-8070-F04E6659AC3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003346" y="1330325"/>
            <a:ext cx="4967685" cy="2132614"/>
          </a:xfrm>
          <a:custGeom>
            <a:avLst/>
            <a:gdLst>
              <a:gd name="connsiteX0" fmla="*/ 0 w 4967685"/>
              <a:gd name="connsiteY0" fmla="*/ 0 h 2132614"/>
              <a:gd name="connsiteX1" fmla="*/ 4967685 w 4967685"/>
              <a:gd name="connsiteY1" fmla="*/ 0 h 2132614"/>
              <a:gd name="connsiteX2" fmla="*/ 4967685 w 4967685"/>
              <a:gd name="connsiteY2" fmla="*/ 1013538 h 2132614"/>
              <a:gd name="connsiteX3" fmla="*/ 3364916 w 4967685"/>
              <a:gd name="connsiteY3" fmla="*/ 1013538 h 2132614"/>
              <a:gd name="connsiteX4" fmla="*/ 3364916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4967685" y="0"/>
                </a:lnTo>
                <a:lnTo>
                  <a:pt x="4967685" y="1013538"/>
                </a:lnTo>
                <a:lnTo>
                  <a:pt x="3364916" y="1013538"/>
                </a:lnTo>
                <a:lnTo>
                  <a:pt x="3364916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EBDCDC-F212-4ED4-8D32-7B1BC919EF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20971" y="1330325"/>
            <a:ext cx="4970724" cy="2132614"/>
          </a:xfrm>
          <a:custGeom>
            <a:avLst/>
            <a:gdLst>
              <a:gd name="connsiteX0" fmla="*/ 0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1602767 w 4970724"/>
              <a:gd name="connsiteY3" fmla="*/ 2132614 h 2132614"/>
              <a:gd name="connsiteX4" fmla="*/ 1602767 w 4970724"/>
              <a:gd name="connsiteY4" fmla="*/ 1013538 h 2132614"/>
              <a:gd name="connsiteX5" fmla="*/ 0 w 4970724"/>
              <a:gd name="connsiteY5" fmla="*/ 1013538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0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1602767" y="2132614"/>
                </a:lnTo>
                <a:lnTo>
                  <a:pt x="1602767" y="1013538"/>
                </a:lnTo>
                <a:lnTo>
                  <a:pt x="0" y="1013538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E0E984E-3A85-42BD-A2C6-26D3EB300D8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03346" y="3747502"/>
            <a:ext cx="4967685" cy="2132614"/>
          </a:xfrm>
          <a:custGeom>
            <a:avLst/>
            <a:gdLst>
              <a:gd name="connsiteX0" fmla="*/ 0 w 4967685"/>
              <a:gd name="connsiteY0" fmla="*/ 0 h 2132614"/>
              <a:gd name="connsiteX1" fmla="*/ 3364916 w 4967685"/>
              <a:gd name="connsiteY1" fmla="*/ 0 h 2132614"/>
              <a:gd name="connsiteX2" fmla="*/ 3364916 w 4967685"/>
              <a:gd name="connsiteY2" fmla="*/ 1119077 h 2132614"/>
              <a:gd name="connsiteX3" fmla="*/ 4967685 w 4967685"/>
              <a:gd name="connsiteY3" fmla="*/ 1119077 h 2132614"/>
              <a:gd name="connsiteX4" fmla="*/ 4967685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3364916" y="0"/>
                </a:lnTo>
                <a:lnTo>
                  <a:pt x="3364916" y="1119077"/>
                </a:lnTo>
                <a:lnTo>
                  <a:pt x="4967685" y="1119077"/>
                </a:lnTo>
                <a:lnTo>
                  <a:pt x="4967685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DB6DB5B-6EBB-4E77-8ECE-2DE4424BD6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20971" y="3747502"/>
            <a:ext cx="4970724" cy="2132614"/>
          </a:xfrm>
          <a:custGeom>
            <a:avLst/>
            <a:gdLst>
              <a:gd name="connsiteX0" fmla="*/ 1602767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0 w 4970724"/>
              <a:gd name="connsiteY3" fmla="*/ 2132614 h 2132614"/>
              <a:gd name="connsiteX4" fmla="*/ 0 w 4970724"/>
              <a:gd name="connsiteY4" fmla="*/ 1119077 h 2132614"/>
              <a:gd name="connsiteX5" fmla="*/ 1602767 w 4970724"/>
              <a:gd name="connsiteY5" fmla="*/ 1119077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1602767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0" y="2132614"/>
                </a:lnTo>
                <a:lnTo>
                  <a:pt x="0" y="1119077"/>
                </a:lnTo>
                <a:lnTo>
                  <a:pt x="1602767" y="1119077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500">
                <a:latin typeface="+mn-lt"/>
              </a:defRPr>
            </a:lvl1pPr>
            <a:lvl2pPr>
              <a:defRPr sz="150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1"/>
          </p:nvPr>
        </p:nvSpPr>
        <p:spPr bwMode="gray">
          <a:xfrm>
            <a:off x="4571176" y="2546022"/>
            <a:ext cx="3049649" cy="21183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108000" rIns="108000" bIns="108000" anchor="ctr" anchorCtr="1">
            <a:noAutofit/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85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DEB4B6-682E-4009-89BC-CB154E8DC002}"/>
              </a:ext>
            </a:extLst>
          </p:cNvPr>
          <p:cNvSpPr>
            <a:spLocks noChangeAspect="1"/>
          </p:cNvSpPr>
          <p:nvPr userDrawn="1"/>
        </p:nvSpPr>
        <p:spPr>
          <a:xfrm>
            <a:off x="3405716" y="371311"/>
            <a:ext cx="7794097" cy="54140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ABE048-BB93-46AF-B21F-692455B27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2180" y="4710484"/>
            <a:ext cx="7260639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9B4976CB-3107-403A-8E4C-49D73E552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123" y="636808"/>
            <a:ext cx="7260639" cy="3950972"/>
          </a:xfrm>
        </p:spPr>
        <p:txBody>
          <a:bodyPr/>
          <a:lstStyle>
            <a:lvl1pPr>
              <a:defRPr lang="en-GB" sz="66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 text only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F974C88-37FD-486C-A053-2B6EC15FF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7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3200" y="1720713"/>
            <a:ext cx="49680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20800" y="1720713"/>
            <a:ext cx="49680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35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Qua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0032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208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0032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03200" y="3741920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62208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220800" y="3741920"/>
            <a:ext cx="49680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695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Quad Boxes BG Dark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00" y="432000"/>
            <a:ext cx="101856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1763B05F-830B-4267-AD78-15D92D15E48D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3A210-92DD-4299-9F1D-B2FE60EC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02702" y="6295536"/>
            <a:ext cx="193129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59EB3-99CA-467E-9F82-D5B531A2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C51904-D930-45AA-AF92-A006847C8BF5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2086F202-0162-4310-A956-FCCC947433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32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E8B6691E-17EA-480D-B598-F314E1A68E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200" y="1331913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59F2358C-C167-462D-9F76-6D66B9B409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0800" y="1720714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B2FCC9C9-35DE-4F3C-A352-30EE65DD5B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20800" y="1331913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A017BC0-9170-4186-94F7-40E80F981A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2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0383342E-84C2-404C-8D37-45747A1916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3200" y="3741920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BE27B3E2-E887-473C-8464-38B061F67E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0800" y="4130720"/>
            <a:ext cx="49680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4C0C9B8C-19B0-44D7-9F0F-975D45D400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0800" y="3741920"/>
            <a:ext cx="49680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raphic 8">
            <a:extLst>
              <a:ext uri="{FF2B5EF4-FFF2-40B4-BE49-F238E27FC236}">
                <a16:creationId xmlns:a16="http://schemas.microsoft.com/office/drawing/2014/main" id="{A75E6CC5-8B44-4F43-ACAA-428A4ADCE45D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4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0CD8A298-CFFA-4E76-A7DA-8EE63D6E6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9D65585-570B-4F7D-B4BC-0F7CFAF52BAF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E67C5C-769B-4AEA-A1B7-EFD4A3AA2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8B0BD-68A6-4AD8-A640-99B893F063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86961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gradFill flip="none" rotWithShape="1">
          <a:gsLst>
            <a:gs pos="0">
              <a:schemeClr val="accent5"/>
            </a:gs>
            <a:gs pos="100000">
              <a:schemeClr val="accent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F31653-DA95-4567-9106-71E1E49BA627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2925CE2F-8945-49DE-BCC2-8BCACF480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C346F2F1-AF73-4284-8702-745152AF5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63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87A788-0BF5-4419-BCFC-809F6D2E93AA}"/>
              </a:ext>
            </a:extLst>
          </p:cNvPr>
          <p:cNvSpPr>
            <a:spLocks noChangeAspect="1"/>
          </p:cNvSpPr>
          <p:nvPr userDrawn="1"/>
        </p:nvSpPr>
        <p:spPr>
          <a:xfrm>
            <a:off x="998476" y="971550"/>
            <a:ext cx="7061787" cy="490537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ACEAFF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860" y="2398601"/>
            <a:ext cx="5252400" cy="2367199"/>
          </a:xfrm>
          <a:noFill/>
        </p:spPr>
        <p:txBody>
          <a:bodyPr lIns="0" tIns="0" rIns="0" bIns="0" anchor="t" anchorCtr="0"/>
          <a:lstStyle>
            <a:lvl1pPr algn="l">
              <a:defRPr sz="8000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F7723F4-8321-43A3-962F-3DEEE5C6D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9860" y="5046651"/>
            <a:ext cx="5252400" cy="507831"/>
          </a:xfrm>
        </p:spPr>
        <p:txBody>
          <a:bodyPr wrap="square" anchor="b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400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17B18B8B-EB09-48D8-AC31-3A9DFAC0B7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9860" y="1140069"/>
            <a:ext cx="1082675" cy="812530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6600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76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dark Gradient">
    <p:bg>
      <p:bgPr>
        <a:gradFill>
          <a:gsLst>
            <a:gs pos="100000">
              <a:schemeClr val="accent1"/>
            </a:gs>
            <a:gs pos="0">
              <a:schemeClr val="accent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E9CC-2A2B-4C75-8522-60824F3AC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702050"/>
            <a:ext cx="6660000" cy="1843088"/>
          </a:xfrm>
        </p:spPr>
        <p:txBody>
          <a:bodyPr anchor="b"/>
          <a:lstStyle>
            <a:lvl1pPr>
              <a:spcAft>
                <a:spcPts val="1000"/>
              </a:spcAft>
              <a:defRPr sz="900" b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 sz="9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E01CBC1-FC71-43BD-845D-21EEEFA25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3351965"/>
            <a:ext cx="2411738" cy="119064"/>
          </a:xfrm>
        </p:spPr>
        <p:txBody>
          <a:bodyPr/>
          <a:lstStyle>
            <a:lvl1pPr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3pPr>
            <a:lvl4pPr marL="3456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4pPr>
            <a:lvl5pPr marL="5400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7CE8814-2E6C-49B9-A2A8-80AB288D9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73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light gradient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>
            <p:custDataLst>
              <p:tags r:id="rId1"/>
            </p:custDataLst>
          </p:nvPr>
        </p:nvSpPr>
        <p:spPr>
          <a:xfrm>
            <a:off x="989263" y="5750095"/>
            <a:ext cx="214161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900" b="1" kern="1200" noProof="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835BAAE-8387-4EE5-AB59-6FBE19144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702050"/>
            <a:ext cx="6660000" cy="1843088"/>
          </a:xfrm>
        </p:spPr>
        <p:txBody>
          <a:bodyPr anchor="b"/>
          <a:lstStyle>
            <a:lvl1pPr>
              <a:spcAft>
                <a:spcPts val="1000"/>
              </a:spcAft>
              <a:defRPr sz="900" b="0">
                <a:solidFill>
                  <a:schemeClr val="accent2"/>
                </a:solidFill>
              </a:defRPr>
            </a:lvl1pPr>
            <a:lvl2pPr>
              <a:spcAft>
                <a:spcPts val="1000"/>
              </a:spcAft>
              <a:defRPr sz="9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3B40796-98D9-465A-9944-CCD9D00EE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3351965"/>
            <a:ext cx="2411738" cy="119064"/>
          </a:xfrm>
        </p:spPr>
        <p:txBody>
          <a:bodyPr/>
          <a:lstStyle>
            <a:lvl1pPr>
              <a:buFontTx/>
              <a:buNone/>
              <a:defRPr sz="1200" b="1">
                <a:solidFill>
                  <a:schemeClr val="accent2"/>
                </a:solidFill>
              </a:defRPr>
            </a:lvl1pPr>
            <a:lvl2pPr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3pPr>
            <a:lvl4pPr marL="3456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4pPr>
            <a:lvl5pPr marL="540000" indent="0">
              <a:buFontTx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D33E6D-5377-46E3-B1FF-E91C54D03F04}"/>
              </a:ext>
            </a:extLst>
          </p:cNvPr>
          <p:cNvGrpSpPr/>
          <p:nvPr userDrawn="1"/>
        </p:nvGrpSpPr>
        <p:grpSpPr>
          <a:xfrm>
            <a:off x="998476" y="2881529"/>
            <a:ext cx="2023200" cy="367957"/>
            <a:chOff x="998476" y="2881529"/>
            <a:chExt cx="2023200" cy="3679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4461B7-55B7-4469-ADF0-D4A2CB8F5710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F734C6-FA66-47AA-9466-88AC05333E29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928039-DB0D-4F9F-A695-D6F65A328FCD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 err="1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314CEC-778A-45F5-AF53-25973CFF2C6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500" dirty="0" err="1"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5A09B0-ADE2-48D6-9500-156D9353A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7D51E6DF-03C0-4528-A826-C16F599A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7A09755-6B8F-4E6B-95E4-A3F59CF5D0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FF482287-E023-4BA0-BEEC-A27AF495C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475EF34B-0D63-4B5C-BF0F-AA0D0D345D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316E0CBF-F67B-4988-A694-3CA5B79E65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15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202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3202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3201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90B7A897-5A26-41CB-AEE5-250C628151A3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EB8B3C09-FAB2-429B-938C-E78504065962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BF5FA-A218-4481-9952-70E809F83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37B35-1388-4BAF-9520-9BDE0CCA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9F63F-C8B5-4C95-9816-589FF2702499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26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1">
    <p:bg>
      <p:bgPr>
        <a:gradFill>
          <a:gsLst>
            <a:gs pos="0">
              <a:schemeClr val="accent4"/>
            </a:gs>
            <a:gs pos="100000">
              <a:srgbClr val="ACE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2F8830-4F74-4E7B-8634-A831C07B4D86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095959D6-539D-4DBA-A407-486EBC7BD27A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FC671-4434-4988-9BE6-E6E05C1E9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8A5EF-7113-4975-A890-492075EFA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2598B6-5992-4ED7-A56F-E61779FCAAAD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8">
            <a:extLst>
              <a:ext uri="{FF2B5EF4-FFF2-40B4-BE49-F238E27FC236}">
                <a16:creationId xmlns:a16="http://schemas.microsoft.com/office/drawing/2014/main" id="{CAAB85AA-9E5A-4C61-B424-F7AF53548327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9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E2D7F6-77EE-4A84-A347-E3DE3770F560}"/>
              </a:ext>
            </a:extLst>
          </p:cNvPr>
          <p:cNvGrpSpPr/>
          <p:nvPr userDrawn="1"/>
        </p:nvGrpSpPr>
        <p:grpSpPr>
          <a:xfrm>
            <a:off x="998476" y="0"/>
            <a:ext cx="911399" cy="1485244"/>
            <a:chOff x="1008000" y="0"/>
            <a:chExt cx="911399" cy="1485244"/>
          </a:xfrm>
          <a:solidFill>
            <a:schemeClr val="bg1">
              <a:alpha val="0"/>
            </a:schemeClr>
          </a:solidFill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A38D1D5C-300B-4EC8-97CB-72C6B7A7CC70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0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721161A-007B-4922-864A-502861C248B2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742622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23EB2905-098A-41C5-AB65-063729C54D07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1113933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33C2314-88FE-4413-B812-D2D4A2998E51}"/>
              </a:ext>
            </a:extLst>
          </p:cNvPr>
          <p:cNvSpPr>
            <a:spLocks noChangeAspect="1"/>
          </p:cNvSpPr>
          <p:nvPr userDrawn="1"/>
        </p:nvSpPr>
        <p:spPr>
          <a:xfrm>
            <a:off x="7435789" y="371311"/>
            <a:ext cx="3764024" cy="5415923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80000" tIns="180000" rIns="180000" bIns="18000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880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91CE7F-7855-470E-A1C6-7B98C9783C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02252" y="4710484"/>
            <a:ext cx="3229510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3FD179-5843-4777-B4EF-2C33EA1427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02252" y="636808"/>
            <a:ext cx="3229510" cy="3950972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78F7078-5FAB-4923-B594-5A3AB65111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3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483AC7-339F-48D4-9AB4-3046D5749CB9}"/>
              </a:ext>
            </a:extLst>
          </p:cNvPr>
          <p:cNvSpPr/>
          <p:nvPr userDrawn="1"/>
        </p:nvSpPr>
        <p:spPr>
          <a:xfrm>
            <a:off x="1004888" y="762000"/>
            <a:ext cx="7367587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lvl="0"/>
            <a:endParaRPr lang="en-GB" sz="150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8925" y="2325831"/>
            <a:ext cx="6263956" cy="2300407"/>
          </a:xfrm>
        </p:spPr>
        <p:txBody>
          <a:bodyPr anchor="t" anchorCtr="0"/>
          <a:lstStyle>
            <a:lvl1pPr algn="l"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8925" y="5233260"/>
            <a:ext cx="6263956" cy="216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8924" y="1339850"/>
            <a:ext cx="876300" cy="690562"/>
          </a:xfrm>
        </p:spPr>
        <p:txBody>
          <a:bodyPr/>
          <a:lstStyle>
            <a:lvl1pPr>
              <a:lnSpc>
                <a:spcPct val="700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15EB5FA9-D117-4324-A3D4-5F62C3F1B10A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D28B896E-27F6-49D5-8E14-861D71D86A49}"/>
              </a:ext>
            </a:extLst>
          </p:cNvPr>
          <p:cNvSpPr/>
          <p:nvPr userDrawn="1"/>
        </p:nvSpPr>
        <p:spPr>
          <a:xfrm>
            <a:off x="1003200" y="6266996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4A7DC-07A4-43BD-BDC8-DCD851D6E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90D9F-91A1-43F6-9146-83692170A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7D7CF2-0F24-42C5-950D-8831C090846B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8">
            <a:extLst>
              <a:ext uri="{FF2B5EF4-FFF2-40B4-BE49-F238E27FC236}">
                <a16:creationId xmlns:a16="http://schemas.microsoft.com/office/drawing/2014/main" id="{FA7C57B7-3139-4227-860D-62744E80075C}"/>
              </a:ext>
            </a:extLst>
          </p:cNvPr>
          <p:cNvSpPr txBox="1">
            <a:spLocks/>
          </p:cNvSpPr>
          <p:nvPr userDrawn="1"/>
        </p:nvSpPr>
        <p:spPr>
          <a:xfrm>
            <a:off x="11099007" y="64193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66A7FB-075A-4AE6-86C7-092AFE2A5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9120194" y="64479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76F0CC-8F6E-44D5-8FBB-3E2FA1E03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038085" y="64193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4B0381-9719-4838-A466-2F6CF091D42B}"/>
              </a:ext>
            </a:extLst>
          </p:cNvPr>
          <p:cNvCxnSpPr/>
          <p:nvPr userDrawn="1"/>
        </p:nvCxnSpPr>
        <p:spPr>
          <a:xfrm>
            <a:off x="11080948" y="64193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3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INAL SLIDE">
    <p:bg>
      <p:bgPr>
        <a:gradFill>
          <a:gsLst>
            <a:gs pos="0">
              <a:srgbClr val="00B8F5"/>
            </a:gs>
            <a:gs pos="100000">
              <a:srgbClr val="ACE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6">
            <a:extLst>
              <a:ext uri="{FF2B5EF4-FFF2-40B4-BE49-F238E27FC236}">
                <a16:creationId xmlns:a16="http://schemas.microsoft.com/office/drawing/2014/main" id="{248485D9-C9C0-4687-AA25-7A69FB015CB9}"/>
              </a:ext>
            </a:extLst>
          </p:cNvPr>
          <p:cNvSpPr/>
          <p:nvPr/>
        </p:nvSpPr>
        <p:spPr>
          <a:xfrm>
            <a:off x="2234933" y="1882443"/>
            <a:ext cx="7718488" cy="3099991"/>
          </a:xfrm>
          <a:custGeom>
            <a:avLst/>
            <a:gdLst>
              <a:gd name="connsiteX0" fmla="*/ 6005027 w 7718488"/>
              <a:gd name="connsiteY0" fmla="*/ -77 h 3099991"/>
              <a:gd name="connsiteX1" fmla="*/ 6005027 w 7718488"/>
              <a:gd name="connsiteY1" fmla="*/ 1546752 h 3099991"/>
              <a:gd name="connsiteX2" fmla="*/ 5861992 w 7718488"/>
              <a:gd name="connsiteY2" fmla="*/ 1684334 h 3099991"/>
              <a:gd name="connsiteX3" fmla="*/ 5861992 w 7718488"/>
              <a:gd name="connsiteY3" fmla="*/ -77 h 3099991"/>
              <a:gd name="connsiteX4" fmla="*/ 4148727 w 7718488"/>
              <a:gd name="connsiteY4" fmla="*/ -77 h 3099991"/>
              <a:gd name="connsiteX5" fmla="*/ 4148727 w 7718488"/>
              <a:gd name="connsiteY5" fmla="*/ 1408466 h 3099991"/>
              <a:gd name="connsiteX6" fmla="*/ 4006746 w 7718488"/>
              <a:gd name="connsiteY6" fmla="*/ 1408466 h 3099991"/>
              <a:gd name="connsiteX7" fmla="*/ 4006746 w 7718488"/>
              <a:gd name="connsiteY7" fmla="*/ -77 h 3099991"/>
              <a:gd name="connsiteX8" fmla="*/ 2292953 w 7718488"/>
              <a:gd name="connsiteY8" fmla="*/ -77 h 3099991"/>
              <a:gd name="connsiteX9" fmla="*/ 2292953 w 7718488"/>
              <a:gd name="connsiteY9" fmla="*/ 1410753 h 3099991"/>
              <a:gd name="connsiteX10" fmla="*/ 2151149 w 7718488"/>
              <a:gd name="connsiteY10" fmla="*/ 1410753 h 3099991"/>
              <a:gd name="connsiteX11" fmla="*/ 2151149 w 7718488"/>
              <a:gd name="connsiteY11" fmla="*/ -77 h 3099991"/>
              <a:gd name="connsiteX12" fmla="*/ 437180 w 7718488"/>
              <a:gd name="connsiteY12" fmla="*/ -77 h 3099991"/>
              <a:gd name="connsiteX13" fmla="*/ 437180 w 7718488"/>
              <a:gd name="connsiteY13" fmla="*/ 1607802 h 3099991"/>
              <a:gd name="connsiteX14" fmla="*/ -21 w 7718488"/>
              <a:gd name="connsiteY14" fmla="*/ 3065783 h 3099991"/>
              <a:gd name="connsiteX15" fmla="*/ 384575 w 7718488"/>
              <a:gd name="connsiteY15" fmla="*/ 3065783 h 3099991"/>
              <a:gd name="connsiteX16" fmla="*/ 578105 w 7718488"/>
              <a:gd name="connsiteY16" fmla="*/ 2420098 h 3099991"/>
              <a:gd name="connsiteX17" fmla="*/ 633701 w 7718488"/>
              <a:gd name="connsiteY17" fmla="*/ 2420098 h 3099991"/>
              <a:gd name="connsiteX18" fmla="*/ 952673 w 7718488"/>
              <a:gd name="connsiteY18" fmla="*/ 3065783 h 3099991"/>
              <a:gd name="connsiteX19" fmla="*/ 1417144 w 7718488"/>
              <a:gd name="connsiteY19" fmla="*/ 3065783 h 3099991"/>
              <a:gd name="connsiteX20" fmla="*/ 1107496 w 7718488"/>
              <a:gd name="connsiteY20" fmla="*/ 2420098 h 3099991"/>
              <a:gd name="connsiteX21" fmla="*/ 1809657 w 7718488"/>
              <a:gd name="connsiteY21" fmla="*/ 2420098 h 3099991"/>
              <a:gd name="connsiteX22" fmla="*/ 1614896 w 7718488"/>
              <a:gd name="connsiteY22" fmla="*/ 3065783 h 3099991"/>
              <a:gd name="connsiteX23" fmla="*/ 2035207 w 7718488"/>
              <a:gd name="connsiteY23" fmla="*/ 3065783 h 3099991"/>
              <a:gd name="connsiteX24" fmla="*/ 2227329 w 7718488"/>
              <a:gd name="connsiteY24" fmla="*/ 2421857 h 3099991"/>
              <a:gd name="connsiteX25" fmla="*/ 2319696 w 7718488"/>
              <a:gd name="connsiteY25" fmla="*/ 2421857 h 3099991"/>
              <a:gd name="connsiteX26" fmla="*/ 2319696 w 7718488"/>
              <a:gd name="connsiteY26" fmla="*/ 2420098 h 3099991"/>
              <a:gd name="connsiteX27" fmla="*/ 3255324 w 7718488"/>
              <a:gd name="connsiteY27" fmla="*/ 2420098 h 3099991"/>
              <a:gd name="connsiteX28" fmla="*/ 3069711 w 7718488"/>
              <a:gd name="connsiteY28" fmla="*/ 3064024 h 3099991"/>
              <a:gd name="connsiteX29" fmla="*/ 3493541 w 7718488"/>
              <a:gd name="connsiteY29" fmla="*/ 3064024 h 3099991"/>
              <a:gd name="connsiteX30" fmla="*/ 3673172 w 7718488"/>
              <a:gd name="connsiteY30" fmla="*/ 2420098 h 3099991"/>
              <a:gd name="connsiteX31" fmla="*/ 3863886 w 7718488"/>
              <a:gd name="connsiteY31" fmla="*/ 2420098 h 3099991"/>
              <a:gd name="connsiteX32" fmla="*/ 3868988 w 7718488"/>
              <a:gd name="connsiteY32" fmla="*/ 3064024 h 3099991"/>
              <a:gd name="connsiteX33" fmla="*/ 4224555 w 7718488"/>
              <a:gd name="connsiteY33" fmla="*/ 3064024 h 3099991"/>
              <a:gd name="connsiteX34" fmla="*/ 4632375 w 7718488"/>
              <a:gd name="connsiteY34" fmla="*/ 2420098 h 3099991"/>
              <a:gd name="connsiteX35" fmla="*/ 4899445 w 7718488"/>
              <a:gd name="connsiteY35" fmla="*/ 2420098 h 3099991"/>
              <a:gd name="connsiteX36" fmla="*/ 4761688 w 7718488"/>
              <a:gd name="connsiteY36" fmla="*/ 3064024 h 3099991"/>
              <a:gd name="connsiteX37" fmla="*/ 5178832 w 7718488"/>
              <a:gd name="connsiteY37" fmla="*/ 3064024 h 3099991"/>
              <a:gd name="connsiteX38" fmla="*/ 5314303 w 7718488"/>
              <a:gd name="connsiteY38" fmla="*/ 2420098 h 3099991"/>
              <a:gd name="connsiteX39" fmla="*/ 5555511 w 7718488"/>
              <a:gd name="connsiteY39" fmla="*/ 2420098 h 3099991"/>
              <a:gd name="connsiteX40" fmla="*/ 5729336 w 7718488"/>
              <a:gd name="connsiteY40" fmla="*/ 2922923 h 3099991"/>
              <a:gd name="connsiteX41" fmla="*/ 6322944 w 7718488"/>
              <a:gd name="connsiteY41" fmla="*/ 3099914 h 3099991"/>
              <a:gd name="connsiteX42" fmla="*/ 7097942 w 7718488"/>
              <a:gd name="connsiteY42" fmla="*/ 3004733 h 3099991"/>
              <a:gd name="connsiteX43" fmla="*/ 7242385 w 7718488"/>
              <a:gd name="connsiteY43" fmla="*/ 2420098 h 3099991"/>
              <a:gd name="connsiteX44" fmla="*/ 7718468 w 7718488"/>
              <a:gd name="connsiteY44" fmla="*/ 2420098 h 3099991"/>
              <a:gd name="connsiteX45" fmla="*/ 7718468 w 7718488"/>
              <a:gd name="connsiteY45" fmla="*/ -77 h 3099991"/>
              <a:gd name="connsiteX46" fmla="*/ 2089395 w 7718488"/>
              <a:gd name="connsiteY46" fmla="*/ 1492915 h 3099991"/>
              <a:gd name="connsiteX47" fmla="*/ 2064413 w 7718488"/>
              <a:gd name="connsiteY47" fmla="*/ 1575429 h 3099991"/>
              <a:gd name="connsiteX48" fmla="*/ 1836575 w 7718488"/>
              <a:gd name="connsiteY48" fmla="*/ 2333889 h 3099991"/>
              <a:gd name="connsiteX49" fmla="*/ 1827603 w 7718488"/>
              <a:gd name="connsiteY49" fmla="*/ 2360808 h 3099991"/>
              <a:gd name="connsiteX50" fmla="*/ 1078291 w 7718488"/>
              <a:gd name="connsiteY50" fmla="*/ 2360808 h 3099991"/>
              <a:gd name="connsiteX51" fmla="*/ 1019704 w 7718488"/>
              <a:gd name="connsiteY51" fmla="*/ 2237652 h 3099991"/>
              <a:gd name="connsiteX52" fmla="*/ 1827603 w 7718488"/>
              <a:gd name="connsiteY52" fmla="*/ 1411985 h 3099991"/>
              <a:gd name="connsiteX53" fmla="*/ 1308591 w 7718488"/>
              <a:gd name="connsiteY53" fmla="*/ 1411985 h 3099991"/>
              <a:gd name="connsiteX54" fmla="*/ 676805 w 7718488"/>
              <a:gd name="connsiteY54" fmla="*/ 2091274 h 3099991"/>
              <a:gd name="connsiteX55" fmla="*/ 881419 w 7718488"/>
              <a:gd name="connsiteY55" fmla="*/ 1410753 h 3099991"/>
              <a:gd name="connsiteX56" fmla="*/ 498582 w 7718488"/>
              <a:gd name="connsiteY56" fmla="*/ 1410753 h 3099991"/>
              <a:gd name="connsiteX57" fmla="*/ 498582 w 7718488"/>
              <a:gd name="connsiteY57" fmla="*/ 60972 h 3099991"/>
              <a:gd name="connsiteX58" fmla="*/ 2089395 w 7718488"/>
              <a:gd name="connsiteY58" fmla="*/ 60972 h 3099991"/>
              <a:gd name="connsiteX59" fmla="*/ 2531874 w 7718488"/>
              <a:gd name="connsiteY59" fmla="*/ 2133498 h 3099991"/>
              <a:gd name="connsiteX60" fmla="*/ 2531874 w 7718488"/>
              <a:gd name="connsiteY60" fmla="*/ 2133498 h 3099991"/>
              <a:gd name="connsiteX61" fmla="*/ 2483140 w 7718488"/>
              <a:gd name="connsiteY61" fmla="*/ 2135786 h 3099991"/>
              <a:gd name="connsiteX62" fmla="*/ 2424554 w 7718488"/>
              <a:gd name="connsiteY62" fmla="*/ 2135786 h 3099991"/>
              <a:gd name="connsiteX63" fmla="*/ 2322863 w 7718488"/>
              <a:gd name="connsiteY63" fmla="*/ 2135786 h 3099991"/>
              <a:gd name="connsiteX64" fmla="*/ 2369838 w 7718488"/>
              <a:gd name="connsiteY64" fmla="*/ 1961609 h 3099991"/>
              <a:gd name="connsiteX65" fmla="*/ 2392005 w 7718488"/>
              <a:gd name="connsiteY65" fmla="*/ 1874872 h 3099991"/>
              <a:gd name="connsiteX66" fmla="*/ 2445666 w 7718488"/>
              <a:gd name="connsiteY66" fmla="*/ 1672546 h 3099991"/>
              <a:gd name="connsiteX67" fmla="*/ 2514633 w 7718488"/>
              <a:gd name="connsiteY67" fmla="*/ 1671491 h 3099991"/>
              <a:gd name="connsiteX68" fmla="*/ 2593452 w 7718488"/>
              <a:gd name="connsiteY68" fmla="*/ 1671491 h 3099991"/>
              <a:gd name="connsiteX69" fmla="*/ 2844337 w 7718488"/>
              <a:gd name="connsiteY69" fmla="*/ 1722512 h 3099991"/>
              <a:gd name="connsiteX70" fmla="*/ 2837124 w 7718488"/>
              <a:gd name="connsiteY70" fmla="*/ 1896688 h 3099991"/>
              <a:gd name="connsiteX71" fmla="*/ 2532402 w 7718488"/>
              <a:gd name="connsiteY71" fmla="*/ 2133498 h 3099991"/>
              <a:gd name="connsiteX72" fmla="*/ 3690941 w 7718488"/>
              <a:gd name="connsiteY72" fmla="*/ 2359928 h 3099991"/>
              <a:gd name="connsiteX73" fmla="*/ 3858432 w 7718488"/>
              <a:gd name="connsiteY73" fmla="*/ 1764736 h 3099991"/>
              <a:gd name="connsiteX74" fmla="*/ 3864414 w 7718488"/>
              <a:gd name="connsiteY74" fmla="*/ 2359928 h 3099991"/>
              <a:gd name="connsiteX75" fmla="*/ 3944641 w 7718488"/>
              <a:gd name="connsiteY75" fmla="*/ 1408466 h 3099991"/>
              <a:gd name="connsiteX76" fmla="*/ 3546674 w 7718488"/>
              <a:gd name="connsiteY76" fmla="*/ 1408466 h 3099991"/>
              <a:gd name="connsiteX77" fmla="*/ 3273445 w 7718488"/>
              <a:gd name="connsiteY77" fmla="*/ 2359928 h 3099991"/>
              <a:gd name="connsiteX78" fmla="*/ 2851198 w 7718488"/>
              <a:gd name="connsiteY78" fmla="*/ 2359928 h 3099991"/>
              <a:gd name="connsiteX79" fmla="*/ 3238258 w 7718488"/>
              <a:gd name="connsiteY79" fmla="*/ 1902494 h 3099991"/>
              <a:gd name="connsiteX80" fmla="*/ 3184421 w 7718488"/>
              <a:gd name="connsiteY80" fmla="*/ 1525287 h 3099991"/>
              <a:gd name="connsiteX81" fmla="*/ 2671040 w 7718488"/>
              <a:gd name="connsiteY81" fmla="*/ 1407938 h 3099991"/>
              <a:gd name="connsiteX82" fmla="*/ 2354355 w 7718488"/>
              <a:gd name="connsiteY82" fmla="*/ 1407938 h 3099991"/>
              <a:gd name="connsiteX83" fmla="*/ 2354355 w 7718488"/>
              <a:gd name="connsiteY83" fmla="*/ 60972 h 3099991"/>
              <a:gd name="connsiteX84" fmla="*/ 3944641 w 7718488"/>
              <a:gd name="connsiteY84" fmla="*/ 60972 h 3099991"/>
              <a:gd name="connsiteX85" fmla="*/ 4912289 w 7718488"/>
              <a:gd name="connsiteY85" fmla="*/ 2359928 h 3099991"/>
              <a:gd name="connsiteX86" fmla="*/ 4672136 w 7718488"/>
              <a:gd name="connsiteY86" fmla="*/ 2359928 h 3099991"/>
              <a:gd name="connsiteX87" fmla="*/ 5035444 w 7718488"/>
              <a:gd name="connsiteY87" fmla="*/ 1789543 h 3099991"/>
              <a:gd name="connsiteX88" fmla="*/ 5801470 w 7718488"/>
              <a:gd name="connsiteY88" fmla="*/ 1435208 h 3099991"/>
              <a:gd name="connsiteX89" fmla="*/ 5800414 w 7718488"/>
              <a:gd name="connsiteY89" fmla="*/ 1764736 h 3099991"/>
              <a:gd name="connsiteX90" fmla="*/ 5588235 w 7718488"/>
              <a:gd name="connsiteY90" fmla="*/ 2220411 h 3099991"/>
              <a:gd name="connsiteX91" fmla="*/ 5563076 w 7718488"/>
              <a:gd name="connsiteY91" fmla="*/ 2359928 h 3099991"/>
              <a:gd name="connsiteX92" fmla="*/ 5329081 w 7718488"/>
              <a:gd name="connsiteY92" fmla="*/ 2359928 h 3099991"/>
              <a:gd name="connsiteX93" fmla="*/ 5528065 w 7718488"/>
              <a:gd name="connsiteY93" fmla="*/ 1410753 h 3099991"/>
              <a:gd name="connsiteX94" fmla="*/ 4854758 w 7718488"/>
              <a:gd name="connsiteY94" fmla="*/ 1410753 h 3099991"/>
              <a:gd name="connsiteX95" fmla="*/ 4252177 w 7718488"/>
              <a:gd name="connsiteY95" fmla="*/ 2360808 h 3099991"/>
              <a:gd name="connsiteX96" fmla="*/ 4208545 w 7718488"/>
              <a:gd name="connsiteY96" fmla="*/ 2360808 h 3099991"/>
              <a:gd name="connsiteX97" fmla="*/ 4208545 w 7718488"/>
              <a:gd name="connsiteY97" fmla="*/ 60972 h 3099991"/>
              <a:gd name="connsiteX98" fmla="*/ 5800766 w 7718488"/>
              <a:gd name="connsiteY98" fmla="*/ 60972 h 3099991"/>
              <a:gd name="connsiteX99" fmla="*/ 6718976 w 7718488"/>
              <a:gd name="connsiteY99" fmla="*/ 2748219 h 3099991"/>
              <a:gd name="connsiteX100" fmla="*/ 6451201 w 7718488"/>
              <a:gd name="connsiteY100" fmla="*/ 2775840 h 3099991"/>
              <a:gd name="connsiteX101" fmla="*/ 6058512 w 7718488"/>
              <a:gd name="connsiteY101" fmla="*/ 2420098 h 3099991"/>
              <a:gd name="connsiteX102" fmla="*/ 6800434 w 7718488"/>
              <a:gd name="connsiteY102" fmla="*/ 2420098 h 3099991"/>
              <a:gd name="connsiteX103" fmla="*/ 7658650 w 7718488"/>
              <a:gd name="connsiteY103" fmla="*/ 2359928 h 3099991"/>
              <a:gd name="connsiteX104" fmla="*/ 7256988 w 7718488"/>
              <a:gd name="connsiteY104" fmla="*/ 2359928 h 3099991"/>
              <a:gd name="connsiteX105" fmla="*/ 7322612 w 7718488"/>
              <a:gd name="connsiteY105" fmla="*/ 2094616 h 3099991"/>
              <a:gd name="connsiteX106" fmla="*/ 6519816 w 7718488"/>
              <a:gd name="connsiteY106" fmla="*/ 2094616 h 3099991"/>
              <a:gd name="connsiteX107" fmla="*/ 6453664 w 7718488"/>
              <a:gd name="connsiteY107" fmla="*/ 2359928 h 3099991"/>
              <a:gd name="connsiteX108" fmla="*/ 6065374 w 7718488"/>
              <a:gd name="connsiteY108" fmla="*/ 2359928 h 3099991"/>
              <a:gd name="connsiteX109" fmla="*/ 6065374 w 7718488"/>
              <a:gd name="connsiteY109" fmla="*/ 2305388 h 3099991"/>
              <a:gd name="connsiteX110" fmla="*/ 6084023 w 7718488"/>
              <a:gd name="connsiteY110" fmla="*/ 2210734 h 3099991"/>
              <a:gd name="connsiteX111" fmla="*/ 6667251 w 7718488"/>
              <a:gd name="connsiteY111" fmla="*/ 1642109 h 3099991"/>
              <a:gd name="connsiteX112" fmla="*/ 6905996 w 7718488"/>
              <a:gd name="connsiteY112" fmla="*/ 1868715 h 3099991"/>
              <a:gd name="connsiteX113" fmla="*/ 7383838 w 7718488"/>
              <a:gd name="connsiteY113" fmla="*/ 1868715 h 3099991"/>
              <a:gd name="connsiteX114" fmla="*/ 7344253 w 7718488"/>
              <a:gd name="connsiteY114" fmla="*/ 1514555 h 3099991"/>
              <a:gd name="connsiteX115" fmla="*/ 6770877 w 7718488"/>
              <a:gd name="connsiteY115" fmla="*/ 1316979 h 3099991"/>
              <a:gd name="connsiteX116" fmla="*/ 6065374 w 7718488"/>
              <a:gd name="connsiteY116" fmla="*/ 1503295 h 3099991"/>
              <a:gd name="connsiteX117" fmla="*/ 6065374 w 7718488"/>
              <a:gd name="connsiteY117" fmla="*/ 60621 h 3099991"/>
              <a:gd name="connsiteX118" fmla="*/ 7657946 w 7718488"/>
              <a:gd name="connsiteY118" fmla="*/ 60621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718488" h="3099991">
                <a:moveTo>
                  <a:pt x="6005027" y="-77"/>
                </a:moveTo>
                <a:lnTo>
                  <a:pt x="6005027" y="1546752"/>
                </a:lnTo>
                <a:cubicBezTo>
                  <a:pt x="5953197" y="1588097"/>
                  <a:pt x="5905324" y="1634157"/>
                  <a:pt x="5861992" y="1684334"/>
                </a:cubicBezTo>
                <a:lnTo>
                  <a:pt x="5861992" y="-77"/>
                </a:lnTo>
                <a:lnTo>
                  <a:pt x="4148727" y="-77"/>
                </a:lnTo>
                <a:lnTo>
                  <a:pt x="4148727" y="1408466"/>
                </a:lnTo>
                <a:lnTo>
                  <a:pt x="4006746" y="1408466"/>
                </a:lnTo>
                <a:lnTo>
                  <a:pt x="4006746" y="-77"/>
                </a:lnTo>
                <a:lnTo>
                  <a:pt x="2292953" y="-77"/>
                </a:lnTo>
                <a:lnTo>
                  <a:pt x="2292953" y="1410753"/>
                </a:lnTo>
                <a:lnTo>
                  <a:pt x="2151149" y="1410753"/>
                </a:lnTo>
                <a:lnTo>
                  <a:pt x="2151149" y="-77"/>
                </a:lnTo>
                <a:lnTo>
                  <a:pt x="437180" y="-77"/>
                </a:lnTo>
                <a:lnTo>
                  <a:pt x="437180" y="1607802"/>
                </a:lnTo>
                <a:lnTo>
                  <a:pt x="-21" y="3065783"/>
                </a:lnTo>
                <a:lnTo>
                  <a:pt x="384575" y="3065783"/>
                </a:lnTo>
                <a:lnTo>
                  <a:pt x="578105" y="2420098"/>
                </a:lnTo>
                <a:lnTo>
                  <a:pt x="633701" y="2420098"/>
                </a:lnTo>
                <a:lnTo>
                  <a:pt x="952673" y="3065783"/>
                </a:lnTo>
                <a:lnTo>
                  <a:pt x="1417144" y="3065783"/>
                </a:lnTo>
                <a:lnTo>
                  <a:pt x="1107496" y="2420098"/>
                </a:lnTo>
                <a:lnTo>
                  <a:pt x="1809657" y="2420098"/>
                </a:lnTo>
                <a:lnTo>
                  <a:pt x="1614896" y="3065783"/>
                </a:lnTo>
                <a:lnTo>
                  <a:pt x="2035207" y="3065783"/>
                </a:lnTo>
                <a:lnTo>
                  <a:pt x="2227329" y="2421857"/>
                </a:lnTo>
                <a:lnTo>
                  <a:pt x="2319696" y="2421857"/>
                </a:lnTo>
                <a:lnTo>
                  <a:pt x="2319696" y="2420098"/>
                </a:lnTo>
                <a:lnTo>
                  <a:pt x="3255324" y="2420098"/>
                </a:lnTo>
                <a:lnTo>
                  <a:pt x="3069711" y="3064024"/>
                </a:lnTo>
                <a:lnTo>
                  <a:pt x="3493541" y="3064024"/>
                </a:lnTo>
                <a:lnTo>
                  <a:pt x="3673172" y="2420098"/>
                </a:lnTo>
                <a:lnTo>
                  <a:pt x="3863886" y="2420098"/>
                </a:lnTo>
                <a:lnTo>
                  <a:pt x="3868988" y="3064024"/>
                </a:lnTo>
                <a:lnTo>
                  <a:pt x="4224555" y="3064024"/>
                </a:lnTo>
                <a:lnTo>
                  <a:pt x="4632375" y="2420098"/>
                </a:lnTo>
                <a:lnTo>
                  <a:pt x="4899445" y="2420098"/>
                </a:lnTo>
                <a:lnTo>
                  <a:pt x="4761688" y="3064024"/>
                </a:lnTo>
                <a:lnTo>
                  <a:pt x="5178832" y="3064024"/>
                </a:lnTo>
                <a:lnTo>
                  <a:pt x="5314303" y="2420098"/>
                </a:lnTo>
                <a:lnTo>
                  <a:pt x="5555511" y="2420098"/>
                </a:lnTo>
                <a:cubicBezTo>
                  <a:pt x="5546010" y="2619609"/>
                  <a:pt x="5597032" y="2800999"/>
                  <a:pt x="5729336" y="2922923"/>
                </a:cubicBezTo>
                <a:cubicBezTo>
                  <a:pt x="5891197" y="3071413"/>
                  <a:pt x="6139091" y="3099914"/>
                  <a:pt x="6322944" y="3099914"/>
                </a:cubicBezTo>
                <a:cubicBezTo>
                  <a:pt x="6583998" y="3096836"/>
                  <a:pt x="6843908" y="3064903"/>
                  <a:pt x="7097942" y="3004733"/>
                </a:cubicBezTo>
                <a:lnTo>
                  <a:pt x="7242385" y="2420098"/>
                </a:lnTo>
                <a:lnTo>
                  <a:pt x="7718468" y="2420098"/>
                </a:lnTo>
                <a:lnTo>
                  <a:pt x="7718468" y="-77"/>
                </a:lnTo>
                <a:close/>
                <a:moveTo>
                  <a:pt x="2089395" y="1492915"/>
                </a:moveTo>
                <a:lnTo>
                  <a:pt x="2064413" y="1575429"/>
                </a:lnTo>
                <a:lnTo>
                  <a:pt x="1836575" y="2333889"/>
                </a:lnTo>
                <a:lnTo>
                  <a:pt x="1827603" y="2360808"/>
                </a:lnTo>
                <a:lnTo>
                  <a:pt x="1078291" y="2360808"/>
                </a:lnTo>
                <a:lnTo>
                  <a:pt x="1019704" y="2237652"/>
                </a:lnTo>
                <a:lnTo>
                  <a:pt x="1827603" y="1411985"/>
                </a:lnTo>
                <a:lnTo>
                  <a:pt x="1308591" y="1411985"/>
                </a:lnTo>
                <a:lnTo>
                  <a:pt x="676805" y="2091274"/>
                </a:lnTo>
                <a:lnTo>
                  <a:pt x="881419" y="1410753"/>
                </a:lnTo>
                <a:lnTo>
                  <a:pt x="498582" y="1410753"/>
                </a:lnTo>
                <a:lnTo>
                  <a:pt x="498582" y="60972"/>
                </a:lnTo>
                <a:lnTo>
                  <a:pt x="2089395" y="60972"/>
                </a:lnTo>
                <a:close/>
                <a:moveTo>
                  <a:pt x="2531874" y="2133498"/>
                </a:moveTo>
                <a:lnTo>
                  <a:pt x="2531874" y="2133498"/>
                </a:lnTo>
                <a:cubicBezTo>
                  <a:pt x="2516568" y="2133498"/>
                  <a:pt x="2500910" y="2135786"/>
                  <a:pt x="2483140" y="2135786"/>
                </a:cubicBezTo>
                <a:cubicBezTo>
                  <a:pt x="2459741" y="2135786"/>
                  <a:pt x="2441795" y="2135786"/>
                  <a:pt x="2424554" y="2135786"/>
                </a:cubicBezTo>
                <a:lnTo>
                  <a:pt x="2322863" y="2135786"/>
                </a:lnTo>
                <a:lnTo>
                  <a:pt x="2369838" y="1961609"/>
                </a:lnTo>
                <a:lnTo>
                  <a:pt x="2392005" y="1874872"/>
                </a:lnTo>
                <a:lnTo>
                  <a:pt x="2445666" y="1672546"/>
                </a:lnTo>
                <a:cubicBezTo>
                  <a:pt x="2469417" y="1672546"/>
                  <a:pt x="2492465" y="1671491"/>
                  <a:pt x="2514633" y="1671491"/>
                </a:cubicBezTo>
                <a:lnTo>
                  <a:pt x="2593452" y="1671491"/>
                </a:lnTo>
                <a:cubicBezTo>
                  <a:pt x="2728219" y="1671491"/>
                  <a:pt x="2813372" y="1679231"/>
                  <a:pt x="2844337" y="1722512"/>
                </a:cubicBezTo>
                <a:cubicBezTo>
                  <a:pt x="2867912" y="1755060"/>
                  <a:pt x="2865097" y="1811360"/>
                  <a:pt x="2837124" y="1896688"/>
                </a:cubicBezTo>
                <a:cubicBezTo>
                  <a:pt x="2788917" y="2043771"/>
                  <a:pt x="2728219" y="2118544"/>
                  <a:pt x="2532402" y="2133498"/>
                </a:cubicBezTo>
                <a:moveTo>
                  <a:pt x="3690941" y="2359928"/>
                </a:moveTo>
                <a:lnTo>
                  <a:pt x="3858432" y="1764736"/>
                </a:lnTo>
                <a:lnTo>
                  <a:pt x="3864414" y="2359928"/>
                </a:lnTo>
                <a:close/>
                <a:moveTo>
                  <a:pt x="3944641" y="1408466"/>
                </a:moveTo>
                <a:lnTo>
                  <a:pt x="3546674" y="1408466"/>
                </a:lnTo>
                <a:lnTo>
                  <a:pt x="3273445" y="2359928"/>
                </a:lnTo>
                <a:lnTo>
                  <a:pt x="2851198" y="2359928"/>
                </a:lnTo>
                <a:cubicBezTo>
                  <a:pt x="3066368" y="2280229"/>
                  <a:pt x="3197265" y="2128220"/>
                  <a:pt x="3238258" y="1902494"/>
                </a:cubicBezTo>
                <a:cubicBezTo>
                  <a:pt x="3271685" y="1726558"/>
                  <a:pt x="3255851" y="1611672"/>
                  <a:pt x="3184421" y="1525287"/>
                </a:cubicBezTo>
                <a:cubicBezTo>
                  <a:pt x="3077100" y="1396854"/>
                  <a:pt x="2861931" y="1407938"/>
                  <a:pt x="2671040" y="1407938"/>
                </a:cubicBezTo>
                <a:lnTo>
                  <a:pt x="2354355" y="1407938"/>
                </a:lnTo>
                <a:lnTo>
                  <a:pt x="2354355" y="60972"/>
                </a:lnTo>
                <a:lnTo>
                  <a:pt x="3944641" y="60972"/>
                </a:lnTo>
                <a:close/>
                <a:moveTo>
                  <a:pt x="4912289" y="2359928"/>
                </a:moveTo>
                <a:lnTo>
                  <a:pt x="4672136" y="2359928"/>
                </a:lnTo>
                <a:lnTo>
                  <a:pt x="5035444" y="1789543"/>
                </a:lnTo>
                <a:close/>
                <a:moveTo>
                  <a:pt x="5801470" y="1435208"/>
                </a:moveTo>
                <a:lnTo>
                  <a:pt x="5800414" y="1764736"/>
                </a:lnTo>
                <a:cubicBezTo>
                  <a:pt x="5701327" y="1901738"/>
                  <a:pt x="5629298" y="2056403"/>
                  <a:pt x="5588235" y="2220411"/>
                </a:cubicBezTo>
                <a:cubicBezTo>
                  <a:pt x="5576254" y="2266189"/>
                  <a:pt x="5567844" y="2312847"/>
                  <a:pt x="5563076" y="2359928"/>
                </a:cubicBezTo>
                <a:lnTo>
                  <a:pt x="5329081" y="2359928"/>
                </a:lnTo>
                <a:lnTo>
                  <a:pt x="5528065" y="1410753"/>
                </a:lnTo>
                <a:lnTo>
                  <a:pt x="4854758" y="1410753"/>
                </a:lnTo>
                <a:lnTo>
                  <a:pt x="4252177" y="2360808"/>
                </a:lnTo>
                <a:lnTo>
                  <a:pt x="4208545" y="2360808"/>
                </a:lnTo>
                <a:lnTo>
                  <a:pt x="4208545" y="60972"/>
                </a:lnTo>
                <a:lnTo>
                  <a:pt x="5800766" y="60972"/>
                </a:lnTo>
                <a:close/>
                <a:moveTo>
                  <a:pt x="6718976" y="2748219"/>
                </a:moveTo>
                <a:cubicBezTo>
                  <a:pt x="6630709" y="2765355"/>
                  <a:pt x="6541104" y="2774591"/>
                  <a:pt x="6451201" y="2775840"/>
                </a:cubicBezTo>
                <a:cubicBezTo>
                  <a:pt x="6221605" y="2775840"/>
                  <a:pt x="6061855" y="2669047"/>
                  <a:pt x="6058512" y="2420098"/>
                </a:cubicBezTo>
                <a:lnTo>
                  <a:pt x="6800434" y="2420098"/>
                </a:lnTo>
                <a:close/>
                <a:moveTo>
                  <a:pt x="7658650" y="2359928"/>
                </a:moveTo>
                <a:lnTo>
                  <a:pt x="7256988" y="2359928"/>
                </a:lnTo>
                <a:lnTo>
                  <a:pt x="7322612" y="2094616"/>
                </a:lnTo>
                <a:lnTo>
                  <a:pt x="6519816" y="2094616"/>
                </a:lnTo>
                <a:lnTo>
                  <a:pt x="6453664" y="2359928"/>
                </a:lnTo>
                <a:lnTo>
                  <a:pt x="6065374" y="2359928"/>
                </a:lnTo>
                <a:lnTo>
                  <a:pt x="6065374" y="2305388"/>
                </a:lnTo>
                <a:cubicBezTo>
                  <a:pt x="6071355" y="2275479"/>
                  <a:pt x="6076458" y="2244162"/>
                  <a:pt x="6084023" y="2210734"/>
                </a:cubicBezTo>
                <a:cubicBezTo>
                  <a:pt x="6154397" y="1924662"/>
                  <a:pt x="6342648" y="1642109"/>
                  <a:pt x="6667251" y="1642109"/>
                </a:cubicBezTo>
                <a:cubicBezTo>
                  <a:pt x="6795684" y="1642109"/>
                  <a:pt x="6923413" y="1691019"/>
                  <a:pt x="6905996" y="1868715"/>
                </a:cubicBezTo>
                <a:lnTo>
                  <a:pt x="7383838" y="1868715"/>
                </a:lnTo>
                <a:cubicBezTo>
                  <a:pt x="7402839" y="1785849"/>
                  <a:pt x="7434332" y="1644572"/>
                  <a:pt x="7344253" y="1514555"/>
                </a:cubicBezTo>
                <a:cubicBezTo>
                  <a:pt x="7242385" y="1373807"/>
                  <a:pt x="7037244" y="1316979"/>
                  <a:pt x="6770877" y="1316979"/>
                </a:cubicBezTo>
                <a:cubicBezTo>
                  <a:pt x="6581570" y="1316979"/>
                  <a:pt x="6304647" y="1347240"/>
                  <a:pt x="6065374" y="1503295"/>
                </a:cubicBezTo>
                <a:lnTo>
                  <a:pt x="6065374" y="60621"/>
                </a:lnTo>
                <a:lnTo>
                  <a:pt x="7657946" y="60621"/>
                </a:lnTo>
                <a:close/>
              </a:path>
            </a:pathLst>
          </a:custGeom>
          <a:solidFill>
            <a:schemeClr val="accent2"/>
          </a:solidFill>
          <a:ln w="17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4FB16981-6B82-4675-8BD2-16F7F9ECDD53}"/>
              </a:ext>
            </a:extLst>
          </p:cNvPr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D7771-E391-4914-AD47-57F13F654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967794" y="6295536"/>
            <a:ext cx="18662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600" b="0" kern="120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5D4B1157-B5C0-4AD9-BA1D-B6C821264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3201" y="6266997"/>
            <a:ext cx="484029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8B8CBB-ED87-4C39-9AC3-A1B4F02BE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66997"/>
            <a:ext cx="46230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1DF9C6-DFC5-4AB2-833E-C58C8F901A0B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27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F7AF648-E8C1-435F-A91F-1FCE26666A3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8477" y="1468380"/>
            <a:ext cx="5885053" cy="4087973"/>
          </a:xfrm>
          <a:solidFill>
            <a:schemeClr val="accent1"/>
          </a:solidFill>
        </p:spPr>
        <p:txBody>
          <a:bodyPr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9E02FE-A18D-433A-B7C5-66327044D5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2337" y="1468380"/>
            <a:ext cx="3551186" cy="3098109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4255FB05-4B59-458B-8EFD-8DCE3678F3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48627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64C954ED-B10B-4AF2-833F-37E615D3439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648627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D4AB80-538F-43A3-8C4D-16CCBDE87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8628" y="4746353"/>
            <a:ext cx="3551186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C1EA9FA-4164-4EF7-8EA1-6A4010273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734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6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3022F2F-B43A-41C4-BF6C-3739462B739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8477" y="371311"/>
            <a:ext cx="3727618" cy="5392264"/>
          </a:xfrm>
          <a:solidFill>
            <a:schemeClr val="accent1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69996B-9D51-47AF-8239-CB068E0662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9910" y="1453783"/>
            <a:ext cx="5301922" cy="344622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AE26B475-B5C4-4347-8C21-09E3E42E775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729193" y="614966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EC61BC-58E1-4775-ADB9-771F90B82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9910" y="4953575"/>
            <a:ext cx="5301922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7C17CDB-6172-4525-81E9-4F0C8DBBA4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1560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4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9">
            <a:extLst>
              <a:ext uri="{FF2B5EF4-FFF2-40B4-BE49-F238E27FC236}">
                <a16:creationId xmlns:a16="http://schemas.microsoft.com/office/drawing/2014/main" id="{7C40611E-3A51-447C-B4D9-E63571518EA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129527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477655F7-9771-42CD-A3FF-9B0E744CD3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872149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0708127-E14A-4909-821A-61F581AA1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915965" y="1456388"/>
            <a:ext cx="6283848" cy="4364991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1000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56C80A-82E6-41A1-8315-DBCCD3E863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478" y="1456388"/>
            <a:ext cx="3174866" cy="342774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D661CB1-3F0A-461E-B7EF-0DD8759D0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478" y="5007010"/>
            <a:ext cx="3174866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13EE70-222E-4A80-9783-F68F00B7D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7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 Image_Cobalt Blue">
    <p:bg>
      <p:bgPr>
        <a:solidFill>
          <a:srgbClr val="422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FE93F806-A1B2-45FE-9C71-D593A95E6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6999" y="-2666999"/>
            <a:ext cx="6857999" cy="121919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529CB1A-1B72-48E4-9F89-031545C1FD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8478" y="1456388"/>
            <a:ext cx="5249471" cy="3442681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68A8D8B-EF5A-4905-83FB-5B545573C07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614966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A2E6BF4-8839-4971-8A92-E4187724BD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998476" y="1357588"/>
            <a:ext cx="911399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A49F3C-B81B-486A-8AC6-0C685BBE0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478" y="5007009"/>
            <a:ext cx="5249471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95ABE6-9B30-4315-B16F-C7442D3C7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476" y="371311"/>
            <a:ext cx="91440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0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707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400" y="431800"/>
            <a:ext cx="101952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201" y="1330126"/>
            <a:ext cx="10194470" cy="4546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Shape 8"/>
          <p:cNvSpPr txBox="1">
            <a:spLocks/>
          </p:cNvSpPr>
          <p:nvPr userDrawn="1"/>
        </p:nvSpPr>
        <p:spPr>
          <a:xfrm>
            <a:off x="10946607" y="6266997"/>
            <a:ext cx="242486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00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00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885685" y="6277915"/>
            <a:ext cx="56142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2023 KPMG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Tax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M.Michna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sp.k., polska spółka komandytowa i członek globalnej organizacji KPMG składającej się z niezależnych spółek członkowskich stowarzyszonych z KPMG International Limited, prywatną spółką angielską z odpowiedzialnością ograniczoną do wysokości gwarancji. Wszelkie prawa zastrzeżone.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24B3B3-3138-44BB-8DDD-6BDCEF24DEDC}"/>
              </a:ext>
            </a:extLst>
          </p:cNvPr>
          <p:cNvCxnSpPr/>
          <p:nvPr userDrawn="1"/>
        </p:nvCxnSpPr>
        <p:spPr>
          <a:xfrm>
            <a:off x="10928548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8">
            <a:extLst>
              <a:ext uri="{FF2B5EF4-FFF2-40B4-BE49-F238E27FC236}">
                <a16:creationId xmlns:a16="http://schemas.microsoft.com/office/drawing/2014/main" id="{9CAB9EC7-F5E0-4684-A576-ECACF26F9022}"/>
              </a:ext>
            </a:extLst>
          </p:cNvPr>
          <p:cNvSpPr/>
          <p:nvPr userDrawn="1"/>
        </p:nvSpPr>
        <p:spPr>
          <a:xfrm>
            <a:off x="1003200" y="6272895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44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28" r:id="rId2"/>
    <p:sldLayoutId id="2147483749" r:id="rId3"/>
    <p:sldLayoutId id="2147483750" r:id="rId4"/>
    <p:sldLayoutId id="2147483767" r:id="rId5"/>
    <p:sldLayoutId id="2147483768" r:id="rId6"/>
    <p:sldLayoutId id="2147483765" r:id="rId7"/>
    <p:sldLayoutId id="2147483766" r:id="rId8"/>
    <p:sldLayoutId id="2147483666" r:id="rId9"/>
    <p:sldLayoutId id="2147483811" r:id="rId10"/>
    <p:sldLayoutId id="2147483794" r:id="rId11"/>
    <p:sldLayoutId id="2147483712" r:id="rId12"/>
    <p:sldLayoutId id="2147483664" r:id="rId13"/>
    <p:sldLayoutId id="2147483769" r:id="rId14"/>
    <p:sldLayoutId id="2147483770" r:id="rId15"/>
    <p:sldLayoutId id="2147483714" r:id="rId16"/>
    <p:sldLayoutId id="2147483689" r:id="rId17"/>
    <p:sldLayoutId id="2147483716" r:id="rId18"/>
    <p:sldLayoutId id="2147483690" r:id="rId19"/>
    <p:sldLayoutId id="2147483692" r:id="rId20"/>
    <p:sldLayoutId id="2147483691" r:id="rId21"/>
    <p:sldLayoutId id="2147483693" r:id="rId22"/>
    <p:sldLayoutId id="2147483810" r:id="rId23"/>
    <p:sldLayoutId id="2147483701" r:id="rId24"/>
    <p:sldLayoutId id="2147483771" r:id="rId25"/>
    <p:sldLayoutId id="2147483752" r:id="rId26"/>
    <p:sldLayoutId id="2147483697" r:id="rId27"/>
    <p:sldLayoutId id="2147483772" r:id="rId28"/>
    <p:sldLayoutId id="2147483754" r:id="rId29"/>
    <p:sldLayoutId id="2147483699" r:id="rId30"/>
    <p:sldLayoutId id="2147483700" r:id="rId31"/>
    <p:sldLayoutId id="2147483722" r:id="rId32"/>
    <p:sldLayoutId id="2147483682" r:id="rId33"/>
    <p:sldLayoutId id="2147483745" r:id="rId34"/>
    <p:sldLayoutId id="2147483746" r:id="rId35"/>
    <p:sldLayoutId id="2147483667" r:id="rId36"/>
    <p:sldLayoutId id="2147483748" r:id="rId37"/>
    <p:sldLayoutId id="2147483793" r:id="rId38"/>
    <p:sldLayoutId id="2147483791" r:id="rId39"/>
    <p:sldLayoutId id="2147483790" r:id="rId40"/>
    <p:sldLayoutId id="2147483788" r:id="rId41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5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-"/>
        <a:defRPr sz="15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5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1913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8969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0747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-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25730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27" userDrawn="1">
          <p15:clr>
            <a:srgbClr val="F26B43"/>
          </p15:clr>
        </p15:guide>
        <p15:guide id="3" pos="7055" userDrawn="1">
          <p15:clr>
            <a:srgbClr val="F26B43"/>
          </p15:clr>
        </p15:guide>
        <p15:guide id="4" orient="horz" pos="838" userDrawn="1">
          <p15:clr>
            <a:srgbClr val="F26B43"/>
          </p15:clr>
        </p15:guide>
        <p15:guide id="5" orient="horz" pos="612" userDrawn="1">
          <p15:clr>
            <a:srgbClr val="F26B43"/>
          </p15:clr>
        </p15:guide>
        <p15:guide id="6" orient="horz" pos="272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kpmgoneuk-my.sharepoint.com/personal/mike_poole_kpmg_co_uk/Documents/Desktop/Templates%20for%20ESG/KPMG%20ESG%20A4%20portrait%20template%20(RGB).pptx?web=1" TargetMode="Externa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8477" y="1330325"/>
            <a:ext cx="8336715" cy="1112245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l-PL" sz="4800" dirty="0"/>
              <a:t>Problemy z definicją przedsiębiorstwa na gruncie ustaw </a:t>
            </a:r>
            <a:br>
              <a:rPr lang="pl-PL" sz="4800" dirty="0"/>
            </a:br>
            <a:r>
              <a:rPr lang="pl-PL" sz="4800" dirty="0"/>
              <a:t>o podatku dochodowym oraz ustawy o podatku do towarów i usług</a:t>
            </a:r>
            <a:br>
              <a:rPr lang="pl-PL" sz="6000" dirty="0"/>
            </a:br>
            <a:endParaRPr lang="en-GB" sz="6000" dirty="0"/>
          </a:p>
        </p:txBody>
      </p:sp>
      <p:sp>
        <p:nvSpPr>
          <p:cNvPr id="5" name="Subtitle 4"/>
          <p:cNvSpPr>
            <a:spLocks noGrp="1"/>
          </p:cNvSpPr>
          <p:nvPr>
            <p:ph type="body" sz="quarter" idx="11"/>
          </p:nvPr>
        </p:nvSpPr>
        <p:spPr>
          <a:xfrm>
            <a:off x="998478" y="5197690"/>
            <a:ext cx="5249471" cy="810000"/>
          </a:xfrm>
        </p:spPr>
        <p:txBody>
          <a:bodyPr/>
          <a:lstStyle/>
          <a:p>
            <a:pPr lvl="1"/>
            <a:r>
              <a:rPr lang="pl-PL" sz="1600" b="1" dirty="0">
                <a:cs typeface="Times New Roman" panose="02020603050405020304" pitchFamily="18" charset="0"/>
              </a:rPr>
              <a:t>Wyrok WSA w Lublinie 16.02.2022, I SA/Lu 636/21</a:t>
            </a:r>
          </a:p>
          <a:p>
            <a:pPr lvl="1"/>
            <a:r>
              <a:rPr lang="pl-PL" sz="1600" b="1" dirty="0">
                <a:cs typeface="Times New Roman" panose="02020603050405020304" pitchFamily="18" charset="0"/>
              </a:rPr>
              <a:t> </a:t>
            </a:r>
            <a:endParaRPr lang="en-GB" sz="1600" b="1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Wydział Prawa i Administracji UMK w Toruniu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10-11 marca 2023 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1D052-28C8-42FD-969E-6372A491B88F}"/>
              </a:ext>
            </a:extLst>
          </p:cNvPr>
          <p:cNvSpPr txBox="1"/>
          <p:nvPr/>
        </p:nvSpPr>
        <p:spPr>
          <a:xfrm>
            <a:off x="998478" y="4544008"/>
            <a:ext cx="6410028" cy="47586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>
              <a:spcAft>
                <a:spcPts val="600"/>
              </a:spcAft>
            </a:pPr>
            <a:endParaRPr lang="pl-PL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7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9A2FAA-9E03-4DC5-9D19-C708F205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solidFill>
                  <a:schemeClr val="tx2"/>
                </a:solidFill>
              </a:rPr>
              <a:t>Definicja przedsiębiorstwa na gruncie przepisów kodeksu cywilnego: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265F8-556F-4E6C-B68A-4F8716A64F69}"/>
              </a:ext>
            </a:extLst>
          </p:cNvPr>
          <p:cNvSpPr/>
          <p:nvPr/>
        </p:nvSpPr>
        <p:spPr>
          <a:xfrm>
            <a:off x="998400" y="1228724"/>
            <a:ext cx="5649144" cy="4765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72000" bIns="18000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art.  55</a:t>
            </a:r>
            <a:r>
              <a:rPr lang="en-GB" sz="280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en-GB" sz="2800" b="1" dirty="0">
                <a:solidFill>
                  <a:schemeClr val="bg1"/>
                </a:solidFill>
                <a:latin typeface="+mj-lt"/>
              </a:rPr>
              <a:t>[</a:t>
            </a: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Przedsiębiorstwo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definicja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]</a:t>
            </a:r>
            <a:endParaRPr lang="pl-PL" sz="2800" b="1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Przedsiębiorstwo jest zorganizowanym zespołem składników niematerialnych </a:t>
            </a:r>
            <a:b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 materialnych przeznaczonym do prowadzenia działalności gospodarczej.</a:t>
            </a:r>
          </a:p>
          <a:p>
            <a:pPr algn="just">
              <a:spcBef>
                <a:spcPts val="600"/>
              </a:spcBef>
              <a:spcAft>
                <a:spcPts val="500"/>
              </a:spcAft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Obejmuje ono w szczególności: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oznaczenie indywidualizujące przedsiębiorstwo lub jego wyodrębnione części (nazwa przedsiębiorstwa);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własność nieruchomości lub ruchomości, w tym urządzeń, materiałów, towarów i wyrobów, oraz inne prawa rzeczowe do nieruchomości lub ruchomości;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prawa wynikające z umów najmu i dzierżawy nieruchomości lub ruchomości oraz prawa do korzystania z nieruchomości lub ruchomości wynikające z innych stosunków prawnych;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wierzytelności, prawa z papierów wartościowych i środki pieniężne;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koncesje, licencje i zezwolenia;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patenty i inne prawa własności przemysłowej;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majątkowe prawa autorskie i majątkowe prawa pokrewne;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tajemnice przedsiębiorstwa;</a:t>
            </a:r>
          </a:p>
          <a:p>
            <a:pPr marL="228600" indent="-228600">
              <a:spcAft>
                <a:spcPts val="500"/>
              </a:spcAft>
              <a:buFont typeface="+mj-lt"/>
              <a:buAutoNum type="arabicPeriod"/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księgi i dokumenty związane z prowadzeniem działalności gospodarczej.</a:t>
            </a:r>
          </a:p>
          <a:p>
            <a:pPr>
              <a:spcAft>
                <a:spcPts val="600"/>
              </a:spcAft>
            </a:pP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F421C8-7709-42A3-997B-3DA4E0F3A4B8}"/>
              </a:ext>
            </a:extLst>
          </p:cNvPr>
          <p:cNvSpPr/>
          <p:nvPr/>
        </p:nvSpPr>
        <p:spPr>
          <a:xfrm>
            <a:off x="6819900" y="1228724"/>
            <a:ext cx="4379913" cy="4765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72000" rIns="180000" bIns="180000" rtlCol="0" anchor="t" anchorCtr="0">
            <a:noAutofit/>
          </a:bodyPr>
          <a:lstStyle/>
          <a:p>
            <a:pPr>
              <a:lnSpc>
                <a:spcPts val="3100"/>
              </a:lnSpc>
              <a:spcAft>
                <a:spcPts val="1200"/>
              </a:spcAft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art.  55</a:t>
            </a:r>
            <a:r>
              <a:rPr lang="pl-PL" sz="2800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 </a:t>
            </a:r>
            <a:br>
              <a:rPr lang="pl-PL" sz="2800" dirty="0">
                <a:solidFill>
                  <a:schemeClr val="bg1"/>
                </a:solidFill>
                <a:latin typeface="+mj-lt"/>
              </a:rPr>
            </a:br>
            <a:r>
              <a:rPr lang="en-GB" sz="2800" b="1" dirty="0">
                <a:solidFill>
                  <a:schemeClr val="bg1"/>
                </a:solidFill>
                <a:latin typeface="+mj-lt"/>
              </a:rPr>
              <a:t>[</a:t>
            </a: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Czynność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prawna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obejmująca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+mj-lt"/>
              </a:rPr>
              <a:t>przedsiębiorstwo</a:t>
            </a:r>
            <a:r>
              <a:rPr lang="en-GB" sz="2800" b="1" dirty="0">
                <a:solidFill>
                  <a:schemeClr val="bg1"/>
                </a:solidFill>
                <a:latin typeface="+mj-lt"/>
              </a:rPr>
              <a:t>]</a:t>
            </a:r>
            <a:endParaRPr lang="pl-PL" sz="2800" b="1" dirty="0">
              <a:solidFill>
                <a:schemeClr val="bg1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Czynność prawna mająca za przedmiot przedsiębiorstwo obejmuje wszystko, co wchodzi w skład przedsiębiorstwa, chyba że co innego wynika z treści czynności prawnej albo z przepisów szczególnych.</a:t>
            </a:r>
          </a:p>
          <a:p>
            <a:pPr>
              <a:spcAft>
                <a:spcPts val="600"/>
              </a:spcAft>
            </a:pP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Poza pojęciem przedsiębiorstwa od 25 września 2003r. pozostają zobowiązania i obciążenia związane z jego prowadzeniem. Przeniesienie przedsiębiorstwa obejmuje tylko przejście aktywów, natomiast przeniesienie zobowiązań związanych z prowadzeniem przedsiębiorstwa wymaga zachowania ustawowych wymogów przewidzianych dla zmiany stron stosunku zobowiązaniowego </a:t>
            </a:r>
            <a:b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(art. 519 i n. KC).</a:t>
            </a:r>
          </a:p>
          <a:p>
            <a:pPr>
              <a:spcAft>
                <a:spcPts val="600"/>
              </a:spcAft>
            </a:pP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dune, sand&#10;&#10;Description automatically generated">
            <a:extLst>
              <a:ext uri="{FF2B5EF4-FFF2-40B4-BE49-F238E27FC236}">
                <a16:creationId xmlns:a16="http://schemas.microsoft.com/office/drawing/2014/main" id="{01001A46-B51B-4BC5-BE93-CCE170045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215087" y="0"/>
            <a:ext cx="397691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563BD2-4068-4057-AA95-8206EE5078EB}"/>
              </a:ext>
            </a:extLst>
          </p:cNvPr>
          <p:cNvSpPr/>
          <p:nvPr/>
        </p:nvSpPr>
        <p:spPr>
          <a:xfrm>
            <a:off x="1" y="0"/>
            <a:ext cx="83057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pl-PL" sz="1500" dirty="0" err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A2FAA-9E03-4DC5-9D19-C708F205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solidFill>
                  <a:schemeClr val="tx2"/>
                </a:solidFill>
              </a:rPr>
              <a:t>Ustawy o podatku dochodowym od osób </a:t>
            </a:r>
            <a:br>
              <a:rPr lang="pl-PL" sz="3600" dirty="0">
                <a:solidFill>
                  <a:schemeClr val="tx2"/>
                </a:solidFill>
              </a:rPr>
            </a:br>
            <a:r>
              <a:rPr lang="pl-PL" sz="3600" dirty="0">
                <a:solidFill>
                  <a:schemeClr val="tx2"/>
                </a:solidFill>
              </a:rPr>
              <a:t>fizycznych i prawnych – odpowiednio </a:t>
            </a:r>
            <a:br>
              <a:rPr lang="pl-PL" sz="3600" dirty="0">
                <a:solidFill>
                  <a:schemeClr val="tx2"/>
                </a:solidFill>
              </a:rPr>
            </a:br>
            <a:r>
              <a:rPr lang="pl-PL" sz="3600" dirty="0">
                <a:solidFill>
                  <a:schemeClr val="tx2"/>
                </a:solidFill>
              </a:rPr>
              <a:t>art. 5a pkt 3 i 4 oraz art. 4a pkt 3 i 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45BD9C-F860-4C2D-B440-3760BB534CA1}"/>
              </a:ext>
            </a:extLst>
          </p:cNvPr>
          <p:cNvSpPr/>
          <p:nvPr/>
        </p:nvSpPr>
        <p:spPr>
          <a:xfrm>
            <a:off x="998401" y="2085512"/>
            <a:ext cx="3241157" cy="36521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828000" rIns="54610" bIns="54610" rtlCol="0" anchor="t" anchorCtr="0"/>
          <a:lstStyle/>
          <a:p>
            <a:r>
              <a:rPr lang="pl-PL" sz="1400" dirty="0">
                <a:solidFill>
                  <a:schemeClr val="bg1"/>
                </a:solidFill>
              </a:rPr>
              <a:t>Przedsiębiorstwo - oznacza przedsiębiorstwo w rozumieniu przepisów Kodeksu cywilnego;</a:t>
            </a:r>
          </a:p>
          <a:p>
            <a:pPr algn="l"/>
            <a:endParaRPr lang="en-GB" sz="1400" dirty="0" err="1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64810B-BC93-40F6-A0EC-F46DC75814F8}"/>
              </a:ext>
            </a:extLst>
          </p:cNvPr>
          <p:cNvSpPr/>
          <p:nvPr/>
        </p:nvSpPr>
        <p:spPr>
          <a:xfrm>
            <a:off x="4596557" y="2085512"/>
            <a:ext cx="3241157" cy="3652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828000" rIns="180000" bIns="54610" rtlCol="0" anchor="ctr"/>
          <a:lstStyle/>
          <a:p>
            <a:r>
              <a:rPr lang="pl-PL" sz="1400" dirty="0">
                <a:solidFill>
                  <a:schemeClr val="bg1"/>
                </a:solidFill>
              </a:rPr>
              <a:t>Zorganizowana część przedsiębiorstwa - to organizacyjnie i finansowo wyodrębniony w istniejącym przedsiębiorstwie zespół składników materialnych i niematerialnych, w tym zobowiązania, przeznaczonych do realizacji określonych zadań gospodarczych, który zarazem mógłby stanowić niezależne przedsiębiorstwo samodzielnie realizujące te zadania;</a:t>
            </a:r>
          </a:p>
          <a:p>
            <a:pPr algn="l"/>
            <a:endParaRPr lang="en-GB" sz="1400" dirty="0" err="1">
              <a:solidFill>
                <a:schemeClr val="bg1"/>
              </a:solidFill>
            </a:endParaRPr>
          </a:p>
        </p:txBody>
      </p:sp>
      <p:grpSp>
        <p:nvGrpSpPr>
          <p:cNvPr id="13" name="Graphic 2" descr="Contract outline">
            <a:extLst>
              <a:ext uri="{FF2B5EF4-FFF2-40B4-BE49-F238E27FC236}">
                <a16:creationId xmlns:a16="http://schemas.microsoft.com/office/drawing/2014/main" id="{8A0C1839-2273-4DC0-A55D-9A699A9B3DCC}"/>
              </a:ext>
            </a:extLst>
          </p:cNvPr>
          <p:cNvGrpSpPr/>
          <p:nvPr/>
        </p:nvGrpSpPr>
        <p:grpSpPr>
          <a:xfrm>
            <a:off x="1155927" y="2251446"/>
            <a:ext cx="362481" cy="483308"/>
            <a:chOff x="286274" y="2919464"/>
            <a:chExt cx="571500" cy="76200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790E8E-ACC0-419B-A7E4-19DAEAE555F7}"/>
                </a:ext>
              </a:extLst>
            </p:cNvPr>
            <p:cNvSpPr/>
            <p:nvPr/>
          </p:nvSpPr>
          <p:spPr>
            <a:xfrm>
              <a:off x="286274" y="2919464"/>
              <a:ext cx="571500" cy="762000"/>
            </a:xfrm>
            <a:custGeom>
              <a:avLst/>
              <a:gdLst>
                <a:gd name="connsiteX0" fmla="*/ 0 w 571500"/>
                <a:gd name="connsiteY0" fmla="*/ 762000 h 762000"/>
                <a:gd name="connsiteX1" fmla="*/ 571500 w 571500"/>
                <a:gd name="connsiteY1" fmla="*/ 762000 h 762000"/>
                <a:gd name="connsiteX2" fmla="*/ 571500 w 571500"/>
                <a:gd name="connsiteY2" fmla="*/ 0 h 762000"/>
                <a:gd name="connsiteX3" fmla="*/ 0 w 571500"/>
                <a:gd name="connsiteY3" fmla="*/ 0 h 762000"/>
                <a:gd name="connsiteX4" fmla="*/ 19050 w 571500"/>
                <a:gd name="connsiteY4" fmla="*/ 19050 h 762000"/>
                <a:gd name="connsiteX5" fmla="*/ 552450 w 571500"/>
                <a:gd name="connsiteY5" fmla="*/ 19050 h 762000"/>
                <a:gd name="connsiteX6" fmla="*/ 552450 w 571500"/>
                <a:gd name="connsiteY6" fmla="*/ 742950 h 762000"/>
                <a:gd name="connsiteX7" fmla="*/ 19050 w 571500"/>
                <a:gd name="connsiteY7" fmla="*/ 7429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762000">
                  <a:moveTo>
                    <a:pt x="0" y="762000"/>
                  </a:moveTo>
                  <a:lnTo>
                    <a:pt x="571500" y="762000"/>
                  </a:lnTo>
                  <a:lnTo>
                    <a:pt x="5715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552450" y="19050"/>
                  </a:lnTo>
                  <a:lnTo>
                    <a:pt x="552450" y="742950"/>
                  </a:lnTo>
                  <a:lnTo>
                    <a:pt x="19050" y="7429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D183EE-96EF-4045-8D08-32754D802CF5}"/>
                </a:ext>
              </a:extLst>
            </p:cNvPr>
            <p:cNvSpPr/>
            <p:nvPr/>
          </p:nvSpPr>
          <p:spPr>
            <a:xfrm>
              <a:off x="381524" y="3062339"/>
              <a:ext cx="381000" cy="19050"/>
            </a:xfrm>
            <a:custGeom>
              <a:avLst/>
              <a:gdLst>
                <a:gd name="connsiteX0" fmla="*/ 0 w 381000"/>
                <a:gd name="connsiteY0" fmla="*/ 0 h 19050"/>
                <a:gd name="connsiteX1" fmla="*/ 381000 w 381000"/>
                <a:gd name="connsiteY1" fmla="*/ 0 h 19050"/>
                <a:gd name="connsiteX2" fmla="*/ 381000 w 381000"/>
                <a:gd name="connsiteY2" fmla="*/ 19050 h 19050"/>
                <a:gd name="connsiteX3" fmla="*/ 0 w 3810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9050">
                  <a:moveTo>
                    <a:pt x="0" y="0"/>
                  </a:moveTo>
                  <a:lnTo>
                    <a:pt x="381000" y="0"/>
                  </a:lnTo>
                  <a:lnTo>
                    <a:pt x="3810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217EA1-CDD9-40FC-9F3A-A19D7CEF79B0}"/>
                </a:ext>
              </a:extLst>
            </p:cNvPr>
            <p:cNvSpPr/>
            <p:nvPr/>
          </p:nvSpPr>
          <p:spPr>
            <a:xfrm>
              <a:off x="381524" y="3138539"/>
              <a:ext cx="381000" cy="19050"/>
            </a:xfrm>
            <a:custGeom>
              <a:avLst/>
              <a:gdLst>
                <a:gd name="connsiteX0" fmla="*/ 0 w 381000"/>
                <a:gd name="connsiteY0" fmla="*/ 0 h 19050"/>
                <a:gd name="connsiteX1" fmla="*/ 381000 w 381000"/>
                <a:gd name="connsiteY1" fmla="*/ 0 h 19050"/>
                <a:gd name="connsiteX2" fmla="*/ 381000 w 381000"/>
                <a:gd name="connsiteY2" fmla="*/ 19050 h 19050"/>
                <a:gd name="connsiteX3" fmla="*/ 0 w 3810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9050">
                  <a:moveTo>
                    <a:pt x="0" y="0"/>
                  </a:moveTo>
                  <a:lnTo>
                    <a:pt x="381000" y="0"/>
                  </a:lnTo>
                  <a:lnTo>
                    <a:pt x="3810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A4DEB8-DF01-478B-A766-DC3B9233AB5D}"/>
                </a:ext>
              </a:extLst>
            </p:cNvPr>
            <p:cNvSpPr/>
            <p:nvPr/>
          </p:nvSpPr>
          <p:spPr>
            <a:xfrm>
              <a:off x="381524" y="3214739"/>
              <a:ext cx="381000" cy="19050"/>
            </a:xfrm>
            <a:custGeom>
              <a:avLst/>
              <a:gdLst>
                <a:gd name="connsiteX0" fmla="*/ 0 w 381000"/>
                <a:gd name="connsiteY0" fmla="*/ 0 h 19050"/>
                <a:gd name="connsiteX1" fmla="*/ 381000 w 381000"/>
                <a:gd name="connsiteY1" fmla="*/ 0 h 19050"/>
                <a:gd name="connsiteX2" fmla="*/ 381000 w 381000"/>
                <a:gd name="connsiteY2" fmla="*/ 19050 h 19050"/>
                <a:gd name="connsiteX3" fmla="*/ 0 w 3810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" h="19050">
                  <a:moveTo>
                    <a:pt x="0" y="0"/>
                  </a:moveTo>
                  <a:lnTo>
                    <a:pt x="381000" y="0"/>
                  </a:lnTo>
                  <a:lnTo>
                    <a:pt x="3810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579159-1ECD-4DAD-8168-DF0D384CF229}"/>
                </a:ext>
              </a:extLst>
            </p:cNvPr>
            <p:cNvSpPr/>
            <p:nvPr/>
          </p:nvSpPr>
          <p:spPr>
            <a:xfrm>
              <a:off x="381524" y="3290939"/>
              <a:ext cx="190500" cy="19050"/>
            </a:xfrm>
            <a:custGeom>
              <a:avLst/>
              <a:gdLst>
                <a:gd name="connsiteX0" fmla="*/ 0 w 190500"/>
                <a:gd name="connsiteY0" fmla="*/ 0 h 19050"/>
                <a:gd name="connsiteX1" fmla="*/ 190500 w 190500"/>
                <a:gd name="connsiteY1" fmla="*/ 0 h 19050"/>
                <a:gd name="connsiteX2" fmla="*/ 190500 w 190500"/>
                <a:gd name="connsiteY2" fmla="*/ 19050 h 19050"/>
                <a:gd name="connsiteX3" fmla="*/ 0 w 1905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9050">
                  <a:moveTo>
                    <a:pt x="0" y="0"/>
                  </a:moveTo>
                  <a:lnTo>
                    <a:pt x="190500" y="0"/>
                  </a:lnTo>
                  <a:lnTo>
                    <a:pt x="1905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9DECB6-9206-4EDD-A9FC-F012B2F569DF}"/>
                </a:ext>
              </a:extLst>
            </p:cNvPr>
            <p:cNvSpPr/>
            <p:nvPr/>
          </p:nvSpPr>
          <p:spPr>
            <a:xfrm>
              <a:off x="381524" y="3481439"/>
              <a:ext cx="190500" cy="19050"/>
            </a:xfrm>
            <a:custGeom>
              <a:avLst/>
              <a:gdLst>
                <a:gd name="connsiteX0" fmla="*/ 0 w 190500"/>
                <a:gd name="connsiteY0" fmla="*/ 0 h 19050"/>
                <a:gd name="connsiteX1" fmla="*/ 190500 w 190500"/>
                <a:gd name="connsiteY1" fmla="*/ 0 h 19050"/>
                <a:gd name="connsiteX2" fmla="*/ 190500 w 190500"/>
                <a:gd name="connsiteY2" fmla="*/ 19050 h 19050"/>
                <a:gd name="connsiteX3" fmla="*/ 0 w 1905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9050">
                  <a:moveTo>
                    <a:pt x="0" y="0"/>
                  </a:moveTo>
                  <a:lnTo>
                    <a:pt x="190500" y="0"/>
                  </a:lnTo>
                  <a:lnTo>
                    <a:pt x="1905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FE8793D-DA08-469C-8621-1592B3788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85685" y="6277915"/>
            <a:ext cx="56142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2023 KPMG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Tax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M.Michna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sp.k., polska spółka komandytowa i członek globalnej organizacji KPMG składającej się z niezależnych spółek członkowskich stowarzyszonych z KPMG International Limited, prywatną spółką angielską z odpowiedzialnością ograniczoną do wysokości gwarancji. Wszelkie prawa zastrzeżone.</a:t>
            </a:r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508FB727-162F-464A-A9C8-9E357CE8AFAF}"/>
              </a:ext>
            </a:extLst>
          </p:cNvPr>
          <p:cNvSpPr/>
          <p:nvPr/>
        </p:nvSpPr>
        <p:spPr>
          <a:xfrm>
            <a:off x="1003200" y="6272895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1" name="Graphic 10" descr="Building outline">
            <a:extLst>
              <a:ext uri="{FF2B5EF4-FFF2-40B4-BE49-F238E27FC236}">
                <a16:creationId xmlns:a16="http://schemas.microsoft.com/office/drawing/2014/main" id="{40C2FFC1-5911-4D69-90D6-B6A309ACC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9076" y="2165696"/>
            <a:ext cx="642725" cy="6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ECCF152-146C-4D75-8087-5609D6B05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799" y="0"/>
            <a:ext cx="38862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563BD2-4068-4057-AA95-8206EE5078EB}"/>
              </a:ext>
            </a:extLst>
          </p:cNvPr>
          <p:cNvSpPr/>
          <p:nvPr/>
        </p:nvSpPr>
        <p:spPr>
          <a:xfrm>
            <a:off x="0" y="0"/>
            <a:ext cx="830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l"/>
            <a:endParaRPr lang="pl-PL" sz="1500" dirty="0" err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A2FAA-9E03-4DC5-9D19-C708F205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>
                <a:solidFill>
                  <a:schemeClr val="bg1"/>
                </a:solidFill>
              </a:rPr>
              <a:t>Ustawa o podatku od towarów i usług – art. 6 pkt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4AE496-0F3C-4DFD-A3F4-075F308BF76F}"/>
              </a:ext>
            </a:extLst>
          </p:cNvPr>
          <p:cNvSpPr/>
          <p:nvPr/>
        </p:nvSpPr>
        <p:spPr>
          <a:xfrm>
            <a:off x="1656544" y="1796754"/>
            <a:ext cx="4171950" cy="359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180000" bIns="18000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pl-PL" sz="1600" b="1" dirty="0">
                <a:solidFill>
                  <a:schemeClr val="bg1"/>
                </a:solidFill>
              </a:rPr>
              <a:t>Przepisów ustawy nie stosuje się do: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E8793D-DA08-469C-8621-1592B3788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85685" y="6277915"/>
            <a:ext cx="56142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2023 KPMG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Tax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600" kern="1200" noProof="0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M.Michna</a:t>
            </a:r>
            <a:r>
              <a:rPr lang="pl-PL" sz="6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 sp.k., polska spółka komandytowa i członek globalnej organizacji KPMG składającej się z niezależnych spółek członkowskich stowarzyszonych z KPMG International Limited, prywatną spółką angielską z odpowiedzialnością ograniczoną do wysokości gwarancji. Wszelkie prawa zastrzeżone.</a:t>
            </a:r>
          </a:p>
        </p:txBody>
      </p:sp>
      <p:sp>
        <p:nvSpPr>
          <p:cNvPr id="22" name="Graphic 8">
            <a:extLst>
              <a:ext uri="{FF2B5EF4-FFF2-40B4-BE49-F238E27FC236}">
                <a16:creationId xmlns:a16="http://schemas.microsoft.com/office/drawing/2014/main" id="{508FB727-162F-464A-A9C8-9E357CE8AFAF}"/>
              </a:ext>
            </a:extLst>
          </p:cNvPr>
          <p:cNvSpPr/>
          <p:nvPr/>
        </p:nvSpPr>
        <p:spPr>
          <a:xfrm>
            <a:off x="1003200" y="6272895"/>
            <a:ext cx="484832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703963-74EF-45A4-A1D4-4A4F358BA8F9}"/>
              </a:ext>
            </a:extLst>
          </p:cNvPr>
          <p:cNvSpPr/>
          <p:nvPr/>
        </p:nvSpPr>
        <p:spPr>
          <a:xfrm>
            <a:off x="998400" y="2415268"/>
            <a:ext cx="7129600" cy="240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72000" bIns="18000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Art. 2 </a:t>
            </a:r>
            <a:r>
              <a:rPr lang="en-GB" sz="2800" dirty="0" err="1">
                <a:solidFill>
                  <a:schemeClr val="bg1"/>
                </a:solidFill>
                <a:latin typeface="+mj-lt"/>
              </a:rPr>
              <a:t>pkt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27e </a:t>
            </a:r>
            <a:endParaRPr lang="pl-PL" sz="2800" dirty="0">
              <a:solidFill>
                <a:schemeClr val="bg1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zorganizowanej części przedsiębiorstwa - rozumie się przez to organizacyjnie </a:t>
            </a:r>
            <a:b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 finansowo wyodrębniony w istniejącym przedsiębiorstwie zespół składników materialnych i niematerialnych, w tym zobowiązania, przeznaczonych do realizacji określonych zadań gospodarczych, który zarazem mógłby stanowić niezależne przedsiębiorstwo samodzielnie realizujące te zadania;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64E1D1-71A2-4B0E-BCCE-084E454AF0F6}"/>
              </a:ext>
            </a:extLst>
          </p:cNvPr>
          <p:cNvGrpSpPr/>
          <p:nvPr/>
        </p:nvGrpSpPr>
        <p:grpSpPr>
          <a:xfrm>
            <a:off x="1002484" y="1547688"/>
            <a:ext cx="700211" cy="700211"/>
            <a:chOff x="1002485" y="1533175"/>
            <a:chExt cx="626290" cy="62629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91E793-F811-4A75-8048-70A5D4627208}"/>
                </a:ext>
              </a:extLst>
            </p:cNvPr>
            <p:cNvSpPr/>
            <p:nvPr/>
          </p:nvSpPr>
          <p:spPr>
            <a:xfrm>
              <a:off x="1002485" y="1533175"/>
              <a:ext cx="626290" cy="626290"/>
            </a:xfrm>
            <a:prstGeom prst="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 anchorCtr="0"/>
            <a:lstStyle/>
            <a:p>
              <a:pPr algn="ctr">
                <a:lnSpc>
                  <a:spcPct val="70000"/>
                </a:lnSpc>
                <a:spcAft>
                  <a:spcPts val="600"/>
                </a:spcAft>
              </a:pPr>
              <a:endParaRPr lang="en-GB" sz="320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4" name="Graphic 23" descr="Close outline">
              <a:extLst>
                <a:ext uri="{FF2B5EF4-FFF2-40B4-BE49-F238E27FC236}">
                  <a16:creationId xmlns:a16="http://schemas.microsoft.com/office/drawing/2014/main" id="{178C2B3A-0E18-4838-A3C1-78B32C94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6078" y="1666768"/>
              <a:ext cx="359104" cy="35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37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F32A07D-B24A-4960-9647-965FE1964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99" y="1128242"/>
            <a:ext cx="3753005" cy="48081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FE35C84-9B56-4F0C-8E1E-DEA2ABA57553}"/>
              </a:ext>
            </a:extLst>
          </p:cNvPr>
          <p:cNvSpPr txBox="1"/>
          <p:nvPr/>
        </p:nvSpPr>
        <p:spPr>
          <a:xfrm>
            <a:off x="5434945" y="1750200"/>
            <a:ext cx="5978673" cy="43020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stwierdzenie, iż nastąpiło przeniesienie samodzielnej części przedsiębiorstwa, wymaga, by całość przekazanych składników była wystarczająca dla umożliwienia prowadzenia samodzielnej działalności gospodarczej</a:t>
            </a:r>
            <a:b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należy dokonać całościowej oceny okoliczności faktycznych charakteryzujących daną transakcję. W ramach tej oceny szczególne znaczenie należy nadać charakterowi działalności gospodarczej, której prowadzenie jest planowane</a:t>
            </a:r>
            <a:b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pojęcie „przekazania całości lub części majątku” obejmuje przeniesienie części przedsiębiorstwa, nawet jeśli nie zostały przeniesione na nabywcę wszystkie składniki materialne </a:t>
            </a:r>
            <a:b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niematerialne, które wchodzą w skład tej części, pod warunkiem że całość przekazanych składników jest wystarczająca dla umożliwienia temu przedsiębiorstwu prowadzenia samodzielnej działalności gospodarczej.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A2FAA-9E03-4DC5-9D19-C708F205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99" y="431800"/>
            <a:ext cx="10758171" cy="533400"/>
          </a:xfrm>
        </p:spPr>
        <p:txBody>
          <a:bodyPr/>
          <a:lstStyle/>
          <a:p>
            <a:r>
              <a:rPr lang="pl-PL" sz="3600" dirty="0">
                <a:solidFill>
                  <a:schemeClr val="tx2"/>
                </a:solidFill>
              </a:rPr>
              <a:t>Czy definicje w podatku dochodowym i podatku od towarów i usług są różne ? (1/2)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CDF99-1DCA-4A30-BE64-48E14C83E3A4}"/>
              </a:ext>
            </a:extLst>
          </p:cNvPr>
          <p:cNvSpPr txBox="1"/>
          <p:nvPr/>
        </p:nvSpPr>
        <p:spPr>
          <a:xfrm>
            <a:off x="921921" y="2419952"/>
            <a:ext cx="3631377" cy="184306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postanowienie z 16 stycznia 2023 r, w sprawie C -729/21,EU:C:2023:74</a:t>
            </a:r>
            <a:endParaRPr lang="pl-PL" sz="1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>
              <a:lnSpc>
                <a:spcPct val="107000"/>
              </a:lnSpc>
              <a:spcAft>
                <a:spcPts val="1200"/>
              </a:spcAft>
            </a:pPr>
            <a:b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wyroki: z 10 listopada 2011 r., </a:t>
            </a:r>
            <a:r>
              <a:rPr lang="pl-PL" sz="1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Schriever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 444/10,EU:C:2011:724 </a:t>
            </a:r>
            <a:b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oraz z 27 listopada 2003 r., </a:t>
            </a:r>
            <a:r>
              <a:rPr lang="pl-PL" sz="1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Zita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Modes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,C -497/01, EU:C:2003:644)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8601E6-FCC7-4A5C-896E-26C36B927B1C}"/>
              </a:ext>
            </a:extLst>
          </p:cNvPr>
          <p:cNvSpPr txBox="1"/>
          <p:nvPr/>
        </p:nvSpPr>
        <p:spPr>
          <a:xfrm>
            <a:off x="1137381" y="1291591"/>
            <a:ext cx="4038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 czym pomaga orzecznictwo Trybunału Sprawiedliwości </a:t>
            </a:r>
            <a:br>
              <a:rPr lang="pl-PL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Unii Europejskiej: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239BA-A9BE-4614-AE42-1D6A192CD26E}"/>
              </a:ext>
            </a:extLst>
          </p:cNvPr>
          <p:cNvSpPr txBox="1"/>
          <p:nvPr/>
        </p:nvSpPr>
        <p:spPr>
          <a:xfrm>
            <a:off x="5061576" y="1280745"/>
            <a:ext cx="63520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Konkluzje:</a:t>
            </a:r>
          </a:p>
        </p:txBody>
      </p:sp>
      <p:sp>
        <p:nvSpPr>
          <p:cNvPr id="36" name="Graphic 8" descr="Caret Right with solid fill">
            <a:extLst>
              <a:ext uri="{FF2B5EF4-FFF2-40B4-BE49-F238E27FC236}">
                <a16:creationId xmlns:a16="http://schemas.microsoft.com/office/drawing/2014/main" id="{DEB10A95-6275-4C18-B89D-5568B7F33C9B}"/>
              </a:ext>
            </a:extLst>
          </p:cNvPr>
          <p:cNvSpPr/>
          <p:nvPr/>
        </p:nvSpPr>
        <p:spPr>
          <a:xfrm>
            <a:off x="1297894" y="2566514"/>
            <a:ext cx="70194" cy="122067"/>
          </a:xfrm>
          <a:custGeom>
            <a:avLst/>
            <a:gdLst>
              <a:gd name="connsiteX0" fmla="*/ 40424 w 309505"/>
              <a:gd name="connsiteY0" fmla="*/ 538229 h 538229"/>
              <a:gd name="connsiteX1" fmla="*/ 10 w 309505"/>
              <a:gd name="connsiteY1" fmla="*/ 497824 h 538229"/>
              <a:gd name="connsiteX2" fmla="*/ 228686 w 309505"/>
              <a:gd name="connsiteY2" fmla="*/ 269148 h 538229"/>
              <a:gd name="connsiteX3" fmla="*/ 0 w 309505"/>
              <a:gd name="connsiteY3" fmla="*/ 40405 h 538229"/>
              <a:gd name="connsiteX4" fmla="*/ 40415 w 309505"/>
              <a:gd name="connsiteY4" fmla="*/ 0 h 538229"/>
              <a:gd name="connsiteX5" fmla="*/ 309505 w 309505"/>
              <a:gd name="connsiteY5" fmla="*/ 269148 h 538229"/>
              <a:gd name="connsiteX6" fmla="*/ 40424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0" name="Graphic 8" descr="Caret Right with solid fill">
            <a:extLst>
              <a:ext uri="{FF2B5EF4-FFF2-40B4-BE49-F238E27FC236}">
                <a16:creationId xmlns:a16="http://schemas.microsoft.com/office/drawing/2014/main" id="{FDEE681E-1A96-41B9-AA4A-1037B543B802}"/>
              </a:ext>
            </a:extLst>
          </p:cNvPr>
          <p:cNvSpPr/>
          <p:nvPr/>
        </p:nvSpPr>
        <p:spPr>
          <a:xfrm>
            <a:off x="1297894" y="3335960"/>
            <a:ext cx="70194" cy="122067"/>
          </a:xfrm>
          <a:custGeom>
            <a:avLst/>
            <a:gdLst>
              <a:gd name="connsiteX0" fmla="*/ 40424 w 309505"/>
              <a:gd name="connsiteY0" fmla="*/ 538229 h 538229"/>
              <a:gd name="connsiteX1" fmla="*/ 10 w 309505"/>
              <a:gd name="connsiteY1" fmla="*/ 497824 h 538229"/>
              <a:gd name="connsiteX2" fmla="*/ 228686 w 309505"/>
              <a:gd name="connsiteY2" fmla="*/ 269148 h 538229"/>
              <a:gd name="connsiteX3" fmla="*/ 0 w 309505"/>
              <a:gd name="connsiteY3" fmla="*/ 40405 h 538229"/>
              <a:gd name="connsiteX4" fmla="*/ 40415 w 309505"/>
              <a:gd name="connsiteY4" fmla="*/ 0 h 538229"/>
              <a:gd name="connsiteX5" fmla="*/ 309505 w 309505"/>
              <a:gd name="connsiteY5" fmla="*/ 269148 h 538229"/>
              <a:gd name="connsiteX6" fmla="*/ 40424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DDFC27-2754-4C50-91E8-E92BF9D691B2}"/>
              </a:ext>
            </a:extLst>
          </p:cNvPr>
          <p:cNvSpPr/>
          <p:nvPr/>
        </p:nvSpPr>
        <p:spPr>
          <a:xfrm>
            <a:off x="5183702" y="1859818"/>
            <a:ext cx="756000" cy="75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pl-PL" sz="3200" dirty="0">
                <a:solidFill>
                  <a:schemeClr val="bg1"/>
                </a:solidFill>
                <a:latin typeface="+mj-lt"/>
              </a:rPr>
              <a:t>01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DCC62F-09F6-4C52-9216-70F04424A5DE}"/>
              </a:ext>
            </a:extLst>
          </p:cNvPr>
          <p:cNvSpPr/>
          <p:nvPr/>
        </p:nvSpPr>
        <p:spPr>
          <a:xfrm>
            <a:off x="5183702" y="3167551"/>
            <a:ext cx="756000" cy="75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pl-PL" sz="3200" dirty="0">
                <a:solidFill>
                  <a:schemeClr val="bg1"/>
                </a:solidFill>
                <a:latin typeface="+mj-lt"/>
              </a:rPr>
              <a:t>02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D37AFD3-DCEE-48FF-93C5-0E35B25DA903}"/>
              </a:ext>
            </a:extLst>
          </p:cNvPr>
          <p:cNvSpPr/>
          <p:nvPr/>
        </p:nvSpPr>
        <p:spPr>
          <a:xfrm>
            <a:off x="5183702" y="4441267"/>
            <a:ext cx="756000" cy="75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pl-PL" sz="3200" dirty="0">
                <a:solidFill>
                  <a:schemeClr val="bg1"/>
                </a:solidFill>
                <a:latin typeface="+mj-lt"/>
              </a:rPr>
              <a:t>03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465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F32A07D-B24A-4960-9647-965FE1964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99" y="1128242"/>
            <a:ext cx="3753005" cy="48081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FE35C84-9B56-4F0C-8E1E-DEA2ABA57553}"/>
              </a:ext>
            </a:extLst>
          </p:cNvPr>
          <p:cNvSpPr txBox="1"/>
          <p:nvPr/>
        </p:nvSpPr>
        <p:spPr>
          <a:xfrm>
            <a:off x="5434945" y="1750200"/>
            <a:ext cx="5978673" cy="338002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odatkową wskazówką interpretacyjną w ocenie statusu transakcji </a:t>
            </a:r>
            <a:r>
              <a:rPr lang="pl-PL" sz="1400" i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concreto </a:t>
            </a: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może być aspekt wyceny zbywanych składników majątku a w szczególności to czy uwzględnia ona fakt ich funkcjonalnego powiązania</a:t>
            </a:r>
          </a:p>
          <a:p>
            <a:pPr marL="715963">
              <a:lnSpc>
                <a:spcPct val="107000"/>
              </a:lnSpc>
              <a:spcAft>
                <a:spcPts val="1200"/>
              </a:spcAft>
            </a:pPr>
            <a:b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ograniczony pod względem praktycznym charakter gwarancyjny uzyskiwanych interpretacji indywidualnych – prezentowany opis stanu faktycznego zawierał będzie zawsze ocenę charakteru działalności gospodarczej, której prowadzenie jest planowane</a:t>
            </a:r>
            <a:b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4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14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rak jest uzasadnienia do różnicowania pojęć przedsiębiorstwo i zorganizowana część przedsiębiorstwa  na gruncie ustaw o podatku dochodowym i ustawy o podatku od towarów </a:t>
            </a:r>
            <a:r>
              <a:rPr lang="pl-PL" sz="140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usług.</a:t>
            </a:r>
            <a:endParaRPr lang="pl-PL" sz="14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9A2FAA-9E03-4DC5-9D19-C708F205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99" y="431800"/>
            <a:ext cx="10758171" cy="533400"/>
          </a:xfrm>
        </p:spPr>
        <p:txBody>
          <a:bodyPr/>
          <a:lstStyle/>
          <a:p>
            <a:r>
              <a:rPr lang="pl-PL" sz="3600" dirty="0">
                <a:solidFill>
                  <a:schemeClr val="tx2"/>
                </a:solidFill>
              </a:rPr>
              <a:t>Czy definicje w podatku dochodowym i podatku od towarów i usług są różne ? (2/2)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CDF99-1DCA-4A30-BE64-48E14C83E3A4}"/>
              </a:ext>
            </a:extLst>
          </p:cNvPr>
          <p:cNvSpPr txBox="1"/>
          <p:nvPr/>
        </p:nvSpPr>
        <p:spPr>
          <a:xfrm>
            <a:off x="921921" y="2419952"/>
            <a:ext cx="3631377" cy="184306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715963">
              <a:lnSpc>
                <a:spcPct val="107000"/>
              </a:lnSpc>
              <a:spcAft>
                <a:spcPts val="1200"/>
              </a:spcAft>
            </a:pP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postanowienie z 16 stycznia 2023 r. w sprawie C 729/21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EU:C:2023:74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>
              <a:lnSpc>
                <a:spcPct val="107000"/>
              </a:lnSpc>
              <a:spcAft>
                <a:spcPts val="1200"/>
              </a:spcAft>
            </a:pPr>
            <a:b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wyroki: z 10 listopada 2011 r., </a:t>
            </a:r>
            <a:r>
              <a:rPr lang="pl-PL" sz="1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Schriever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 444/10,EU:C:2011:724 </a:t>
            </a:r>
            <a:br>
              <a:rPr lang="pl-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oraz z 27 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listopada 2003 r., </a:t>
            </a:r>
            <a:r>
              <a:rPr lang="pl-PL" sz="1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Zita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Modes</a:t>
            </a:r>
            <a:r>
              <a:rPr lang="pl-PL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,C 497/01, EU:C:2003:644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8601E6-FCC7-4A5C-896E-26C36B927B1C}"/>
              </a:ext>
            </a:extLst>
          </p:cNvPr>
          <p:cNvSpPr txBox="1"/>
          <p:nvPr/>
        </p:nvSpPr>
        <p:spPr>
          <a:xfrm>
            <a:off x="1137381" y="1291591"/>
            <a:ext cx="4038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 czym pomaga orzecznictwo Trybunału Sprawiedliwości </a:t>
            </a:r>
            <a:br>
              <a:rPr lang="pl-PL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Unii Europejskiej: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239BA-A9BE-4614-AE42-1D6A192CD26E}"/>
              </a:ext>
            </a:extLst>
          </p:cNvPr>
          <p:cNvSpPr txBox="1"/>
          <p:nvPr/>
        </p:nvSpPr>
        <p:spPr>
          <a:xfrm>
            <a:off x="5061576" y="1280745"/>
            <a:ext cx="63520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Konkluzje:</a:t>
            </a:r>
          </a:p>
        </p:txBody>
      </p:sp>
      <p:sp>
        <p:nvSpPr>
          <p:cNvPr id="36" name="Graphic 8" descr="Caret Right with solid fill">
            <a:extLst>
              <a:ext uri="{FF2B5EF4-FFF2-40B4-BE49-F238E27FC236}">
                <a16:creationId xmlns:a16="http://schemas.microsoft.com/office/drawing/2014/main" id="{DEB10A95-6275-4C18-B89D-5568B7F33C9B}"/>
              </a:ext>
            </a:extLst>
          </p:cNvPr>
          <p:cNvSpPr/>
          <p:nvPr/>
        </p:nvSpPr>
        <p:spPr>
          <a:xfrm>
            <a:off x="1297894" y="2566514"/>
            <a:ext cx="70194" cy="122067"/>
          </a:xfrm>
          <a:custGeom>
            <a:avLst/>
            <a:gdLst>
              <a:gd name="connsiteX0" fmla="*/ 40424 w 309505"/>
              <a:gd name="connsiteY0" fmla="*/ 538229 h 538229"/>
              <a:gd name="connsiteX1" fmla="*/ 10 w 309505"/>
              <a:gd name="connsiteY1" fmla="*/ 497824 h 538229"/>
              <a:gd name="connsiteX2" fmla="*/ 228686 w 309505"/>
              <a:gd name="connsiteY2" fmla="*/ 269148 h 538229"/>
              <a:gd name="connsiteX3" fmla="*/ 0 w 309505"/>
              <a:gd name="connsiteY3" fmla="*/ 40405 h 538229"/>
              <a:gd name="connsiteX4" fmla="*/ 40415 w 309505"/>
              <a:gd name="connsiteY4" fmla="*/ 0 h 538229"/>
              <a:gd name="connsiteX5" fmla="*/ 309505 w 309505"/>
              <a:gd name="connsiteY5" fmla="*/ 269148 h 538229"/>
              <a:gd name="connsiteX6" fmla="*/ 40424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0" name="Graphic 8" descr="Caret Right with solid fill">
            <a:extLst>
              <a:ext uri="{FF2B5EF4-FFF2-40B4-BE49-F238E27FC236}">
                <a16:creationId xmlns:a16="http://schemas.microsoft.com/office/drawing/2014/main" id="{FDEE681E-1A96-41B9-AA4A-1037B543B802}"/>
              </a:ext>
            </a:extLst>
          </p:cNvPr>
          <p:cNvSpPr/>
          <p:nvPr/>
        </p:nvSpPr>
        <p:spPr>
          <a:xfrm>
            <a:off x="1297894" y="3335960"/>
            <a:ext cx="70194" cy="122067"/>
          </a:xfrm>
          <a:custGeom>
            <a:avLst/>
            <a:gdLst>
              <a:gd name="connsiteX0" fmla="*/ 40424 w 309505"/>
              <a:gd name="connsiteY0" fmla="*/ 538229 h 538229"/>
              <a:gd name="connsiteX1" fmla="*/ 10 w 309505"/>
              <a:gd name="connsiteY1" fmla="*/ 497824 h 538229"/>
              <a:gd name="connsiteX2" fmla="*/ 228686 w 309505"/>
              <a:gd name="connsiteY2" fmla="*/ 269148 h 538229"/>
              <a:gd name="connsiteX3" fmla="*/ 0 w 309505"/>
              <a:gd name="connsiteY3" fmla="*/ 40405 h 538229"/>
              <a:gd name="connsiteX4" fmla="*/ 40415 w 309505"/>
              <a:gd name="connsiteY4" fmla="*/ 0 h 538229"/>
              <a:gd name="connsiteX5" fmla="*/ 309505 w 309505"/>
              <a:gd name="connsiteY5" fmla="*/ 269148 h 538229"/>
              <a:gd name="connsiteX6" fmla="*/ 40424 w 309505"/>
              <a:gd name="connsiteY6" fmla="*/ 538229 h 53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05" h="538229">
                <a:moveTo>
                  <a:pt x="40424" y="538229"/>
                </a:moveTo>
                <a:lnTo>
                  <a:pt x="10" y="497824"/>
                </a:lnTo>
                <a:lnTo>
                  <a:pt x="228686" y="269148"/>
                </a:lnTo>
                <a:lnTo>
                  <a:pt x="0" y="40405"/>
                </a:lnTo>
                <a:lnTo>
                  <a:pt x="40415" y="0"/>
                </a:lnTo>
                <a:lnTo>
                  <a:pt x="309505" y="269148"/>
                </a:lnTo>
                <a:lnTo>
                  <a:pt x="40424" y="538229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DDFC27-2754-4C50-91E8-E92BF9D691B2}"/>
              </a:ext>
            </a:extLst>
          </p:cNvPr>
          <p:cNvSpPr/>
          <p:nvPr/>
        </p:nvSpPr>
        <p:spPr>
          <a:xfrm>
            <a:off x="5183702" y="1859818"/>
            <a:ext cx="756000" cy="75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pl-PL" sz="3200" dirty="0">
                <a:solidFill>
                  <a:schemeClr val="bg1"/>
                </a:solidFill>
                <a:latin typeface="+mj-lt"/>
              </a:rPr>
              <a:t>04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DCC62F-09F6-4C52-9216-70F04424A5DE}"/>
              </a:ext>
            </a:extLst>
          </p:cNvPr>
          <p:cNvSpPr/>
          <p:nvPr/>
        </p:nvSpPr>
        <p:spPr>
          <a:xfrm>
            <a:off x="5183702" y="3167551"/>
            <a:ext cx="756000" cy="75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pl-PL" sz="3200" dirty="0">
                <a:solidFill>
                  <a:schemeClr val="bg1"/>
                </a:solidFill>
                <a:latin typeface="+mj-lt"/>
              </a:rPr>
              <a:t>05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D37AFD3-DCEE-48FF-93C5-0E35B25DA903}"/>
              </a:ext>
            </a:extLst>
          </p:cNvPr>
          <p:cNvSpPr/>
          <p:nvPr/>
        </p:nvSpPr>
        <p:spPr>
          <a:xfrm>
            <a:off x="5183702" y="4441267"/>
            <a:ext cx="756000" cy="75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70000"/>
              </a:lnSpc>
              <a:spcAft>
                <a:spcPts val="600"/>
              </a:spcAft>
            </a:pPr>
            <a:r>
              <a:rPr lang="pl-PL" sz="3200" dirty="0">
                <a:solidFill>
                  <a:schemeClr val="bg1"/>
                </a:solidFill>
                <a:latin typeface="+mj-lt"/>
              </a:rPr>
              <a:t>06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632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989012" y="3792625"/>
            <a:ext cx="8513712" cy="1843088"/>
          </a:xfrm>
        </p:spPr>
        <p:txBody>
          <a:bodyPr/>
          <a:lstStyle/>
          <a:p>
            <a:r>
              <a:rPr lang="pl-PL" dirty="0"/>
              <a:t>© 2023 KPMG </a:t>
            </a:r>
            <a:r>
              <a:rPr lang="pl-PL" dirty="0" err="1"/>
              <a:t>Tax</a:t>
            </a:r>
            <a:r>
              <a:rPr lang="pl-PL" dirty="0"/>
              <a:t> </a:t>
            </a:r>
            <a:r>
              <a:rPr lang="pl-PL" dirty="0" err="1"/>
              <a:t>M.Michna</a:t>
            </a:r>
            <a:r>
              <a:rPr lang="pl-PL" dirty="0"/>
              <a:t> sp.k., polska spółka komandytowa i członek globalnej organizacji KPMG składającej się z niezależnych spółek członkowskich stowarzyszonych z KPMG International Limited, prywatną spółką angielską z odpowiedzialnością ograniczoną do wysokości gwarancji. Wszelkie prawa zastrzeżone.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EA471-6A52-47BC-8B3C-F5BB3B547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9012" y="4728455"/>
            <a:ext cx="2411738" cy="119064"/>
          </a:xfrm>
        </p:spPr>
        <p:txBody>
          <a:bodyPr/>
          <a:lstStyle/>
          <a:p>
            <a:r>
              <a:rPr lang="en-GB" dirty="0" err="1"/>
              <a:t>kpmg</a:t>
            </a:r>
            <a:r>
              <a:rPr lang="en-GB" dirty="0"/>
              <a:t>.</a:t>
            </a:r>
            <a:r>
              <a:rPr lang="pl-PL" dirty="0" err="1"/>
              <a:t>pl</a:t>
            </a:r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</p:txBody>
      </p:sp>
      <p:pic>
        <p:nvPicPr>
          <p:cNvPr id="4" name="Picture 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E2F4AB4D-FC15-43E1-8344-48D836FDE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52" y="2002029"/>
            <a:ext cx="955476" cy="13160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151FA3-ACB2-489E-B22F-4D9B3DF5A482}"/>
              </a:ext>
            </a:extLst>
          </p:cNvPr>
          <p:cNvGrpSpPr/>
          <p:nvPr/>
        </p:nvGrpSpPr>
        <p:grpSpPr>
          <a:xfrm>
            <a:off x="1019177" y="4346839"/>
            <a:ext cx="1670100" cy="245784"/>
            <a:chOff x="1874504" y="4307751"/>
            <a:chExt cx="1330246" cy="195768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425ADB56-F8E0-411A-A659-F928C4A9B06F}"/>
                </a:ext>
              </a:extLst>
            </p:cNvPr>
            <p:cNvSpPr/>
            <p:nvPr/>
          </p:nvSpPr>
          <p:spPr>
            <a:xfrm>
              <a:off x="2145764" y="4320473"/>
              <a:ext cx="212002" cy="170845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559013D6-E283-467C-ABCE-ADA1083F776F}"/>
                </a:ext>
              </a:extLst>
            </p:cNvPr>
            <p:cNvSpPr/>
            <p:nvPr/>
          </p:nvSpPr>
          <p:spPr>
            <a:xfrm>
              <a:off x="2433362" y="4308136"/>
              <a:ext cx="196884" cy="195383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D56B3235-127B-4D3B-8A91-A6109334936E}"/>
                </a:ext>
              </a:extLst>
            </p:cNvPr>
            <p:cNvSpPr/>
            <p:nvPr/>
          </p:nvSpPr>
          <p:spPr>
            <a:xfrm>
              <a:off x="1874504" y="4308523"/>
              <a:ext cx="196178" cy="193346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0DE0752F-6586-4AF8-A4C7-1A2227D48B5E}"/>
                </a:ext>
              </a:extLst>
            </p:cNvPr>
            <p:cNvSpPr/>
            <p:nvPr/>
          </p:nvSpPr>
          <p:spPr>
            <a:xfrm>
              <a:off x="2714948" y="4325630"/>
              <a:ext cx="227653" cy="159001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88EF34A0-888F-4C73-88A1-5AFF09150059}"/>
                </a:ext>
              </a:extLst>
            </p:cNvPr>
            <p:cNvSpPr/>
            <p:nvPr/>
          </p:nvSpPr>
          <p:spPr>
            <a:xfrm>
              <a:off x="3011023" y="4307751"/>
              <a:ext cx="193727" cy="194865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6">
            <a:extLst>
              <a:ext uri="{FF2B5EF4-FFF2-40B4-BE49-F238E27FC236}">
                <a16:creationId xmlns:a16="http://schemas.microsoft.com/office/drawing/2014/main" id="{B75D39C5-2BB6-4306-B0F7-481A54E2747C}"/>
              </a:ext>
            </a:extLst>
          </p:cNvPr>
          <p:cNvSpPr txBox="1">
            <a:spLocks/>
          </p:cNvSpPr>
          <p:nvPr/>
        </p:nvSpPr>
        <p:spPr>
          <a:xfrm>
            <a:off x="992371" y="1043011"/>
            <a:ext cx="927735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l-PL" sz="3000" b="1" spc="-5">
                <a:solidFill>
                  <a:schemeClr val="bg1"/>
                </a:solidFill>
              </a:rPr>
              <a:t>K</a:t>
            </a:r>
            <a:r>
              <a:rPr lang="pl-PL" sz="3000" b="1">
                <a:solidFill>
                  <a:schemeClr val="bg1"/>
                </a:solidFill>
              </a:rPr>
              <a:t>o</a:t>
            </a:r>
            <a:r>
              <a:rPr lang="pl-PL" sz="3000" b="1" spc="-5">
                <a:solidFill>
                  <a:schemeClr val="bg1"/>
                </a:solidFill>
              </a:rPr>
              <a:t>nt</a:t>
            </a:r>
            <a:r>
              <a:rPr lang="pl-PL" sz="3000" b="1">
                <a:solidFill>
                  <a:schemeClr val="bg1"/>
                </a:solidFill>
              </a:rPr>
              <a:t>a</a:t>
            </a:r>
            <a:r>
              <a:rPr lang="pl-PL" sz="3000" b="1" spc="-5">
                <a:solidFill>
                  <a:schemeClr val="bg1"/>
                </a:solidFill>
              </a:rPr>
              <a:t>kt</a:t>
            </a:r>
            <a:endParaRPr lang="pl-PL" sz="3000" b="1" dirty="0">
              <a:solidFill>
                <a:schemeClr val="bg1"/>
              </a:solidFill>
            </a:endParaRPr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B60F06D1-F333-4BBE-A96D-6651AD666BDD}"/>
              </a:ext>
            </a:extLst>
          </p:cNvPr>
          <p:cNvSpPr txBox="1"/>
          <p:nvPr/>
        </p:nvSpPr>
        <p:spPr>
          <a:xfrm>
            <a:off x="2122539" y="1976085"/>
            <a:ext cx="1600835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5"/>
              </a:lnSpc>
              <a:spcBef>
                <a:spcPts val="100"/>
              </a:spcBef>
              <a:spcAft>
                <a:spcPts val="600"/>
              </a:spcAft>
            </a:pPr>
            <a:r>
              <a:rPr lang="pl-PL" b="1" dirty="0">
                <a:solidFill>
                  <a:srgbClr val="FFFFFF"/>
                </a:solidFill>
                <a:latin typeface="KPMG Bold"/>
                <a:cs typeface="KPMG Bold"/>
              </a:rPr>
              <a:t>Mirosław </a:t>
            </a:r>
            <a:r>
              <a:rPr lang="pl-PL" b="1" dirty="0" err="1">
                <a:solidFill>
                  <a:srgbClr val="FFFFFF"/>
                </a:solidFill>
                <a:latin typeface="KPMG Bold"/>
                <a:cs typeface="KPMG Bold"/>
              </a:rPr>
              <a:t>Michna</a:t>
            </a:r>
            <a:endParaRPr dirty="0">
              <a:latin typeface="KPMG Bold"/>
              <a:cs typeface="KPMG Bold"/>
            </a:endParaRPr>
          </a:p>
          <a:p>
            <a:pPr marL="12700">
              <a:lnSpc>
                <a:spcPts val="1015"/>
              </a:lnSpc>
            </a:pPr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Partner</a:t>
            </a:r>
            <a:r>
              <a:rPr lang="pl-PL" sz="900" spc="-1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</a:p>
          <a:p>
            <a:pPr marL="12700">
              <a:lnSpc>
                <a:spcPts val="1015"/>
              </a:lnSpc>
            </a:pPr>
            <a:r>
              <a:rPr lang="pl-PL" sz="900" spc="-15" dirty="0">
                <a:solidFill>
                  <a:srgbClr val="FFFFFF"/>
                </a:solidFill>
                <a:latin typeface="Arial"/>
                <a:cs typeface="Arial"/>
              </a:rPr>
              <a:t>Doradztwo Podatkowe,</a:t>
            </a:r>
          </a:p>
          <a:p>
            <a:pPr marL="12700">
              <a:lnSpc>
                <a:spcPts val="1015"/>
              </a:lnSpc>
            </a:pPr>
            <a:r>
              <a:rPr lang="pl-PL" sz="900" spc="-15" dirty="0">
                <a:solidFill>
                  <a:srgbClr val="FFFFFF"/>
                </a:solidFill>
                <a:latin typeface="Arial"/>
                <a:cs typeface="Arial"/>
              </a:rPr>
              <a:t>KPMG w Polsce</a:t>
            </a:r>
            <a:endParaRPr lang="pl-PL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A5526ED2-8703-4372-9F04-BF95039CECBF}"/>
              </a:ext>
            </a:extLst>
          </p:cNvPr>
          <p:cNvSpPr txBox="1"/>
          <p:nvPr/>
        </p:nvSpPr>
        <p:spPr>
          <a:xfrm>
            <a:off x="2122539" y="2853786"/>
            <a:ext cx="1472022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900" b="1" dirty="0">
                <a:solidFill>
                  <a:srgbClr val="FFFFFF"/>
                </a:solidFill>
                <a:latin typeface="Arial"/>
                <a:cs typeface="Arial"/>
              </a:rPr>
              <a:t>T: </a:t>
            </a:r>
            <a:r>
              <a:rPr lang="pl-PL" sz="900" dirty="0">
                <a:solidFill>
                  <a:srgbClr val="FFFFFF"/>
                </a:solidFill>
                <a:latin typeface="Arial"/>
                <a:cs typeface="Arial"/>
              </a:rPr>
              <a:t>+48 (12) 4249409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900" b="1" dirty="0">
                <a:solidFill>
                  <a:srgbClr val="FFFFFF"/>
                </a:solidFill>
                <a:latin typeface="Arial"/>
                <a:cs typeface="Arial"/>
              </a:rPr>
              <a:t>M: </a:t>
            </a:r>
            <a:r>
              <a:rPr lang="pl-PL" sz="900" dirty="0">
                <a:solidFill>
                  <a:srgbClr val="FFFFFF"/>
                </a:solidFill>
                <a:latin typeface="Arial"/>
                <a:cs typeface="Arial"/>
              </a:rPr>
              <a:t>+48 604 496 343 </a:t>
            </a:r>
          </a:p>
          <a:p>
            <a:pPr marL="12700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E:</a:t>
            </a:r>
            <a:r>
              <a:rPr sz="900" b="1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900" spc="-5" dirty="0">
                <a:solidFill>
                  <a:schemeClr val="bg1"/>
                </a:solidFill>
                <a:latin typeface="Arial"/>
                <a:cs typeface="Arial"/>
              </a:rPr>
              <a:t>mmichna</a:t>
            </a:r>
            <a:r>
              <a:rPr lang="en-US" sz="900" spc="-5" dirty="0">
                <a:solidFill>
                  <a:schemeClr val="bg1"/>
                </a:solidFill>
                <a:latin typeface="Arial"/>
                <a:cs typeface="Arial"/>
              </a:rPr>
              <a:t>@kpmg.pl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104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USED" val="KPMGFONT"/>
  <p:tag name="CREATEDBY" val="Global PowerPoint Toolbar"/>
  <p:tag name="TOOLBARVERSION" val="5.30a"/>
  <p:tag name="TYPE" val="ScreenWide"/>
  <p:tag name="KEYWORD" val="SCREENWIDE"/>
  <p:tag name="TEMPLATEVERSION" val="17/07/2017 11:56: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1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heme/theme1.xml><?xml version="1.0" encoding="utf-8"?>
<a:theme xmlns:a="http://schemas.openxmlformats.org/drawingml/2006/main" name="KPMG Widescreen [16:9] Feb 2022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KPMGSupplementalSlides-2022-05-04_New_20086.pptx" id="{BD2C21BC-9DD7-4E68-8F94-3DADBCA4E7B9}" vid="{B375E643-26F1-49AA-B15D-1F9C65EE1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KPMGSupplementalSlides-2022-05-04_New_20086</Template>
  <TotalTime>887</TotalTime>
  <Words>951</Words>
  <Application>Microsoft Office PowerPoint</Application>
  <PresentationFormat>Panoramiczny</PresentationFormat>
  <Paragraphs>62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KPMG Bold</vt:lpstr>
      <vt:lpstr>Times New Roman</vt:lpstr>
      <vt:lpstr>Arial</vt:lpstr>
      <vt:lpstr>Calibri</vt:lpstr>
      <vt:lpstr>KPMG Widescreen [16:9] Feb 2022</vt:lpstr>
      <vt:lpstr>Problemy z definicją przedsiębiorstwa na gruncie ustaw  o podatku dochodowym oraz ustawy o podatku do towarów i usług </vt:lpstr>
      <vt:lpstr>Definicja przedsiębiorstwa na gruncie przepisów kodeksu cywilnego:</vt:lpstr>
      <vt:lpstr>Ustawy o podatku dochodowym od osób  fizycznych i prawnych – odpowiednio  art. 5a pkt 3 i 4 oraz art. 4a pkt 3 i 4</vt:lpstr>
      <vt:lpstr>Ustawa o podatku od towarów i usług – art. 6 pkt 1</vt:lpstr>
      <vt:lpstr>Czy definicje w podatku dochodowym i podatku od towarów i usług są różne ? (1/2)</vt:lpstr>
      <vt:lpstr>Czy definicje w podatku dochodowym i podatku od towarów i usług są różne ? (2/2)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C&amp;M update</dc:title>
  <dc:creator>Misiurewicz, Rozanna</dc:creator>
  <cp:lastModifiedBy>Wojciech Morawski (wmoraw)</cp:lastModifiedBy>
  <cp:revision>80</cp:revision>
  <dcterms:created xsi:type="dcterms:W3CDTF">2023-02-20T12:24:45Z</dcterms:created>
  <dcterms:modified xsi:type="dcterms:W3CDTF">2023-03-09T17:17:39Z</dcterms:modified>
  <cp:category>KPMG Public</cp:category>
</cp:coreProperties>
</file>