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499" r:id="rId3"/>
    <p:sldId id="493" r:id="rId4"/>
    <p:sldId id="494" r:id="rId5"/>
    <p:sldId id="495" r:id="rId6"/>
    <p:sldId id="497" r:id="rId7"/>
    <p:sldId id="500" r:id="rId8"/>
    <p:sldId id="502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F4E0A91-2A4C-B92E-CB6C-E48F750BB2FD}" name="Zontow, Maciej" initials="ZM" userId="S::mzontow@deloittece.com::cf5d82e9-fcb7-4b3a-b8ce-8cff40d88c72" providerId="AD"/>
  <p188:author id="{A3F51396-69F7-00F9-8FC7-684CA82FDC85}" name="Solka, Piotr" initials="SP" userId="S::psolka@deloittece.com::1c2073ce-abb8-4fba-a107-ed200931dc3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BC25"/>
    <a:srgbClr val="75787B"/>
    <a:srgbClr val="70AD47"/>
    <a:srgbClr val="0097A9"/>
    <a:srgbClr val="548235"/>
    <a:srgbClr val="012169"/>
    <a:srgbClr val="2C5234"/>
    <a:srgbClr val="385723"/>
    <a:srgbClr val="8BC167"/>
    <a:srgbClr val="00A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98" autoAdjust="0"/>
    <p:restoredTop sz="93372" autoAdjust="0"/>
  </p:normalViewPr>
  <p:slideViewPr>
    <p:cSldViewPr snapToGrid="0">
      <p:cViewPr varScale="1">
        <p:scale>
          <a:sx n="67" d="100"/>
          <a:sy n="67" d="100"/>
        </p:scale>
        <p:origin x="500" y="40"/>
      </p:cViewPr>
      <p:guideLst/>
    </p:cSldViewPr>
  </p:slideViewPr>
  <p:outlineViewPr>
    <p:cViewPr>
      <p:scale>
        <a:sx n="33" d="100"/>
        <a:sy n="33" d="100"/>
      </p:scale>
      <p:origin x="0" y="-124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-15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5252D-B6ED-4BC9-888E-AFB3304F80C1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C91A0-6715-45BE-AB17-9111A9B9E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3501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734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244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557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285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50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362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81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0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777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5904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2657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75327" y="5845180"/>
            <a:ext cx="559434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75325" y="6362699"/>
            <a:ext cx="5594349" cy="298451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457200"/>
            <a:ext cx="2013369" cy="9327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C6A798D-6A50-F020-5A4C-5E1DFFD6E206}"/>
              </a:ext>
            </a:extLst>
          </p:cNvPr>
          <p:cNvSpPr txBox="1"/>
          <p:nvPr userDrawn="1"/>
        </p:nvSpPr>
        <p:spPr>
          <a:xfrm>
            <a:off x="342900" y="6538912"/>
            <a:ext cx="401637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pl-PL" sz="1000" baseline="0" noProof="0" dirty="0">
                <a:solidFill>
                  <a:schemeClr val="tx1"/>
                </a:solidFill>
                <a:latin typeface="+mj-lt"/>
              </a:rPr>
              <a:t>© 2023 </a:t>
            </a:r>
            <a:r>
              <a:rPr lang="pl-PL" sz="1000" noProof="0" dirty="0">
                <a:solidFill>
                  <a:schemeClr val="tx1"/>
                </a:solidFill>
                <a:latin typeface="+mj-lt"/>
              </a:rPr>
              <a:t>Deloitte </a:t>
            </a:r>
            <a:r>
              <a:rPr lang="pl-PL" sz="1000" noProof="0" dirty="0" err="1">
                <a:solidFill>
                  <a:schemeClr val="tx1"/>
                </a:solidFill>
                <a:latin typeface="+mj-lt"/>
              </a:rPr>
              <a:t>Legal</a:t>
            </a:r>
            <a:r>
              <a:rPr lang="pl-PL" sz="1000" noProof="0" dirty="0">
                <a:solidFill>
                  <a:schemeClr val="tx1"/>
                </a:solidFill>
                <a:latin typeface="+mj-lt"/>
              </a:rPr>
              <a:t>, Ostrowski, Gizicki i Wspólnicy sp.k. </a:t>
            </a:r>
            <a:endParaRPr lang="en-US" sz="1000" noProof="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412797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468000" y="1665288"/>
            <a:ext cx="5328000" cy="4622507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6394100" y="1656000"/>
            <a:ext cx="5328000" cy="4631795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6742407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99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993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495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561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973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653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1034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66800" y="6308725"/>
            <a:ext cx="2743200" cy="365125"/>
          </a:xfrm>
          <a:prstGeom prst="rect">
            <a:avLst/>
          </a:prstGeom>
        </p:spPr>
        <p:txBody>
          <a:bodyPr/>
          <a:lstStyle/>
          <a:p>
            <a:fld id="{3190EB13-CB6D-494B-B13B-FDDAD4A6A7BB}" type="datetimeFigureOut">
              <a:rPr lang="pl-PL" smtClean="0"/>
              <a:t>09.03.2023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741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EAD58-22C0-4C97-9F15-F7B863E67F99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396DE1-52CF-C8E7-9976-B1CC02E9B17A}"/>
              </a:ext>
            </a:extLst>
          </p:cNvPr>
          <p:cNvSpPr txBox="1"/>
          <p:nvPr userDrawn="1"/>
        </p:nvSpPr>
        <p:spPr>
          <a:xfrm>
            <a:off x="342900" y="6538912"/>
            <a:ext cx="401637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pl-PL" sz="1000" baseline="0" noProof="0" dirty="0">
                <a:solidFill>
                  <a:schemeClr val="tx1"/>
                </a:solidFill>
                <a:latin typeface="+mj-lt"/>
              </a:rPr>
              <a:t>© 2023 </a:t>
            </a:r>
            <a:r>
              <a:rPr lang="pl-PL" sz="1000" noProof="0" dirty="0">
                <a:solidFill>
                  <a:schemeClr val="tx1"/>
                </a:solidFill>
                <a:latin typeface="+mj-lt"/>
              </a:rPr>
              <a:t>Deloitte </a:t>
            </a:r>
            <a:r>
              <a:rPr lang="pl-PL" sz="1000" noProof="0" dirty="0" err="1">
                <a:solidFill>
                  <a:schemeClr val="tx1"/>
                </a:solidFill>
                <a:latin typeface="+mj-lt"/>
              </a:rPr>
              <a:t>Legal</a:t>
            </a:r>
            <a:r>
              <a:rPr lang="pl-PL" sz="1000" noProof="0" dirty="0">
                <a:solidFill>
                  <a:schemeClr val="tx1"/>
                </a:solidFill>
                <a:latin typeface="+mj-lt"/>
              </a:rPr>
              <a:t>, Ostrowski, Gizicki i Wspólnicy sp.k. </a:t>
            </a:r>
            <a:endParaRPr lang="en-US" sz="1000" noProof="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946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3">
            <a:extLst>
              <a:ext uri="{FF2B5EF4-FFF2-40B4-BE49-F238E27FC236}">
                <a16:creationId xmlns:a16="http://schemas.microsoft.com/office/drawing/2014/main" id="{F45AD069-13D7-7B5D-6E54-52672F4BB959}"/>
              </a:ext>
            </a:extLst>
          </p:cNvPr>
          <p:cNvSpPr txBox="1">
            <a:spLocks/>
          </p:cNvSpPr>
          <p:nvPr/>
        </p:nvSpPr>
        <p:spPr bwMode="gray">
          <a:xfrm>
            <a:off x="363487" y="4679805"/>
            <a:ext cx="8682435" cy="64295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lang="en-US" sz="16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defRPr lang="en-US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Verdana" panose="020B0604030504040204" pitchFamily="34" charset="0"/>
              <a:buNone/>
              <a:defRPr lang="en-US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798513" rtl="0" eaLnBrk="1" latinLnBrk="0" hangingPunct="1"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Verdana" panose="020B0604030504040204" pitchFamily="34" charset="0"/>
              <a:buNone/>
              <a:tabLst/>
              <a:defRPr lang="en-US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E30491C-31CA-BBCF-3ED0-0CBAB233331E}"/>
              </a:ext>
            </a:extLst>
          </p:cNvPr>
          <p:cNvSpPr txBox="1">
            <a:spLocks/>
          </p:cNvSpPr>
          <p:nvPr/>
        </p:nvSpPr>
        <p:spPr>
          <a:xfrm>
            <a:off x="363487" y="5942226"/>
            <a:ext cx="7103445" cy="404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1000"/>
              </a:spcAft>
              <a:buSzPct val="100000"/>
              <a:buFont typeface="Arial" panose="020B0604020202020204" pitchFamily="34" charset="0"/>
              <a:buNone/>
              <a:defRPr sz="11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Arial"/>
              <a:buNone/>
              <a:defRPr lang="en-US" sz="11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6400" indent="-1764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Arial" panose="020B0604020202020204" pitchFamily="34" charset="0"/>
              <a:buChar char="•"/>
              <a:defRPr lang="en-US" sz="1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56400" indent="-1764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Verdana" panose="020B0604030504040204" pitchFamily="34" charset="0"/>
              <a:buChar char="−"/>
              <a:defRPr lang="en-US" sz="11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32800" indent="-176400" algn="l" defTabSz="798513" rtl="0" eaLnBrk="1" latinLnBrk="0" hangingPunct="1"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lang="en-US" sz="11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32800" indent="-1764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Char char="−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2800" indent="-1764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Char char="−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2800" indent="-1764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Char char="−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32800" indent="-1764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Char char="−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adw. Marek Gizicki (Deloitte </a:t>
            </a:r>
            <a:r>
              <a:rPr kumimoji="0" lang="pl-PL" sz="1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Legal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, Ostrowski, Gizicki i Wspólnicy sp.k.)</a:t>
            </a:r>
          </a:p>
        </p:txBody>
      </p:sp>
      <p:sp>
        <p:nvSpPr>
          <p:cNvPr id="17" name="Subtitle 16">
            <a:extLst>
              <a:ext uri="{FF2B5EF4-FFF2-40B4-BE49-F238E27FC236}">
                <a16:creationId xmlns:a16="http://schemas.microsoft.com/office/drawing/2014/main" id="{6896F5B6-C8C6-4660-ED35-8E3194453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986" y="4833705"/>
            <a:ext cx="10029525" cy="505645"/>
          </a:xfrm>
        </p:spPr>
        <p:txBody>
          <a:bodyPr/>
          <a:lstStyle/>
          <a:p>
            <a:r>
              <a:rPr lang="pl-PL" sz="3200" dirty="0" err="1">
                <a:solidFill>
                  <a:schemeClr val="tx1"/>
                </a:solidFill>
                <a:latin typeface="+mj-lt"/>
              </a:rPr>
              <a:t>Recharakteryzacja</a:t>
            </a:r>
            <a:r>
              <a:rPr lang="pl-PL" sz="3200" dirty="0">
                <a:solidFill>
                  <a:schemeClr val="tx1"/>
                </a:solidFill>
                <a:latin typeface="+mj-lt"/>
              </a:rPr>
              <a:t> w stanie prawnym sprzed 1 stycznia 2019 r.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CD3BEFA-007C-A424-70FC-6B12B11B5A50}"/>
              </a:ext>
            </a:extLst>
          </p:cNvPr>
          <p:cNvSpPr txBox="1"/>
          <p:nvPr/>
        </p:nvSpPr>
        <p:spPr>
          <a:xfrm>
            <a:off x="255200" y="5339350"/>
            <a:ext cx="1002952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200" b="0" dirty="0">
                <a:latin typeface="+mj-lt"/>
              </a:rPr>
              <a:t>Wyrok WSA w Rzeszowie z dnia 21.04.2022, I SA/</a:t>
            </a:r>
            <a:r>
              <a:rPr lang="pl-PL" sz="2200" b="0" dirty="0" err="1">
                <a:latin typeface="+mj-lt"/>
              </a:rPr>
              <a:t>Rz</a:t>
            </a:r>
            <a:r>
              <a:rPr lang="pl-PL" sz="2200" b="0" dirty="0">
                <a:latin typeface="+mj-lt"/>
              </a:rPr>
              <a:t> 61/22, orzeczenie nieprawomocne</a:t>
            </a:r>
          </a:p>
        </p:txBody>
      </p:sp>
      <p:pic>
        <p:nvPicPr>
          <p:cNvPr id="21" name="Picture Placeholder 4">
            <a:extLst>
              <a:ext uri="{FF2B5EF4-FFF2-40B4-BE49-F238E27FC236}">
                <a16:creationId xmlns:a16="http://schemas.microsoft.com/office/drawing/2014/main" id="{FD716947-E72D-B240-1F7C-3D557CD9A3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" r="15"/>
          <a:stretch>
            <a:fillRect/>
          </a:stretch>
        </p:blipFill>
        <p:spPr>
          <a:xfrm>
            <a:off x="3963237" y="592079"/>
            <a:ext cx="4087726" cy="4087726"/>
          </a:xfrm>
          <a:prstGeom prst="rect">
            <a:avLst/>
          </a:prstGeom>
        </p:spPr>
      </p:pic>
      <p:pic>
        <p:nvPicPr>
          <p:cNvPr id="2" name="Picture 1" descr="Icon&#10;&#10;Description automatically generated">
            <a:extLst>
              <a:ext uri="{FF2B5EF4-FFF2-40B4-BE49-F238E27FC236}">
                <a16:creationId xmlns:a16="http://schemas.microsoft.com/office/drawing/2014/main" id="{13BEF347-99FB-D916-0E93-ECFF6665F6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432" y="5529649"/>
            <a:ext cx="1098367" cy="97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1082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3">
            <a:extLst>
              <a:ext uri="{FF2B5EF4-FFF2-40B4-BE49-F238E27FC236}">
                <a16:creationId xmlns:a16="http://schemas.microsoft.com/office/drawing/2014/main" id="{CECBA6A3-5D72-5CD6-E3DA-7F8AD7D3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237" y="317499"/>
            <a:ext cx="8391525" cy="398109"/>
          </a:xfrm>
        </p:spPr>
        <p:txBody>
          <a:bodyPr/>
          <a:lstStyle/>
          <a:p>
            <a:r>
              <a:rPr lang="pl-PL" sz="2800" b="1" dirty="0"/>
              <a:t>Wyrok WSA w Rzeszowie z dnia 21.04.2022, I SA/</a:t>
            </a:r>
            <a:r>
              <a:rPr lang="pl-PL" sz="2800" b="1" dirty="0" err="1"/>
              <a:t>Rz</a:t>
            </a:r>
            <a:r>
              <a:rPr lang="pl-PL" sz="2800" b="1" dirty="0"/>
              <a:t> 61/22</a:t>
            </a:r>
            <a:endParaRPr lang="en-US" sz="2800" b="1" dirty="0"/>
          </a:p>
        </p:txBody>
      </p:sp>
      <p:sp>
        <p:nvSpPr>
          <p:cNvPr id="21" name="Text Placeholder 1">
            <a:extLst>
              <a:ext uri="{FF2B5EF4-FFF2-40B4-BE49-F238E27FC236}">
                <a16:creationId xmlns:a16="http://schemas.microsoft.com/office/drawing/2014/main" id="{E8A9A5D5-142A-6D18-6C3B-F161DF4196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6237" y="759493"/>
            <a:ext cx="8391525" cy="580434"/>
          </a:xfrm>
        </p:spPr>
        <p:txBody>
          <a:bodyPr/>
          <a:lstStyle/>
          <a:p>
            <a:r>
              <a:rPr lang="pl-PL" sz="25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Istota sporu i rozstrzygnięcie</a:t>
            </a:r>
            <a:endParaRPr lang="en-US" sz="2500" dirty="0">
              <a:latin typeface="+mj-lt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57741A-A310-4BA3-220F-CC80B2B3E1D5}"/>
              </a:ext>
            </a:extLst>
          </p:cNvPr>
          <p:cNvSpPr txBox="1"/>
          <p:nvPr/>
        </p:nvSpPr>
        <p:spPr>
          <a:xfrm>
            <a:off x="376237" y="1279445"/>
            <a:ext cx="11097077" cy="117516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just"/>
            <a:r>
              <a:rPr lang="pl-PL" sz="17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„organ podatkowy w niniejszej sprawie, w istocie rzeczy dokonał </a:t>
            </a:r>
            <a:r>
              <a:rPr lang="pl-PL" sz="1700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recharakteryzacji</a:t>
            </a:r>
            <a:r>
              <a:rPr lang="pl-PL" sz="17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 transakcji kontrolowanej, czyli przekwalifikowania transakcji dokonanej pomiędzy podmiotami powiązanymi, w tym wypadku zastąpienia umowy licencyjnej na używanie znaku towarowego umową na świadczenie usług administracyjnych o niskiej wartości dodanej”, na podstawie obowiązujących w 2015 r. przepisów art. 11 </a:t>
            </a:r>
            <a:r>
              <a:rPr lang="pl-PL" sz="1700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u.p.d.o.p</a:t>
            </a:r>
            <a:r>
              <a:rPr lang="pl-PL" sz="17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.”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F77CB3-FA90-8AB0-C3B9-C0EC922526E1}"/>
              </a:ext>
            </a:extLst>
          </p:cNvPr>
          <p:cNvSpPr txBox="1"/>
          <p:nvPr/>
        </p:nvSpPr>
        <p:spPr>
          <a:xfrm>
            <a:off x="7531397" y="2587843"/>
            <a:ext cx="3941917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17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„(…) w świetle regulacji art. 11 </a:t>
            </a:r>
            <a:r>
              <a:rPr lang="pl-PL" sz="1700" b="1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u.p.d.o.p</a:t>
            </a:r>
            <a:r>
              <a:rPr lang="pl-PL" sz="1700" b="1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. obowiązującej w 2015 r. organ podatkowy był uprawniony, w ramach dokonywanego oszacowania dochodu podmiotu powiązanego, tu spółki znakowej "B„ (…) skorygować wynagrodzenie z kontrolowanej transakcji i ustalić faktyczną wartość świadczeń w ramach tej transakcji. W świetle bowiem wyników analizy porównawczej przeprowadzonej przez organ podatkowy, (…) podmiotowi powiązanemu przy faktycznej realizacji badanej transakcji można było przypisać wykonywanie tylko czynności związanych z administrowaniem znaku towarowego.”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7695C9D-6CD8-6F21-65B6-6824A9DEE717}"/>
              </a:ext>
            </a:extLst>
          </p:cNvPr>
          <p:cNvGrpSpPr/>
          <p:nvPr/>
        </p:nvGrpSpPr>
        <p:grpSpPr>
          <a:xfrm>
            <a:off x="531879" y="2807068"/>
            <a:ext cx="6588281" cy="3365385"/>
            <a:chOff x="2630634" y="2795449"/>
            <a:chExt cx="6588281" cy="3365385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9316C68-535D-27A4-5735-1B5E3BC84B4C}"/>
                </a:ext>
              </a:extLst>
            </p:cNvPr>
            <p:cNvGrpSpPr/>
            <p:nvPr/>
          </p:nvGrpSpPr>
          <p:grpSpPr>
            <a:xfrm>
              <a:off x="2630634" y="2795449"/>
              <a:ext cx="6588281" cy="1603965"/>
              <a:chOff x="350239" y="2531490"/>
              <a:chExt cx="6636462" cy="1576368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4E87FCE0-EC38-6076-9D63-5FC7A838950C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818122" y="2781376"/>
                <a:ext cx="887385" cy="887385"/>
              </a:xfrm>
              <a:prstGeom prst="ellipse">
                <a:avLst/>
              </a:prstGeom>
              <a:solidFill>
                <a:schemeClr val="accent3"/>
              </a:solidFill>
              <a:ln w="19050" algn="ctr">
                <a:solidFill>
                  <a:srgbClr val="70AD47"/>
                </a:solidFill>
                <a:miter lim="800000"/>
                <a:headEnd/>
                <a:tailEnd/>
              </a:ln>
            </p:spPr>
            <p:txBody>
              <a:bodyPr wrap="square" lIns="0" tIns="0" rIns="0" bIns="0" rtlCol="0" anchor="ctr"/>
              <a:lstStyle/>
              <a:p>
                <a:pPr algn="ctr">
                  <a:buFont typeface="Wingdings 2" pitchFamily="18" charset="2"/>
                  <a:buNone/>
                </a:pPr>
                <a:r>
                  <a:rPr lang="pl-PL" sz="1140" dirty="0">
                    <a:solidFill>
                      <a:schemeClr val="bg1"/>
                    </a:solidFill>
                  </a:rPr>
                  <a:t>Spółka</a:t>
                </a:r>
                <a:br>
                  <a:rPr lang="pl-PL" sz="3575" dirty="0">
                    <a:solidFill>
                      <a:schemeClr val="bg1"/>
                    </a:solidFill>
                  </a:rPr>
                </a:br>
                <a:r>
                  <a:rPr lang="pl-PL" sz="3575" dirty="0">
                    <a:solidFill>
                      <a:schemeClr val="bg1"/>
                    </a:solidFill>
                  </a:rPr>
                  <a:t>A</a:t>
                </a:r>
                <a:endParaRPr lang="en-GB" sz="3575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EAB7645D-CAE8-7663-9039-A4B8EB51AAC6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5568006" y="2781376"/>
                <a:ext cx="887385" cy="887385"/>
              </a:xfrm>
              <a:prstGeom prst="ellipse">
                <a:avLst/>
              </a:prstGeom>
              <a:solidFill>
                <a:schemeClr val="accent3"/>
              </a:solidFill>
              <a:ln w="19050" algn="ctr">
                <a:solidFill>
                  <a:srgbClr val="70AD47"/>
                </a:solidFill>
                <a:miter lim="800000"/>
                <a:headEnd/>
                <a:tailEnd/>
              </a:ln>
            </p:spPr>
            <p:txBody>
              <a:bodyPr wrap="square" lIns="0" tIns="0" rIns="0" bIns="0" rtlCol="0" anchor="ctr"/>
              <a:lstStyle/>
              <a:p>
                <a:pPr algn="ctr">
                  <a:buFont typeface="Wingdings 2" pitchFamily="18" charset="2"/>
                  <a:buNone/>
                </a:pPr>
                <a:r>
                  <a:rPr lang="pl-PL" sz="1140" dirty="0">
                    <a:solidFill>
                      <a:schemeClr val="bg1"/>
                    </a:solidFill>
                  </a:rPr>
                  <a:t>Spółka</a:t>
                </a:r>
                <a:br>
                  <a:rPr lang="pl-PL" sz="3575" dirty="0">
                    <a:solidFill>
                      <a:schemeClr val="bg1"/>
                    </a:solidFill>
                  </a:rPr>
                </a:br>
                <a:r>
                  <a:rPr lang="pl-PL" sz="3575" dirty="0">
                    <a:solidFill>
                      <a:schemeClr val="bg1"/>
                    </a:solidFill>
                  </a:rPr>
                  <a:t>B</a:t>
                </a:r>
                <a:endParaRPr lang="en-GB" sz="3575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8335D8D-6846-0464-FBE0-27A539EBDFD2}"/>
                  </a:ext>
                </a:extLst>
              </p:cNvPr>
              <p:cNvSpPr txBox="1"/>
              <p:nvPr/>
            </p:nvSpPr>
            <p:spPr>
              <a:xfrm>
                <a:off x="5205298" y="3685757"/>
                <a:ext cx="1781403" cy="2677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pl-PL" altLang="ja-JP" sz="1140" dirty="0">
                    <a:latin typeface="+mj-lt"/>
                    <a:ea typeface="ＭＳ Ｐゴシック" pitchFamily="50" charset="-128"/>
                  </a:rPr>
                  <a:t>Spółka celowa</a:t>
                </a:r>
                <a:endParaRPr lang="en-US" altLang="ja-JP" sz="1140" dirty="0">
                  <a:latin typeface="+mj-lt"/>
                  <a:ea typeface="ＭＳ Ｐゴシック" pitchFamily="50" charset="-128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9F3395C-5995-CF86-DEC3-FBD0EBD3D688}"/>
                  </a:ext>
                </a:extLst>
              </p:cNvPr>
              <p:cNvSpPr txBox="1"/>
              <p:nvPr/>
            </p:nvSpPr>
            <p:spPr>
              <a:xfrm>
                <a:off x="350239" y="3664660"/>
                <a:ext cx="2110931" cy="4431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pl-PL" sz="1140" dirty="0">
                    <a:latin typeface="+mj-lt"/>
                    <a:ea typeface="ＭＳ Ｐゴシック" pitchFamily="50" charset="-128"/>
                  </a:rPr>
                  <a:t>Wcześniejszy właściciel praw do znaków towarowych</a:t>
                </a:r>
                <a:endParaRPr lang="en-US" altLang="ja-JP" sz="1140" dirty="0">
                  <a:latin typeface="+mj-lt"/>
                  <a:ea typeface="ＭＳ Ｐゴシック" pitchFamily="50" charset="-128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4338F8F-9C95-DA76-C040-EF106B59693E}"/>
                  </a:ext>
                </a:extLst>
              </p:cNvPr>
              <p:cNvSpPr txBox="1"/>
              <p:nvPr/>
            </p:nvSpPr>
            <p:spPr>
              <a:xfrm>
                <a:off x="376237" y="2531490"/>
                <a:ext cx="1781403" cy="2677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pl-PL" altLang="ja-JP" sz="1140" b="1" dirty="0">
                    <a:latin typeface="+mj-lt"/>
                    <a:ea typeface="ＭＳ Ｐゴシック" pitchFamily="50" charset="-128"/>
                  </a:rPr>
                  <a:t>TRANSAKCJE RZECZYWISTE</a:t>
                </a:r>
                <a:endParaRPr lang="en-US" altLang="ja-JP" sz="1140" b="1" dirty="0">
                  <a:latin typeface="+mj-lt"/>
                  <a:ea typeface="ＭＳ Ｐゴシック" pitchFamily="50" charset="-128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DBEAE7D-C6E7-1A08-4149-DCEEB06DF7DF}"/>
                </a:ext>
              </a:extLst>
            </p:cNvPr>
            <p:cNvGrpSpPr/>
            <p:nvPr/>
          </p:nvGrpSpPr>
          <p:grpSpPr>
            <a:xfrm>
              <a:off x="2662610" y="4584466"/>
              <a:ext cx="6105152" cy="1576368"/>
              <a:chOff x="350239" y="2531490"/>
              <a:chExt cx="6105152" cy="1576368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D0016CB8-EFE6-2B02-7CEF-21AF15F60F26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818122" y="2781376"/>
                <a:ext cx="887385" cy="887385"/>
              </a:xfrm>
              <a:prstGeom prst="ellipse">
                <a:avLst/>
              </a:prstGeom>
              <a:solidFill>
                <a:schemeClr val="accent3"/>
              </a:solidFill>
              <a:ln w="19050" algn="ctr">
                <a:solidFill>
                  <a:srgbClr val="70AD47"/>
                </a:solidFill>
                <a:miter lim="800000"/>
                <a:headEnd/>
                <a:tailEnd/>
              </a:ln>
            </p:spPr>
            <p:txBody>
              <a:bodyPr wrap="square" lIns="0" tIns="0" rIns="0" bIns="0" rtlCol="0" anchor="ctr"/>
              <a:lstStyle/>
              <a:p>
                <a:pPr algn="ctr">
                  <a:buFont typeface="Wingdings 2" pitchFamily="18" charset="2"/>
                  <a:buNone/>
                </a:pPr>
                <a:r>
                  <a:rPr lang="pl-PL" sz="1140" dirty="0">
                    <a:solidFill>
                      <a:schemeClr val="bg1"/>
                    </a:solidFill>
                  </a:rPr>
                  <a:t>Spółka</a:t>
                </a:r>
                <a:br>
                  <a:rPr lang="pl-PL" sz="3575" dirty="0">
                    <a:solidFill>
                      <a:schemeClr val="bg1"/>
                    </a:solidFill>
                  </a:rPr>
                </a:br>
                <a:r>
                  <a:rPr lang="pl-PL" sz="3575" dirty="0">
                    <a:solidFill>
                      <a:schemeClr val="bg1"/>
                    </a:solidFill>
                  </a:rPr>
                  <a:t>A</a:t>
                </a:r>
                <a:endParaRPr lang="en-GB" sz="3575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3C46038D-816C-2A54-902C-381C2F3324E2}"/>
                  </a:ext>
                </a:extLst>
              </p:cNvPr>
              <p:cNvSpPr>
                <a:spLocks noChangeAspect="1"/>
              </p:cNvSpPr>
              <p:nvPr/>
            </p:nvSpPr>
            <p:spPr bwMode="gray">
              <a:xfrm>
                <a:off x="5568006" y="2781376"/>
                <a:ext cx="887385" cy="887385"/>
              </a:xfrm>
              <a:prstGeom prst="ellipse">
                <a:avLst/>
              </a:prstGeom>
              <a:solidFill>
                <a:schemeClr val="accent3"/>
              </a:solidFill>
              <a:ln w="19050" algn="ctr">
                <a:solidFill>
                  <a:srgbClr val="70AD47"/>
                </a:solidFill>
                <a:miter lim="800000"/>
                <a:headEnd/>
                <a:tailEnd/>
              </a:ln>
            </p:spPr>
            <p:txBody>
              <a:bodyPr wrap="square" lIns="0" tIns="0" rIns="0" bIns="0" rtlCol="0" anchor="ctr"/>
              <a:lstStyle/>
              <a:p>
                <a:pPr algn="ctr">
                  <a:buFont typeface="Wingdings 2" pitchFamily="18" charset="2"/>
                  <a:buNone/>
                </a:pPr>
                <a:r>
                  <a:rPr lang="pl-PL" sz="1140" dirty="0">
                    <a:solidFill>
                      <a:schemeClr val="bg1"/>
                    </a:solidFill>
                  </a:rPr>
                  <a:t>Spółka</a:t>
                </a:r>
                <a:br>
                  <a:rPr lang="pl-PL" sz="3575" dirty="0">
                    <a:solidFill>
                      <a:schemeClr val="bg1"/>
                    </a:solidFill>
                  </a:rPr>
                </a:br>
                <a:r>
                  <a:rPr lang="pl-PL" sz="3575" dirty="0">
                    <a:solidFill>
                      <a:schemeClr val="bg1"/>
                    </a:solidFill>
                  </a:rPr>
                  <a:t>B</a:t>
                </a:r>
                <a:endParaRPr lang="en-GB" sz="3575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1FA7741-E824-B9C1-C469-2D4E68701449}"/>
                  </a:ext>
                </a:extLst>
              </p:cNvPr>
              <p:cNvSpPr txBox="1"/>
              <p:nvPr/>
            </p:nvSpPr>
            <p:spPr>
              <a:xfrm>
                <a:off x="350239" y="3664660"/>
                <a:ext cx="2110931" cy="4431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pl-PL" sz="1140" dirty="0">
                    <a:latin typeface="+mj-lt"/>
                    <a:ea typeface="ＭＳ Ｐゴシック" pitchFamily="50" charset="-128"/>
                  </a:rPr>
                  <a:t>Właściciel ekonomiczny praw do znaku towarowego</a:t>
                </a:r>
                <a:endParaRPr lang="en-US" altLang="ja-JP" sz="1140" dirty="0">
                  <a:latin typeface="+mj-lt"/>
                  <a:ea typeface="ＭＳ Ｐゴシック" pitchFamily="50" charset="-128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340B779-9DAE-DC6C-F173-4919C8D7F266}"/>
                  </a:ext>
                </a:extLst>
              </p:cNvPr>
              <p:cNvSpPr txBox="1"/>
              <p:nvPr/>
            </p:nvSpPr>
            <p:spPr>
              <a:xfrm>
                <a:off x="376237" y="2531490"/>
                <a:ext cx="1781403" cy="2677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pl-PL" altLang="ja-JP" sz="1140" b="1" dirty="0">
                    <a:latin typeface="+mj-lt"/>
                    <a:ea typeface="ＭＳ Ｐゴシック" pitchFamily="50" charset="-128"/>
                  </a:rPr>
                  <a:t>RECHARAKTERYZACJA</a:t>
                </a:r>
                <a:endParaRPr lang="en-US" altLang="ja-JP" sz="1140" b="1" dirty="0">
                  <a:latin typeface="+mj-lt"/>
                  <a:ea typeface="ＭＳ Ｐゴシック" pitchFamily="50" charset="-128"/>
                </a:endParaRPr>
              </a:p>
            </p:txBody>
          </p:sp>
        </p:grp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6B374863-FB6C-3290-BFA5-46DC3DE17356}"/>
                </a:ext>
              </a:extLst>
            </p:cNvPr>
            <p:cNvSpPr/>
            <p:nvPr/>
          </p:nvSpPr>
          <p:spPr>
            <a:xfrm rot="10800000">
              <a:off x="4151989" y="3371083"/>
              <a:ext cx="3402782" cy="240628"/>
            </a:xfrm>
            <a:prstGeom prst="rightArrow">
              <a:avLst/>
            </a:prstGeom>
            <a:solidFill>
              <a:srgbClr val="75787B"/>
            </a:solidFill>
            <a:ln>
              <a:solidFill>
                <a:srgbClr val="75787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Arrow: Right 12">
              <a:extLst>
                <a:ext uri="{FF2B5EF4-FFF2-40B4-BE49-F238E27FC236}">
                  <a16:creationId xmlns:a16="http://schemas.microsoft.com/office/drawing/2014/main" id="{737D2AF6-A6BC-4361-6F6F-E56A987274E3}"/>
                </a:ext>
              </a:extLst>
            </p:cNvPr>
            <p:cNvSpPr/>
            <p:nvPr/>
          </p:nvSpPr>
          <p:spPr>
            <a:xfrm rot="10800000">
              <a:off x="4247736" y="5127386"/>
              <a:ext cx="3402782" cy="240628"/>
            </a:xfrm>
            <a:prstGeom prst="rightArrow">
              <a:avLst/>
            </a:prstGeom>
            <a:solidFill>
              <a:srgbClr val="75787B"/>
            </a:solidFill>
            <a:ln>
              <a:solidFill>
                <a:srgbClr val="75787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4DA1CD3-87CD-E057-904B-330AA4110661}"/>
                </a:ext>
              </a:extLst>
            </p:cNvPr>
            <p:cNvSpPr txBox="1"/>
            <p:nvPr/>
          </p:nvSpPr>
          <p:spPr>
            <a:xfrm>
              <a:off x="5138894" y="4747321"/>
              <a:ext cx="162046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l-PL" sz="1200" dirty="0">
                  <a:solidFill>
                    <a:schemeClr val="tx1"/>
                  </a:solidFill>
                  <a:latin typeface="+mj-lt"/>
                </a:rPr>
                <a:t>Usługa</a:t>
              </a:r>
              <a:br>
                <a:rPr lang="pl-PL" sz="1200" dirty="0">
                  <a:solidFill>
                    <a:schemeClr val="tx1"/>
                  </a:solidFill>
                  <a:latin typeface="+mj-lt"/>
                </a:rPr>
              </a:br>
              <a:r>
                <a:rPr lang="pl-PL" sz="1200" dirty="0">
                  <a:solidFill>
                    <a:schemeClr val="tx1"/>
                  </a:solidFill>
                  <a:latin typeface="+mj-lt"/>
                </a:rPr>
                <a:t>administrowania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B02DAC7-D1BB-CCCB-C57E-1D3E010F8417}"/>
                </a:ext>
              </a:extLst>
            </p:cNvPr>
            <p:cNvSpPr txBox="1"/>
            <p:nvPr/>
          </p:nvSpPr>
          <p:spPr>
            <a:xfrm>
              <a:off x="5083058" y="3159154"/>
              <a:ext cx="1620466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l-PL" sz="1200" dirty="0">
                  <a:solidFill>
                    <a:schemeClr val="tx1"/>
                  </a:solidFill>
                  <a:latin typeface="+mj-lt"/>
                </a:rPr>
                <a:t>Licencja</a:t>
              </a:r>
            </a:p>
          </p:txBody>
        </p:sp>
      </p:grpSp>
      <p:pic>
        <p:nvPicPr>
          <p:cNvPr id="36" name="Picture Placeholder 4">
            <a:extLst>
              <a:ext uri="{FF2B5EF4-FFF2-40B4-BE49-F238E27FC236}">
                <a16:creationId xmlns:a16="http://schemas.microsoft.com/office/drawing/2014/main" id="{F8139C34-0DB6-DA73-A9F3-F78073B7AAC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55" t="28681" r="15"/>
          <a:stretch/>
        </p:blipFill>
        <p:spPr>
          <a:xfrm rot="5400000">
            <a:off x="9235123" y="41561"/>
            <a:ext cx="2998437" cy="291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26904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AutoShape 5"/>
          <p:cNvSpPr>
            <a:spLocks noChangeArrowheads="1"/>
          </p:cNvSpPr>
          <p:nvPr/>
        </p:nvSpPr>
        <p:spPr bwMode="gray">
          <a:xfrm>
            <a:off x="9297808" y="267614"/>
            <a:ext cx="3392692" cy="649735"/>
          </a:xfrm>
          <a:prstGeom prst="chevron">
            <a:avLst>
              <a:gd name="adj" fmla="val 34975"/>
            </a:avLst>
          </a:prstGeom>
          <a:noFill/>
          <a:ln w="12700" cap="rnd" algn="ctr">
            <a:noFill/>
            <a:miter lim="800000"/>
            <a:headEnd/>
            <a:tailEnd/>
          </a:ln>
        </p:spPr>
        <p:txBody>
          <a:bodyPr lIns="97996" tIns="97996" rIns="97996" bIns="97996" anchor="ctr" anchorCtr="0"/>
          <a:lstStyle/>
          <a:p>
            <a:pPr algn="ctr">
              <a:lnSpc>
                <a:spcPct val="106000"/>
              </a:lnSpc>
              <a:defRPr/>
            </a:pPr>
            <a:endParaRPr lang="pl-PL" sz="900" b="1" dirty="0">
              <a:solidFill>
                <a:srgbClr val="43B02A"/>
              </a:solidFill>
            </a:endParaRPr>
          </a:p>
        </p:txBody>
      </p:sp>
      <p:sp>
        <p:nvSpPr>
          <p:cNvPr id="20" name="Title 3">
            <a:extLst>
              <a:ext uri="{FF2B5EF4-FFF2-40B4-BE49-F238E27FC236}">
                <a16:creationId xmlns:a16="http://schemas.microsoft.com/office/drawing/2014/main" id="{CECBA6A3-5D72-5CD6-E3DA-7F8AD7D3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237" y="317499"/>
            <a:ext cx="8412163" cy="515612"/>
          </a:xfrm>
        </p:spPr>
        <p:txBody>
          <a:bodyPr/>
          <a:lstStyle/>
          <a:p>
            <a:r>
              <a:rPr lang="pl-PL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Treść przepisów</a:t>
            </a:r>
            <a:endParaRPr lang="en-US" sz="2800" b="1" dirty="0">
              <a:latin typeface="+mj-lt"/>
            </a:endParaRPr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18B55F81-30E8-72EB-A8E8-75737C37DC1D}"/>
              </a:ext>
            </a:extLst>
          </p:cNvPr>
          <p:cNvSpPr/>
          <p:nvPr/>
        </p:nvSpPr>
        <p:spPr bwMode="gray">
          <a:xfrm>
            <a:off x="401633" y="917349"/>
            <a:ext cx="11282367" cy="1586883"/>
          </a:xfrm>
          <a:prstGeom prst="flowChartProcess">
            <a:avLst/>
          </a:prstGeom>
          <a:noFill/>
          <a:ln w="19050" algn="ctr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88900" tIns="88900" rIns="88900" bIns="88900" rtlCol="0" anchor="ctr"/>
          <a:lstStyle/>
          <a:p>
            <a:pPr algn="just"/>
            <a:r>
              <a:rPr lang="pl-PL" sz="1700" b="1" dirty="0">
                <a:latin typeface="+mj-lt"/>
              </a:rPr>
              <a:t>Art. 11 ust. 1 ustawy o PDOP (w stanie prawnym sprzed 1 stycznia 2019 r.):</a:t>
            </a:r>
          </a:p>
          <a:p>
            <a:pPr algn="just"/>
            <a:r>
              <a:rPr lang="pl-PL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(…) jeżeli w wyniku takich powiązań zostaną ustalone lub narzucone warunki różniące się od warunków, które ustaliłyby między sobą niezależne podmioty, i w wyniku tego podatnik nie wykazuje dochodów albo wykazuje dochody niższe od tych, jakich należałoby oczekiwać, gdyby wymienione powiązania nie istniały - dochody danego podatnika oraz należny podatek określa się bez uwzględnienia warunków wynikających z tych powiązań.</a:t>
            </a:r>
            <a:endParaRPr lang="pl-PL" sz="17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EF343C-44E8-32A0-8ACD-E477E3487F4A}"/>
              </a:ext>
            </a:extLst>
          </p:cNvPr>
          <p:cNvSpPr/>
          <p:nvPr/>
        </p:nvSpPr>
        <p:spPr bwMode="gray">
          <a:xfrm>
            <a:off x="1498600" y="2728170"/>
            <a:ext cx="10185400" cy="3687662"/>
          </a:xfrm>
          <a:prstGeom prst="rect">
            <a:avLst/>
          </a:prstGeom>
          <a:solidFill>
            <a:schemeClr val="bg2">
              <a:lumMod val="90000"/>
              <a:alpha val="22000"/>
            </a:schemeClr>
          </a:solidFill>
          <a:ln w="19050" algn="ctr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lIns="88900" tIns="88900" rIns="88900" bIns="88900" rtlCol="0" anchor="ctr"/>
          <a:lstStyle/>
          <a:p>
            <a:pPr algn="just"/>
            <a:r>
              <a:rPr lang="pl-PL" sz="1700" b="1" dirty="0">
                <a:latin typeface="+mj-lt"/>
              </a:rPr>
              <a:t>Art. 11c ustawy o PDOP (w stanie prawnym od 1 stycznia 2019 r.):</a:t>
            </a:r>
            <a:endParaRPr lang="pl-PL" sz="1700" dirty="0">
              <a:latin typeface="+mj-lt"/>
            </a:endParaRPr>
          </a:p>
          <a:p>
            <a:pPr algn="just"/>
            <a:r>
              <a:rPr lang="pl-PL" sz="1700" b="1" dirty="0">
                <a:latin typeface="+mj-lt"/>
              </a:rPr>
              <a:t>ust. 4</a:t>
            </a:r>
          </a:p>
          <a:p>
            <a:pPr algn="just"/>
            <a:r>
              <a:rPr lang="pl-PL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W przypadku gdy organ podatkowy uzna, że w porównywalnych okolicznościach podmioty niepowiązane kierujące się racjonalnością ekonomiczną nie zawarłyby danej transakcji kontrolowanej lub zawarłyby inną transakcję, lub dokonałyby innej czynności, zwanych dalej "transakcją właściwą" (…) - organ ten określa dochód (stratę) podatnika bez uwzględnienia transakcji kontrolowanej, a w przypadku gdy jest to uzasadnione, określa dochód (stratę) podatnika z transakcji właściwej względem transakcji kontrolowanej.</a:t>
            </a:r>
          </a:p>
          <a:p>
            <a:pPr algn="just"/>
            <a:endParaRPr lang="pl-PL" sz="1700" dirty="0">
              <a:latin typeface="+mj-lt"/>
            </a:endParaRPr>
          </a:p>
          <a:p>
            <a:pPr algn="just"/>
            <a:r>
              <a:rPr lang="pl-PL" sz="1700" b="1" dirty="0">
                <a:latin typeface="+mj-lt"/>
              </a:rPr>
              <a:t>ust. 2</a:t>
            </a:r>
          </a:p>
          <a:p>
            <a:pPr algn="just"/>
            <a:r>
              <a:rPr lang="pl-PL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Jeżeli w wyniku istniejących powiązań zostaną ustalone lub narzucone warunki różniące się od warunków, które ustaliłyby między sobą podmioty niepowiązane, i w wyniku tego podatnik wykazuje dochód niższy (stratę wyższą) od tego, jakiego należałoby oczekiwać, gdyby wymienione powiązania nie istniały, organ podatkowy określa dochód (stratę) podatnika bez uwzględnienia warunków wynikających z tych powiązań.</a:t>
            </a:r>
          </a:p>
        </p:txBody>
      </p:sp>
      <p:sp>
        <p:nvSpPr>
          <p:cNvPr id="4" name="Bent-Up Arrow 8">
            <a:extLst>
              <a:ext uri="{FF2B5EF4-FFF2-40B4-BE49-F238E27FC236}">
                <a16:creationId xmlns:a16="http://schemas.microsoft.com/office/drawing/2014/main" id="{FDC99152-9BE0-3EB6-C143-C96A79C7D341}"/>
              </a:ext>
            </a:extLst>
          </p:cNvPr>
          <p:cNvSpPr/>
          <p:nvPr/>
        </p:nvSpPr>
        <p:spPr bwMode="gray">
          <a:xfrm rot="5400000">
            <a:off x="417854" y="2952403"/>
            <a:ext cx="911387" cy="943829"/>
          </a:xfrm>
          <a:prstGeom prst="bentUpArrow">
            <a:avLst/>
          </a:prstGeom>
          <a:solidFill>
            <a:schemeClr val="bg2">
              <a:lumMod val="90000"/>
            </a:schemeClr>
          </a:solidFill>
          <a:ln w="19050" algn="ctr">
            <a:solidFill>
              <a:schemeClr val="bg2">
                <a:lumMod val="90000"/>
              </a:schemeClr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7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927803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Placeholder 4">
            <a:extLst>
              <a:ext uri="{FF2B5EF4-FFF2-40B4-BE49-F238E27FC236}">
                <a16:creationId xmlns:a16="http://schemas.microsoft.com/office/drawing/2014/main" id="{86CE7865-DE1B-F057-B550-D59A149B331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" t="47329" r="15"/>
          <a:stretch/>
        </p:blipFill>
        <p:spPr>
          <a:xfrm rot="5400000">
            <a:off x="9071610" y="1754646"/>
            <a:ext cx="4087726" cy="2153055"/>
          </a:xfrm>
          <a:prstGeom prst="rect">
            <a:avLst/>
          </a:prstGeom>
        </p:spPr>
      </p:pic>
      <p:sp>
        <p:nvSpPr>
          <p:cNvPr id="66" name="AutoShape 5"/>
          <p:cNvSpPr>
            <a:spLocks noChangeArrowheads="1"/>
          </p:cNvSpPr>
          <p:nvPr/>
        </p:nvSpPr>
        <p:spPr bwMode="gray">
          <a:xfrm>
            <a:off x="9297808" y="267614"/>
            <a:ext cx="3392692" cy="649735"/>
          </a:xfrm>
          <a:prstGeom prst="chevron">
            <a:avLst>
              <a:gd name="adj" fmla="val 34975"/>
            </a:avLst>
          </a:prstGeom>
          <a:noFill/>
          <a:ln w="12700" cap="rnd" algn="ctr">
            <a:noFill/>
            <a:miter lim="800000"/>
            <a:headEnd/>
            <a:tailEnd/>
          </a:ln>
        </p:spPr>
        <p:txBody>
          <a:bodyPr lIns="97996" tIns="97996" rIns="97996" bIns="97996" anchor="ctr" anchorCtr="0"/>
          <a:lstStyle/>
          <a:p>
            <a:pPr algn="ctr">
              <a:lnSpc>
                <a:spcPct val="106000"/>
              </a:lnSpc>
              <a:defRPr/>
            </a:pPr>
            <a:endParaRPr lang="pl-PL" sz="900" b="1" dirty="0">
              <a:solidFill>
                <a:srgbClr val="43B02A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57741A-A310-4BA3-220F-CC80B2B3E1D5}"/>
              </a:ext>
            </a:extLst>
          </p:cNvPr>
          <p:cNvSpPr txBox="1"/>
          <p:nvPr/>
        </p:nvSpPr>
        <p:spPr>
          <a:xfrm>
            <a:off x="376236" y="1272237"/>
            <a:ext cx="9662709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„</a:t>
            </a:r>
            <a:r>
              <a:rPr lang="pl-PL" sz="17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Instytucja cen transferowych nie jest instytucją nową, którą wprowadziła dopiero ustawa nowelizująca z dnia 23 października 2018 r. Istniała ona już w 2015 r. a obowiązujący przepis stwarzał szerokie możliwości dla organu podatkowego oszacowania dochodu podatnika, który nie wykazywał dochodów albo wykazywał dochody niższe wskutek warunków narzuconych lub ustalonych pomiędzy podmiotami powiązanymi - "bez uwzględnienia warunków wynikających z tych powiązań" (art. 11 ust 1 </a:t>
            </a:r>
            <a:r>
              <a:rPr lang="pl-PL" sz="1700" i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u.p.d.o.p</a:t>
            </a:r>
            <a:r>
              <a:rPr lang="pl-PL" sz="17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. in fine).” Zaakceptować należy więc twierdzenie organu, że sformułowanie to jest na tyle ogólne, że obejmuje swoją dyspozycją, także zastąpienie tych pominiętych warunków faktycznie stwierdzonymi, a odpowiadającymi treści rzeczywiście świadczonych usług.”</a:t>
            </a:r>
            <a:endParaRPr lang="pl-PL" sz="16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26B11D23-77DB-4E6F-B3F9-573BDF2A73D8}"/>
              </a:ext>
            </a:extLst>
          </p:cNvPr>
          <p:cNvSpPr txBox="1">
            <a:spLocks/>
          </p:cNvSpPr>
          <p:nvPr/>
        </p:nvSpPr>
        <p:spPr>
          <a:xfrm>
            <a:off x="376237" y="317499"/>
            <a:ext cx="8391525" cy="3981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/>
              <a:t>Wyrok WSA w Rzeszowie z dnia 21.04.2022, I SA/</a:t>
            </a:r>
            <a:r>
              <a:rPr lang="pl-PL" sz="2800" b="1" dirty="0" err="1"/>
              <a:t>Rz</a:t>
            </a:r>
            <a:r>
              <a:rPr lang="pl-PL" sz="2800" b="1" dirty="0"/>
              <a:t> 61/22</a:t>
            </a:r>
            <a:endParaRPr lang="en-US" sz="2800" b="1" dirty="0"/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24B9F4CE-85E8-125A-EE64-47F9C858E5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6237" y="759493"/>
            <a:ext cx="8391525" cy="580434"/>
          </a:xfrm>
        </p:spPr>
        <p:txBody>
          <a:bodyPr/>
          <a:lstStyle/>
          <a:p>
            <a:r>
              <a:rPr lang="pl-PL" sz="25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Zakres zastosowania art. 11 UPDOP</a:t>
            </a:r>
            <a:endParaRPr lang="en-US" sz="2500" dirty="0">
              <a:latin typeface="+mj-lt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4A6D8CD-39BA-09B2-3834-7BAE37BC3C19}"/>
              </a:ext>
            </a:extLst>
          </p:cNvPr>
          <p:cNvGrpSpPr/>
          <p:nvPr/>
        </p:nvGrpSpPr>
        <p:grpSpPr>
          <a:xfrm>
            <a:off x="1816934" y="3862344"/>
            <a:ext cx="9263876" cy="2416361"/>
            <a:chOff x="4475853" y="5585763"/>
            <a:chExt cx="9263876" cy="2416361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B3B7F890-7FA3-EA0E-56C6-388482483501}"/>
                </a:ext>
              </a:extLst>
            </p:cNvPr>
            <p:cNvSpPr/>
            <p:nvPr/>
          </p:nvSpPr>
          <p:spPr bwMode="gray">
            <a:xfrm>
              <a:off x="4937546" y="5585763"/>
              <a:ext cx="8802183" cy="2416361"/>
            </a:xfrm>
            <a:prstGeom prst="rect">
              <a:avLst/>
            </a:prstGeom>
            <a:solidFill>
              <a:srgbClr val="FFFFFF"/>
            </a:solidFill>
            <a:ln w="19050" algn="ctr">
              <a:noFill/>
              <a:miter lim="800000"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B4633FC-DBC1-5B00-09A9-4B6B2DE9DB4B}"/>
                </a:ext>
              </a:extLst>
            </p:cNvPr>
            <p:cNvSpPr/>
            <p:nvPr/>
          </p:nvSpPr>
          <p:spPr bwMode="gray">
            <a:xfrm>
              <a:off x="4475853" y="5722672"/>
              <a:ext cx="738008" cy="73800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9050" algn="ctr">
              <a:solidFill>
                <a:srgbClr val="86BC25"/>
              </a:solidFill>
              <a:miter lim="800000"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Text Placeholder 17">
              <a:extLst>
                <a:ext uri="{FF2B5EF4-FFF2-40B4-BE49-F238E27FC236}">
                  <a16:creationId xmlns:a16="http://schemas.microsoft.com/office/drawing/2014/main" id="{3B90D645-5AB5-EEB6-5434-73816DE75E47}"/>
                </a:ext>
              </a:extLst>
            </p:cNvPr>
            <p:cNvSpPr txBox="1">
              <a:spLocks/>
            </p:cNvSpPr>
            <p:nvPr/>
          </p:nvSpPr>
          <p:spPr>
            <a:xfrm>
              <a:off x="5675553" y="6120616"/>
              <a:ext cx="7519427" cy="1215698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685800" rtl="0" eaLnBrk="1" latinLnBrk="0" hangingPunct="1">
                <a:spcBef>
                  <a:spcPts val="0"/>
                </a:spcBef>
                <a:spcAft>
                  <a:spcPts val="750"/>
                </a:spcAft>
                <a:buSzPct val="100000"/>
                <a:buFontTx/>
                <a:buNone/>
                <a:defRPr sz="1400" b="0" i="1" kern="1200">
                  <a:solidFill>
                    <a:schemeClr val="tx1"/>
                  </a:solidFill>
                  <a:latin typeface="Calibri Light" panose="020F0302020204030204" pitchFamily="34" charset="0"/>
                  <a:ea typeface="+mn-ea"/>
                  <a:cs typeface="Calibri Light" panose="020F0302020204030204" pitchFamily="34" charset="0"/>
                </a:defRPr>
              </a:lvl1pPr>
              <a:lvl2pPr marL="104775" indent="-104775" algn="l" defTabSz="685800" rtl="0" eaLnBrk="1" latinLnBrk="0" hangingPunct="1">
                <a:spcBef>
                  <a:spcPts val="0"/>
                </a:spcBef>
                <a:spcAft>
                  <a:spcPts val="750"/>
                </a:spcAft>
                <a:buClrTx/>
                <a:buSzPct val="100000"/>
                <a:buFont typeface="Arial" panose="020B0604020202020204" pitchFamily="34" charset="0"/>
                <a:buChar char="•"/>
                <a:defRPr lang="en-US" sz="1400" b="0" i="1" kern="1200">
                  <a:solidFill>
                    <a:schemeClr val="tx1"/>
                  </a:solidFill>
                  <a:latin typeface="Calibri Light" panose="020F0302020204030204" pitchFamily="34" charset="0"/>
                  <a:ea typeface="+mn-ea"/>
                  <a:cs typeface="Calibri Light" panose="020F0302020204030204" pitchFamily="34" charset="0"/>
                </a:defRPr>
              </a:lvl2pPr>
              <a:lvl3pPr marL="228600" indent="-104775" algn="l" defTabSz="685800" rtl="0" eaLnBrk="1" latinLnBrk="0" hangingPunct="1">
                <a:spcBef>
                  <a:spcPts val="0"/>
                </a:spcBef>
                <a:spcAft>
                  <a:spcPts val="750"/>
                </a:spcAft>
                <a:buClrTx/>
                <a:buSzPct val="100000"/>
                <a:buFont typeface="Arial" panose="020B0604020202020204" pitchFamily="34" charset="0"/>
                <a:buChar char="−"/>
                <a:defRPr lang="en-US" sz="1400" b="0" i="1" kern="1200">
                  <a:solidFill>
                    <a:schemeClr val="tx1"/>
                  </a:solidFill>
                  <a:latin typeface="Calibri Light" panose="020F0302020204030204" pitchFamily="34" charset="0"/>
                  <a:ea typeface="+mn-ea"/>
                  <a:cs typeface="Calibri Light" panose="020F0302020204030204" pitchFamily="34" charset="0"/>
                </a:defRPr>
              </a:lvl3pPr>
              <a:lvl4pPr marL="352425" indent="-104775" algn="l" defTabSz="685800" rtl="0" eaLnBrk="1" latinLnBrk="0" hangingPunct="1">
                <a:spcBef>
                  <a:spcPts val="0"/>
                </a:spcBef>
                <a:spcAft>
                  <a:spcPts val="750"/>
                </a:spcAft>
                <a:buClrTx/>
                <a:buSzPct val="100000"/>
                <a:buFont typeface="Arial" panose="020B0604020202020204" pitchFamily="34" charset="0"/>
                <a:buChar char="◦"/>
                <a:defRPr lang="en-US" sz="1400" b="0" i="1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+mn-ea"/>
                  <a:cs typeface="Calibri Light" panose="020F0302020204030204" pitchFamily="34" charset="0"/>
                </a:defRPr>
              </a:lvl4pPr>
              <a:lvl5pPr marL="476250" indent="-104775" algn="l" defTabSz="598885" rtl="0" eaLnBrk="1" latinLnBrk="0" hangingPunct="1">
                <a:spcBef>
                  <a:spcPts val="0"/>
                </a:spcBef>
                <a:spcAft>
                  <a:spcPts val="750"/>
                </a:spcAft>
                <a:buClrTx/>
                <a:buSzPct val="100000"/>
                <a:buFont typeface="Arial" panose="020B0604020202020204" pitchFamily="34" charset="0"/>
                <a:buChar char="−"/>
                <a:tabLst/>
                <a:defRPr lang="en-US" sz="1400" b="0" i="1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+mn-ea"/>
                  <a:cs typeface="Calibri Light" panose="020F0302020204030204" pitchFamily="34" charset="0"/>
                </a:defRPr>
              </a:lvl5pPr>
              <a:lvl6pPr marL="399600" indent="-132300" algn="l" defTabSz="685800" rtl="0" eaLnBrk="1" latinLnBrk="0" hangingPunct="1">
                <a:spcBef>
                  <a:spcPts val="0"/>
                </a:spcBef>
                <a:spcAft>
                  <a:spcPts val="750"/>
                </a:spcAft>
                <a:buFont typeface="Verdana" panose="020B0604030504040204" pitchFamily="34" charset="0"/>
                <a:buChar char="−"/>
                <a:defRPr sz="9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99600" indent="-132300" algn="l" defTabSz="685800" rtl="0" eaLnBrk="1" latinLnBrk="0" hangingPunct="1">
                <a:spcBef>
                  <a:spcPts val="0"/>
                </a:spcBef>
                <a:spcAft>
                  <a:spcPts val="750"/>
                </a:spcAft>
                <a:buFont typeface="Verdana" panose="020B0604030504040204" pitchFamily="34" charset="0"/>
                <a:buChar char="−"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99600" indent="-132300" algn="l" defTabSz="685800" rtl="0" eaLnBrk="1" latinLnBrk="0" hangingPunct="1">
                <a:spcBef>
                  <a:spcPts val="0"/>
                </a:spcBef>
                <a:spcAft>
                  <a:spcPts val="750"/>
                </a:spcAft>
                <a:buFont typeface="Verdana" panose="020B0604030504040204" pitchFamily="34" charset="0"/>
                <a:buChar char="−"/>
                <a:defRPr sz="9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99600" indent="-132300" algn="l" defTabSz="685800" rtl="0" eaLnBrk="1" latinLnBrk="0" hangingPunct="1">
                <a:spcBef>
                  <a:spcPts val="0"/>
                </a:spcBef>
                <a:spcAft>
                  <a:spcPts val="750"/>
                </a:spcAft>
                <a:buFont typeface="Verdana" panose="020B0604030504040204" pitchFamily="34" charset="0"/>
                <a:buChar char="−"/>
                <a:defRPr sz="9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>
                <a:buClr>
                  <a:srgbClr val="86BC25"/>
                </a:buClr>
                <a:buFont typeface="Arial" panose="020B0604020202020204" pitchFamily="34" charset="0"/>
                <a:buChar char="•"/>
              </a:pPr>
              <a:r>
                <a:rPr lang="pl-PL" sz="1700" i="0" dirty="0"/>
                <a:t>Czy reklasyfikacja jest „odwiecznym” uprawnieniem organów podatkowych (1997)? </a:t>
              </a:r>
            </a:p>
            <a:p>
              <a:pPr marL="171450" indent="-171450">
                <a:buClr>
                  <a:srgbClr val="86BC25"/>
                </a:buClr>
                <a:buFont typeface="Arial" panose="020B0604020202020204" pitchFamily="34" charset="0"/>
                <a:buChar char="•"/>
              </a:pPr>
              <a:r>
                <a:rPr lang="pl-PL" sz="1700" i="0" dirty="0"/>
                <a:t>Czy treść Wytycznych OECD z 2010 r. wpłynęła na treść przepisów krajowych?</a:t>
              </a:r>
            </a:p>
            <a:p>
              <a:pPr marL="171450" indent="-171450">
                <a:buClr>
                  <a:srgbClr val="86BC25"/>
                </a:buClr>
                <a:buFont typeface="Arial" panose="020B0604020202020204" pitchFamily="34" charset="0"/>
                <a:buChar char="•"/>
              </a:pPr>
              <a:r>
                <a:rPr lang="pl-PL" sz="1700" i="0" dirty="0"/>
                <a:t>Porównanie obecnej treści art. 11c ust. 2 i ust. 4 UPDOP (</a:t>
              </a:r>
              <a:r>
                <a:rPr lang="pl-PL" sz="1700" dirty="0" err="1"/>
                <a:t>superfluum</a:t>
              </a:r>
              <a:r>
                <a:rPr lang="pl-PL" sz="1700" dirty="0"/>
                <a:t> ustawowe</a:t>
              </a:r>
              <a:r>
                <a:rPr lang="pl-PL" sz="1700" i="0" dirty="0"/>
                <a:t>)?</a:t>
              </a:r>
            </a:p>
            <a:p>
              <a:endParaRPr lang="pl-PL" sz="1700" dirty="0"/>
            </a:p>
            <a:p>
              <a:endParaRPr lang="pl-PL" sz="1700" dirty="0"/>
            </a:p>
            <a:p>
              <a:endParaRPr lang="pl-PL" sz="1700" dirty="0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EFFE8416-A288-758C-3BB1-15387C5304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82761" y="5829580"/>
              <a:ext cx="524192" cy="5241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5029934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AutoShape 5"/>
          <p:cNvSpPr>
            <a:spLocks noChangeArrowheads="1"/>
          </p:cNvSpPr>
          <p:nvPr/>
        </p:nvSpPr>
        <p:spPr bwMode="gray">
          <a:xfrm>
            <a:off x="9297808" y="267614"/>
            <a:ext cx="3392692" cy="649735"/>
          </a:xfrm>
          <a:prstGeom prst="chevron">
            <a:avLst>
              <a:gd name="adj" fmla="val 34975"/>
            </a:avLst>
          </a:prstGeom>
          <a:noFill/>
          <a:ln w="12700" cap="rnd" algn="ctr">
            <a:noFill/>
            <a:miter lim="800000"/>
            <a:headEnd/>
            <a:tailEnd/>
          </a:ln>
        </p:spPr>
        <p:txBody>
          <a:bodyPr lIns="97996" tIns="97996" rIns="97996" bIns="97996" anchor="ctr" anchorCtr="0"/>
          <a:lstStyle/>
          <a:p>
            <a:pPr algn="ctr">
              <a:lnSpc>
                <a:spcPct val="106000"/>
              </a:lnSpc>
              <a:defRPr/>
            </a:pPr>
            <a:endParaRPr lang="pl-PL" sz="900" b="1" dirty="0">
              <a:solidFill>
                <a:srgbClr val="43B02A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57741A-A310-4BA3-220F-CC80B2B3E1D5}"/>
              </a:ext>
            </a:extLst>
          </p:cNvPr>
          <p:cNvSpPr txBox="1"/>
          <p:nvPr/>
        </p:nvSpPr>
        <p:spPr>
          <a:xfrm>
            <a:off x="376237" y="1293794"/>
            <a:ext cx="9672435" cy="4543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700" i="1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„</a:t>
            </a:r>
            <a:r>
              <a:rPr lang="pl-PL" sz="1700" b="1" i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W</a:t>
            </a:r>
            <a:r>
              <a:rPr lang="pl-PL" sz="1700" b="1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zmiankowane zmiany wprowadzone do </a:t>
            </a:r>
            <a:r>
              <a:rPr lang="pl-PL" sz="1700" b="1" i="1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u.p.d.o.p</a:t>
            </a:r>
            <a:r>
              <a:rPr lang="pl-PL" sz="1700" b="1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od 1 stycznia 2019 r. nie mają charakteru normatywnego, lecz doprecyzowujący i uściślający, a więc służą prawidłowemu interpretowaniu dotychczas obowiązujących przepisów w tym zakresie</a:t>
            </a:r>
            <a:r>
              <a:rPr lang="pl-PL" sz="17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700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Potwierdzenia tego stanowiska należy się doszukiwać także w projekcie projekt ustawy nowelizującej z dnia 25 września 2018 r. druk sejmowy VIII.2860, który bezpodstawnie bagatelizuje skarżąca. Projektodawca podkreślił mianowicie, że celem przyszłej ustawy jest kompleksowe uregulowanie tematyki cen transferowych poprzez stworzenie odrębnego rozdziału w ustawach podatkowych dotyczących podatku dochodowego. W dziale II pkt 4 </a:t>
            </a:r>
            <a:r>
              <a:rPr lang="pl-PL" sz="1700" i="1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ppkt</a:t>
            </a:r>
            <a:r>
              <a:rPr lang="pl-PL" sz="1700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8. wyraźnie wskazano, że jednym z celów jest doprecyzowanie niektórych instrumentów weryfikacji cen transferowych i potwierdzenie, że organy podatkowe dysponowały instrumentami do uwzględnienia całokształtu warunków, na jakich prowadzą działalność podmioty powiązane poprzez uznanie, że w określonych warunkach dana transakcja nie zostałaby zawarta (ang. non-</a:t>
            </a:r>
            <a:r>
              <a:rPr lang="pl-PL" sz="1700" i="1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recognition</a:t>
            </a:r>
            <a:r>
              <a:rPr lang="pl-PL" sz="1700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 lub zostałaby zawarta inna (ang. </a:t>
            </a:r>
            <a:r>
              <a:rPr lang="pl-PL" sz="1700" i="1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recharacterization</a:t>
            </a:r>
            <a:r>
              <a:rPr lang="pl-PL" sz="1700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), wywodzone z brzmienia obowiązującego art. 11 ust. 1 </a:t>
            </a:r>
            <a:r>
              <a:rPr lang="pl-PL" sz="1700" i="1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u.p.d.o.p</a:t>
            </a:r>
            <a:r>
              <a:rPr lang="pl-PL" sz="1700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., co zostało we wprowadzanych regulacjach doprecyzowane.”</a:t>
            </a:r>
            <a:endParaRPr lang="en-US" sz="17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17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 </a:t>
            </a:r>
            <a:endParaRPr lang="en-US" sz="17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1B4E291-BAB2-9601-D324-E3FE1F1B55A2}"/>
              </a:ext>
            </a:extLst>
          </p:cNvPr>
          <p:cNvSpPr txBox="1">
            <a:spLocks/>
          </p:cNvSpPr>
          <p:nvPr/>
        </p:nvSpPr>
        <p:spPr>
          <a:xfrm>
            <a:off x="376237" y="317499"/>
            <a:ext cx="8391525" cy="3981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/>
              <a:t>Wyrok WSA w Rzeszowie z dnia 21.04.2022, I SA/</a:t>
            </a:r>
            <a:r>
              <a:rPr lang="pl-PL" sz="2800" b="1" dirty="0" err="1"/>
              <a:t>Rz</a:t>
            </a:r>
            <a:r>
              <a:rPr lang="pl-PL" sz="2800" b="1" dirty="0"/>
              <a:t> 61/22</a:t>
            </a:r>
            <a:endParaRPr lang="en-US" sz="2800" b="1" dirty="0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5328C931-9025-6470-FAF5-BBF84D3182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6237" y="759493"/>
            <a:ext cx="8391525" cy="580434"/>
          </a:xfrm>
        </p:spPr>
        <p:txBody>
          <a:bodyPr/>
          <a:lstStyle/>
          <a:p>
            <a:r>
              <a:rPr lang="pl-PL" sz="25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Nowelizacja</a:t>
            </a:r>
            <a:r>
              <a:rPr lang="pl-PL" sz="25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 charakterze doprecyzowującym</a:t>
            </a:r>
            <a:endParaRPr lang="en-US" sz="2500" dirty="0">
              <a:latin typeface="+mj-lt"/>
            </a:endParaRPr>
          </a:p>
        </p:txBody>
      </p:sp>
      <p:pic>
        <p:nvPicPr>
          <p:cNvPr id="6" name="Picture Placeholder 4">
            <a:extLst>
              <a:ext uri="{FF2B5EF4-FFF2-40B4-BE49-F238E27FC236}">
                <a16:creationId xmlns:a16="http://schemas.microsoft.com/office/drawing/2014/main" id="{F4FEAB39-71A1-30DB-16F1-3876497D8A4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" t="47329" r="15"/>
          <a:stretch/>
        </p:blipFill>
        <p:spPr>
          <a:xfrm rot="5400000">
            <a:off x="9071610" y="1754646"/>
            <a:ext cx="4087726" cy="215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3278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07D5B288-24FB-8E94-B46B-9CF8C46AE99B}"/>
              </a:ext>
            </a:extLst>
          </p:cNvPr>
          <p:cNvSpPr txBox="1"/>
          <p:nvPr/>
        </p:nvSpPr>
        <p:spPr>
          <a:xfrm>
            <a:off x="236853" y="1266493"/>
            <a:ext cx="11424863" cy="5274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„</a:t>
            </a:r>
            <a:r>
              <a:rPr lang="pl-PL" sz="1600" b="1" i="1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Z</a:t>
            </a:r>
            <a:r>
              <a:rPr lang="pl-PL" sz="1600" b="1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miana rozumienia przepisu w sposób oczywisty wpływać może tylko na jego stosowanie w przyszłości i - jednocześnie - nie może uzasadniać zarzutu wadliwego działania podmiotów, które w poszanowaniu obowiązującego prawa stosowały je w przeszłości tak, jak było powszechnie interpretowane</a:t>
            </a: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(por. wyrok Sądu Najwyższego z dnia 9 września 2015 r., IV CSK 659/14, baza Lex nr 1920181). Stanowisko, że nowa, zmieniona wykładnia sądowa przepisu nie działa wstecz i nie obejmuje orzeczeń już wydanych ani postępowania sądowego prowadzonego zgodnie z dotychczasowym rozumieniem przepisu zajmuje także Trybunał Sprawiedliwości UE (por. wyroki z dnia 27 września 2006 r.: T-59/02, baza LEX nr 227061 i T-329/0 1, baza LEX nr 2270531) oraz Europejski Trybunał Praw Człowieka (m.in. wyroki: z dnia 22 listopada 1995 r., J 20190/92, LEX nr 80358; z dnia 15 listopada 1996 r. w sprawie </a:t>
            </a:r>
            <a:r>
              <a:rPr lang="pl-PL" sz="1600" i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Cantoni</a:t>
            </a: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p-ko Francji, 1996-V, § 32 oraz z dnia 22 czerwca 2000 r. w sprawie </a:t>
            </a:r>
            <a:r>
              <a:rPr lang="pl-PL" sz="1600" i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Coeme</a:t>
            </a: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i in. p-ko Belgii, 2000-VII, § 145, a ponadto wyrok z dnia 17 maja 1990 r. w sprawie C-262/88, Douglas Harvey Barber przeciwko Guardian </a:t>
            </a:r>
            <a:r>
              <a:rPr lang="pl-PL" sz="1600" i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Royal</a:t>
            </a: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Exchange Assurance </a:t>
            </a:r>
            <a:r>
              <a:rPr lang="pl-PL" sz="1600" i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Group</a:t>
            </a: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, ECR 1990, s. I-1889). Wynika z nich, że nadrzędne względy bezpieczeństwa prawnego wykluczają kwestionowanie sytuacji prawnych, które wyczerpały swoje skutki w przeszłości</a:t>
            </a:r>
            <a:r>
              <a:rPr lang="pl-PL" sz="1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.” (wyrok Sądu Najwyższego z 24 czerwca 2020 r., sygn. IV CSK 598/18);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„</a:t>
            </a:r>
            <a:r>
              <a:rPr lang="pl-PL" sz="1600" b="1" i="1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</a:t>
            </a:r>
            <a:r>
              <a:rPr lang="pl-PL" sz="1600" b="1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ormatywny charakter zmiany tekstu prawnego jest wzruszalnym domniemaniem interpretacyjnym, przy czym w celu obalenia tego domniemania muszą być przedstawione przekonujące argumenty.” </a:t>
            </a:r>
            <a:r>
              <a:rPr lang="pl-PL" sz="1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(</a:t>
            </a:r>
            <a:r>
              <a:rPr lang="pl-PL" sz="16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w</a:t>
            </a:r>
            <a:r>
              <a:rPr lang="pl-PL" sz="1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yrok NSA z 16.06.2021 r., II OSK 2825/20)	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„</a:t>
            </a:r>
            <a:r>
              <a:rPr lang="pl-PL" sz="1600" b="1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Trudno przyjąć taką koncepcję wykładni, zgodnie z którą dekodowanie normy prawnej dokonywane byłoby w oparciu o tekst uzasadnienia do nowelizacji przepisów wbrew ich literalnemu brzmieniu.</a:t>
            </a: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” </a:t>
            </a:r>
            <a:r>
              <a:rPr lang="pl-PL" sz="1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(wyrok NSA z 26.10.2021. r., II FSK 977/21)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Clr>
                <a:srgbClr val="92D050"/>
              </a:buClr>
              <a:buFont typeface="Wingdings" panose="05000000000000000000" pitchFamily="2" charset="2"/>
              <a:buChar char="Ø"/>
            </a:pP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„</a:t>
            </a:r>
            <a:r>
              <a:rPr lang="pl-PL" sz="1600" b="1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Zasada niedziałania prawa wstecz, chociaż nie została wprost wyrażona w Konstytucji, stanowi podstawową zasadę porządku prawnego w państwie, opartego na założeniu, że "każdy przepis normuje przyszłość, nie zaś przeszłość.</a:t>
            </a: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” </a:t>
            </a:r>
            <a:r>
              <a:rPr lang="pl-PL" sz="1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(uchwała NSA z 10.04.2006 r., I OPS 1/06)</a:t>
            </a:r>
          </a:p>
        </p:txBody>
      </p:sp>
      <p:sp>
        <p:nvSpPr>
          <p:cNvPr id="66" name="AutoShape 5"/>
          <p:cNvSpPr>
            <a:spLocks noChangeArrowheads="1"/>
          </p:cNvSpPr>
          <p:nvPr/>
        </p:nvSpPr>
        <p:spPr bwMode="gray">
          <a:xfrm>
            <a:off x="9297808" y="267614"/>
            <a:ext cx="3392692" cy="649735"/>
          </a:xfrm>
          <a:prstGeom prst="chevron">
            <a:avLst>
              <a:gd name="adj" fmla="val 34975"/>
            </a:avLst>
          </a:prstGeom>
          <a:noFill/>
          <a:ln w="12700" cap="rnd" algn="ctr">
            <a:noFill/>
            <a:miter lim="800000"/>
            <a:headEnd/>
            <a:tailEnd/>
          </a:ln>
        </p:spPr>
        <p:txBody>
          <a:bodyPr lIns="97996" tIns="97996" rIns="97996" bIns="97996" anchor="ctr" anchorCtr="0"/>
          <a:lstStyle/>
          <a:p>
            <a:pPr algn="ctr">
              <a:lnSpc>
                <a:spcPct val="106000"/>
              </a:lnSpc>
              <a:defRPr/>
            </a:pPr>
            <a:endParaRPr lang="pl-PL" sz="900" b="1" dirty="0">
              <a:solidFill>
                <a:srgbClr val="43B02A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42793C-934D-6055-4ED3-B02E4CFC4ED3}"/>
              </a:ext>
            </a:extLst>
          </p:cNvPr>
          <p:cNvSpPr txBox="1">
            <a:spLocks/>
          </p:cNvSpPr>
          <p:nvPr/>
        </p:nvSpPr>
        <p:spPr>
          <a:xfrm>
            <a:off x="376237" y="759493"/>
            <a:ext cx="8391525" cy="58043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rgbClr val="57575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5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Charakter zmian legislacyjnych</a:t>
            </a:r>
            <a:endParaRPr lang="en-US" sz="2500" dirty="0">
              <a:latin typeface="+mj-lt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69470E4-BF86-676C-5F24-31FB12E9E279}"/>
              </a:ext>
            </a:extLst>
          </p:cNvPr>
          <p:cNvSpPr txBox="1">
            <a:spLocks/>
          </p:cNvSpPr>
          <p:nvPr/>
        </p:nvSpPr>
        <p:spPr>
          <a:xfrm>
            <a:off x="376237" y="317499"/>
            <a:ext cx="8391525" cy="3981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/>
              <a:t>Wyrok WSA w Rzeszowie z dnia 21.04.2022, I SA/</a:t>
            </a:r>
            <a:r>
              <a:rPr lang="pl-PL" sz="2800" b="1" dirty="0" err="1"/>
              <a:t>Rz</a:t>
            </a:r>
            <a:r>
              <a:rPr lang="pl-PL" sz="2800" b="1" dirty="0"/>
              <a:t> 61/22</a:t>
            </a:r>
            <a:endParaRPr lang="en-US" sz="2800" b="1" dirty="0"/>
          </a:p>
        </p:txBody>
      </p:sp>
      <p:pic>
        <p:nvPicPr>
          <p:cNvPr id="11" name="Picture Placeholder 4">
            <a:extLst>
              <a:ext uri="{FF2B5EF4-FFF2-40B4-BE49-F238E27FC236}">
                <a16:creationId xmlns:a16="http://schemas.microsoft.com/office/drawing/2014/main" id="{A453867A-B95C-8710-F172-3E806A75FDE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55" t="28681" r="15"/>
          <a:stretch/>
        </p:blipFill>
        <p:spPr>
          <a:xfrm rot="5400000">
            <a:off x="9256247" y="41561"/>
            <a:ext cx="2998437" cy="291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7956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4">
            <a:extLst>
              <a:ext uri="{FF2B5EF4-FFF2-40B4-BE49-F238E27FC236}">
                <a16:creationId xmlns:a16="http://schemas.microsoft.com/office/drawing/2014/main" id="{D62E1294-CBCF-F452-4BC2-C9A8E9FC23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55" t="28681" r="15"/>
          <a:stretch/>
        </p:blipFill>
        <p:spPr>
          <a:xfrm rot="5400000">
            <a:off x="9235123" y="41561"/>
            <a:ext cx="2998437" cy="2915316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2E57741A-A310-4BA3-220F-CC80B2B3E1D5}"/>
              </a:ext>
            </a:extLst>
          </p:cNvPr>
          <p:cNvSpPr txBox="1"/>
          <p:nvPr/>
        </p:nvSpPr>
        <p:spPr>
          <a:xfrm>
            <a:off x="376236" y="2273556"/>
            <a:ext cx="11282367" cy="4370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680" b="1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I</a:t>
            </a:r>
            <a:r>
              <a:rPr lang="pl-PL" sz="168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wona Georgijew - </a:t>
            </a:r>
            <a:r>
              <a:rPr lang="pl-PL" sz="168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Recharakteryzacja</a:t>
            </a:r>
            <a:r>
              <a:rPr lang="pl-PL" sz="168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i pominięcie transakcji dla celów cen transferowych – nowe instrumenty ostatniej szansy, PP 2019/2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680" b="0" i="0" u="none" strike="noStrike" baseline="0" dirty="0">
                <a:latin typeface="+mj-lt"/>
              </a:rPr>
              <a:t>„</a:t>
            </a:r>
            <a:r>
              <a:rPr lang="pl-PL" sz="1680" b="0" i="1" u="none" strike="noStrike" baseline="0" dirty="0">
                <a:latin typeface="+mj-lt"/>
              </a:rPr>
              <a:t>cały Rozdział 1 Wytycznych OECD został istotnie zmodyfikowany w 2017 r. właśnie w celu wprowadzenia szczegółowych przepisów poświęconych kwestii prawidłowego ustalania substancji </a:t>
            </a:r>
            <a:r>
              <a:rPr lang="en-US" sz="1680" b="0" i="1" u="none" strike="noStrike" baseline="0" dirty="0" err="1">
                <a:latin typeface="+mj-lt"/>
              </a:rPr>
              <a:t>transakcji</a:t>
            </a:r>
            <a:r>
              <a:rPr lang="en-US" sz="1680" b="0" i="1" u="none" strike="noStrike" baseline="0" dirty="0">
                <a:latin typeface="+mj-lt"/>
              </a:rPr>
              <a:t> </a:t>
            </a:r>
            <a:r>
              <a:rPr lang="en-US" sz="1680" b="0" i="1" u="none" strike="noStrike" baseline="0" dirty="0" err="1">
                <a:latin typeface="+mj-lt"/>
              </a:rPr>
              <a:t>kontrolowanych</a:t>
            </a:r>
            <a:r>
              <a:rPr lang="en-US" sz="1680" b="0" i="1" u="none" strike="noStrike" baseline="0" dirty="0">
                <a:latin typeface="+mj-lt"/>
              </a:rPr>
              <a:t> (ang. delineation).</a:t>
            </a:r>
            <a:r>
              <a:rPr lang="pl-PL" sz="1680" i="1" dirty="0">
                <a:latin typeface="+mj-lt"/>
                <a:cs typeface="Times New Roman" panose="02020603050405020304" pitchFamily="18" charset="0"/>
              </a:rPr>
              <a:t> (…) </a:t>
            </a:r>
            <a:r>
              <a:rPr lang="pl-PL" sz="1680" b="0" i="1" u="none" strike="noStrike" baseline="0" dirty="0">
                <a:latin typeface="+mj-lt"/>
              </a:rPr>
              <a:t>Problem polega na tym, że wprowadzając nowe instrumenty </a:t>
            </a:r>
            <a:r>
              <a:rPr lang="pl-PL" sz="1680" b="0" i="1" u="none" strike="noStrike" baseline="0" dirty="0" err="1">
                <a:latin typeface="+mj-lt"/>
              </a:rPr>
              <a:t>recharakteryzacji</a:t>
            </a:r>
            <a:r>
              <a:rPr lang="pl-PL" sz="1680" b="0" i="1" u="none" strike="noStrike" baseline="0" dirty="0">
                <a:latin typeface="+mj-lt"/>
              </a:rPr>
              <a:t> oraz pominięcia transakcji do polskiego porządku prawnego ustawodawca nie wprowadził jednocześnie w pełni do polskich przepisów o cenach transferowych wyżej wymienionych przepisów Wytycznych OECD w zakresie uprzednio koniecznej analizy substancji transakcji.”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680" b="1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Pęczyk-Tofel Anna, Styś Aleksander, Wcisło Anna, </a:t>
            </a:r>
            <a:r>
              <a:rPr lang="pl-PL" sz="1680" b="1" i="0" u="none" strike="noStrike" baseline="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Recharakteryzacja</a:t>
            </a:r>
            <a:r>
              <a:rPr lang="pl-PL" sz="1680" b="1" i="0" u="none" strike="noStrike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 i pominięcie transakcji – niebezpieczne instrumenty kwestionowania przeszłych rozliczeń podatników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680" b="0" i="1" u="none" strike="noStrike" baseline="0" dirty="0">
                <a:latin typeface="+mj-lt"/>
              </a:rPr>
              <a:t>„W rezultacie projektu BEPS (Działania 8–10 Raportu 6 ) do Wytycznych OECD z 2017 r. została wprost wprowadzona zasada, w świetle której organy administracji skarbowej mają prawo do weryfikacji transakcji poprzez uznanie, że w określonych warunkach dana transakcja zostałaby zastąpiona inną transakcją (ang. </a:t>
            </a:r>
            <a:r>
              <a:rPr lang="pl-PL" sz="1680" b="0" i="1" u="none" strike="noStrike" baseline="0" dirty="0" err="1">
                <a:latin typeface="+mj-lt"/>
              </a:rPr>
              <a:t>recharacterisation</a:t>
            </a:r>
            <a:r>
              <a:rPr lang="pl-PL" sz="1680" b="0" i="1" u="none" strike="noStrike" baseline="0" dirty="0">
                <a:latin typeface="+mj-lt"/>
              </a:rPr>
              <a:t>) lub nawet uznania, że w określonych warunkach dana transakcja nie zostałaby w ogóle zawarta przez podmioty niepowiązane (ang. non-</a:t>
            </a:r>
            <a:r>
              <a:rPr lang="pl-PL" sz="1680" b="0" i="1" u="none" strike="noStrike" baseline="0" dirty="0" err="1">
                <a:latin typeface="+mj-lt"/>
              </a:rPr>
              <a:t>recognition</a:t>
            </a:r>
            <a:r>
              <a:rPr lang="pl-PL" sz="1680" b="0" i="1" u="none" strike="noStrike" baseline="0" dirty="0">
                <a:latin typeface="+mj-lt"/>
              </a:rPr>
              <a:t>).”</a:t>
            </a:r>
          </a:p>
        </p:txBody>
      </p:sp>
      <p:sp>
        <p:nvSpPr>
          <p:cNvPr id="66" name="AutoShape 5"/>
          <p:cNvSpPr>
            <a:spLocks noChangeArrowheads="1"/>
          </p:cNvSpPr>
          <p:nvPr/>
        </p:nvSpPr>
        <p:spPr bwMode="gray">
          <a:xfrm>
            <a:off x="9297808" y="267614"/>
            <a:ext cx="3392692" cy="649735"/>
          </a:xfrm>
          <a:prstGeom prst="chevron">
            <a:avLst>
              <a:gd name="adj" fmla="val 34975"/>
            </a:avLst>
          </a:prstGeom>
          <a:noFill/>
          <a:ln w="12700" cap="rnd" algn="ctr">
            <a:noFill/>
            <a:miter lim="800000"/>
            <a:headEnd/>
            <a:tailEnd/>
          </a:ln>
        </p:spPr>
        <p:txBody>
          <a:bodyPr lIns="97996" tIns="97996" rIns="97996" bIns="97996" anchor="ctr" anchorCtr="0"/>
          <a:lstStyle/>
          <a:p>
            <a:pPr algn="ctr">
              <a:lnSpc>
                <a:spcPct val="106000"/>
              </a:lnSpc>
              <a:defRPr/>
            </a:pPr>
            <a:endParaRPr lang="pl-PL" sz="900" b="1" dirty="0">
              <a:solidFill>
                <a:srgbClr val="43B02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1E7C7D-40C9-6561-C99A-EE09F43C6290}"/>
              </a:ext>
            </a:extLst>
          </p:cNvPr>
          <p:cNvSpPr txBox="1"/>
          <p:nvPr/>
        </p:nvSpPr>
        <p:spPr>
          <a:xfrm>
            <a:off x="376236" y="1242215"/>
            <a:ext cx="11191988" cy="926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b="1" dirty="0">
                <a:latin typeface="+mj-lt"/>
              </a:rPr>
              <a:t>Wyrok WSA</a:t>
            </a:r>
            <a:r>
              <a:rPr lang="pl-PL" dirty="0">
                <a:latin typeface="+mj-lt"/>
              </a:rPr>
              <a:t>: </a:t>
            </a:r>
            <a:r>
              <a:rPr lang="pl-PL" i="1" dirty="0">
                <a:latin typeface="+mj-lt"/>
              </a:rPr>
              <a:t>„Kosztem uzyskania przychodów będzie natomiast kwota 115.105,83 zł stanowiąca wartość rzeczywiście wykonanej usługi przez "B" sp. z o.o., określona przez organ w drodze oszacowania z zastosowaniem metody marży transakcyjnej netto popartej analizą "FAR" (Funkcje - Aktywa - Ryzyka) oraz na podstawie badania </a:t>
            </a:r>
            <a:r>
              <a:rPr lang="pl-PL" i="1" dirty="0" err="1">
                <a:latin typeface="+mj-lt"/>
              </a:rPr>
              <a:t>benchmarkowego</a:t>
            </a:r>
            <a:r>
              <a:rPr lang="pl-PL" i="1" dirty="0">
                <a:latin typeface="+mj-lt"/>
              </a:rPr>
              <a:t>.” </a:t>
            </a: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55080AEF-7034-D6DC-297A-7F10E0FDF571}"/>
              </a:ext>
            </a:extLst>
          </p:cNvPr>
          <p:cNvSpPr/>
          <p:nvPr/>
        </p:nvSpPr>
        <p:spPr bwMode="gray">
          <a:xfrm>
            <a:off x="376236" y="1214473"/>
            <a:ext cx="11282367" cy="1024467"/>
          </a:xfrm>
          <a:prstGeom prst="flowChartProcess">
            <a:avLst/>
          </a:prstGeom>
          <a:solidFill>
            <a:srgbClr val="86BC25">
              <a:alpha val="8000"/>
            </a:srgbClr>
          </a:solidFill>
          <a:ln w="19050" algn="ctr">
            <a:solidFill>
              <a:schemeClr val="bg2">
                <a:lumMod val="50000"/>
                <a:alpha val="52000"/>
              </a:schemeClr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just"/>
            <a:endParaRPr lang="pl-PL" sz="17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FC754B2-EB07-7120-DBEF-BFF849957FC2}"/>
              </a:ext>
            </a:extLst>
          </p:cNvPr>
          <p:cNvSpPr txBox="1">
            <a:spLocks/>
          </p:cNvSpPr>
          <p:nvPr/>
        </p:nvSpPr>
        <p:spPr>
          <a:xfrm>
            <a:off x="376237" y="759493"/>
            <a:ext cx="8391525" cy="58043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rgbClr val="57575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5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Wytyczne OECD z 2017 r. </a:t>
            </a:r>
            <a:endParaRPr lang="en-US" sz="2500" dirty="0">
              <a:latin typeface="+mj-lt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CC7B8BB-0AFC-1EF9-4952-0913C2FCA678}"/>
              </a:ext>
            </a:extLst>
          </p:cNvPr>
          <p:cNvSpPr txBox="1">
            <a:spLocks/>
          </p:cNvSpPr>
          <p:nvPr/>
        </p:nvSpPr>
        <p:spPr>
          <a:xfrm>
            <a:off x="376237" y="317499"/>
            <a:ext cx="8391525" cy="3981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/>
              <a:t>Wyrok WSA w Rzeszowie z dnia 21.04.2022, I SA/</a:t>
            </a:r>
            <a:r>
              <a:rPr lang="pl-PL" sz="2800" b="1" dirty="0" err="1"/>
              <a:t>Rz</a:t>
            </a:r>
            <a:r>
              <a:rPr lang="pl-PL" sz="2800" b="1" dirty="0"/>
              <a:t> 61/22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7730952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AutoShape 5"/>
          <p:cNvSpPr>
            <a:spLocks noChangeArrowheads="1"/>
          </p:cNvSpPr>
          <p:nvPr/>
        </p:nvSpPr>
        <p:spPr bwMode="gray">
          <a:xfrm>
            <a:off x="9297808" y="267614"/>
            <a:ext cx="3392692" cy="649735"/>
          </a:xfrm>
          <a:prstGeom prst="chevron">
            <a:avLst>
              <a:gd name="adj" fmla="val 34975"/>
            </a:avLst>
          </a:prstGeom>
          <a:noFill/>
          <a:ln w="12700" cap="rnd" algn="ctr">
            <a:noFill/>
            <a:miter lim="800000"/>
            <a:headEnd/>
            <a:tailEnd/>
          </a:ln>
        </p:spPr>
        <p:txBody>
          <a:bodyPr lIns="97996" tIns="97996" rIns="97996" bIns="97996" anchor="ctr" anchorCtr="0"/>
          <a:lstStyle/>
          <a:p>
            <a:pPr algn="ctr">
              <a:lnSpc>
                <a:spcPct val="106000"/>
              </a:lnSpc>
              <a:defRPr/>
            </a:pPr>
            <a:endParaRPr lang="pl-PL" sz="900" b="1" dirty="0">
              <a:solidFill>
                <a:srgbClr val="43B02A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57741A-A310-4BA3-220F-CC80B2B3E1D5}"/>
              </a:ext>
            </a:extLst>
          </p:cNvPr>
          <p:cNvSpPr txBox="1"/>
          <p:nvPr/>
        </p:nvSpPr>
        <p:spPr>
          <a:xfrm>
            <a:off x="376237" y="1227121"/>
            <a:ext cx="5801279" cy="2180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700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„regulacja dotycząca cen transferowych obwiązująca w 2015 r. stanowiła swego rodzaju klauzulę przeciwdziałania obejściu przepisów prawa podatkowego, ale mającą zastosowanie do zdarzeń gospodarczych (transakcji) osadzonych w ścisłe określonej sytuacji, to jest transakcji dokonywanych między podmiotami powiązanymi na warunkach odbiegających od warunków rynkowych.”</a:t>
            </a:r>
            <a:endParaRPr lang="en-US" sz="1700" i="1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7169E4-6C48-1F4D-F071-DD2EDB5F10C3}"/>
              </a:ext>
            </a:extLst>
          </p:cNvPr>
          <p:cNvSpPr txBox="1"/>
          <p:nvPr/>
        </p:nvSpPr>
        <p:spPr>
          <a:xfrm>
            <a:off x="576427" y="3811831"/>
            <a:ext cx="10777264" cy="265027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„W sprawach obejmujących stany prawne sprzed 2016 r. sądy administracyjne zwykle krytycznie odnosiły się do wywodzonych z różnych przepisów podatkowych (np. art. 15 ust. 1 </a:t>
            </a:r>
            <a:r>
              <a:rPr lang="pl-PL" sz="1600" i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u.p.d.o.p</a:t>
            </a: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., art. 199a </a:t>
            </a:r>
            <a:r>
              <a:rPr lang="pl-PL" sz="1600" i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Op</a:t>
            </a:r>
            <a:r>
              <a:rPr lang="pl-PL" sz="16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) kompetencji organów podatkowych do dokonywania zabiegów polegających na przedefiniowaniu (reklasyfikacji) dla celów określenia skutków podatkowych, ważnych i skutecznych na gruncie prawa cywilnego, różnego rodzaju czynności cywilnoprawnych dokonywanych z udziałem podatników (zob. wyroki NSA z: 4 marca 2020 r., II FSK 1550/19, 29 maja 2020 r., II FSK 2900/19, 11 sierpnia 2021, 1713/18, 13 października 2021 r., II FSK 3371/18, 24 maja 2022 r., II FSK 1291/21; 9 czerwca 2022 r., II FSK 2508/19).”</a:t>
            </a:r>
            <a:endParaRPr lang="pl-PL" sz="1600" i="1" u="sng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6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Wyrok NSA z 13 grudnia 2022 r. sygn. akt. II FSK 744/22 (podobnie wyroki NSA z 8 maja 2019 r., sygn. II FSK 2711/18, z 1 marca 2018 r., sygn. II FSK 515/16, z 25 kwietnia 2017 r., sygn. I FSK 1226/15, z 15 stycznia 2016 r., sygn. II FSK 3162/13)</a:t>
            </a:r>
            <a:endParaRPr lang="pl-PL" sz="1600" b="1" dirty="0"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1600" i="1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A11FCB2B-612E-DD00-5930-F1009B42CFF4}"/>
              </a:ext>
            </a:extLst>
          </p:cNvPr>
          <p:cNvSpPr txBox="1">
            <a:spLocks/>
          </p:cNvSpPr>
          <p:nvPr/>
        </p:nvSpPr>
        <p:spPr>
          <a:xfrm>
            <a:off x="376237" y="317499"/>
            <a:ext cx="8391525" cy="3981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/>
              <a:t>Wyrok WSA w Rzeszowie z dnia 21.04.2022, I SA/</a:t>
            </a:r>
            <a:r>
              <a:rPr lang="pl-PL" sz="2800" b="1" dirty="0" err="1"/>
              <a:t>Rz</a:t>
            </a:r>
            <a:r>
              <a:rPr lang="pl-PL" sz="2800" b="1" dirty="0"/>
              <a:t> 61/22</a:t>
            </a:r>
            <a:endParaRPr lang="en-US" sz="2800" b="1" dirty="0"/>
          </a:p>
        </p:txBody>
      </p: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5F3CD6F2-C036-C517-F447-FE89A49586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6237" y="759493"/>
            <a:ext cx="8391525" cy="580434"/>
          </a:xfrm>
        </p:spPr>
        <p:txBody>
          <a:bodyPr/>
          <a:lstStyle/>
          <a:p>
            <a:r>
              <a:rPr lang="pl-PL" sz="25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Recharakteryzacja</a:t>
            </a:r>
            <a:r>
              <a:rPr lang="pl-PL" sz="25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jako SAAR </a:t>
            </a:r>
            <a:endParaRPr lang="en-US" sz="2500" dirty="0">
              <a:latin typeface="+mj-lt"/>
            </a:endParaRPr>
          </a:p>
        </p:txBody>
      </p:sp>
      <p:sp>
        <p:nvSpPr>
          <p:cNvPr id="14" name="Rounded Rectangle 6">
            <a:extLst>
              <a:ext uri="{FF2B5EF4-FFF2-40B4-BE49-F238E27FC236}">
                <a16:creationId xmlns:a16="http://schemas.microsoft.com/office/drawing/2014/main" id="{9ABF7A09-9505-AEB9-9000-71D9E350C37B}"/>
              </a:ext>
            </a:extLst>
          </p:cNvPr>
          <p:cNvSpPr/>
          <p:nvPr/>
        </p:nvSpPr>
        <p:spPr bwMode="gray">
          <a:xfrm>
            <a:off x="376237" y="3645054"/>
            <a:ext cx="11177644" cy="2823222"/>
          </a:xfrm>
          <a:prstGeom prst="roundRect">
            <a:avLst/>
          </a:prstGeom>
          <a:noFill/>
          <a:ln w="19050" algn="ctr">
            <a:solidFill>
              <a:srgbClr val="86BC25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GB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37E18B-1506-1BDC-ED56-B85A71B30825}"/>
              </a:ext>
            </a:extLst>
          </p:cNvPr>
          <p:cNvSpPr txBox="1"/>
          <p:nvPr/>
        </p:nvSpPr>
        <p:spPr>
          <a:xfrm>
            <a:off x="6609746" y="1227224"/>
            <a:ext cx="4713928" cy="2180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700" i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„c</a:t>
            </a:r>
            <a:r>
              <a:rPr lang="pl-PL" sz="1700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elem szczególnej regulacji prawnej z art. 11 </a:t>
            </a:r>
            <a:r>
              <a:rPr lang="pl-PL" sz="1700" i="1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u.p.d.o.p</a:t>
            </a:r>
            <a:r>
              <a:rPr lang="pl-PL" sz="1700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 jest zabezpieczenie interesów Skarbu Państwa przed takimi działaniami podatników, które polegają na stosowaniu we wzajemnych transakcjach cen odbiegających od rynkowych, po to aby osiągnąć korzystny dla siebie rezultat podatkowy.”</a:t>
            </a:r>
            <a:endParaRPr lang="en-US" sz="1700" i="1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9B394F-1CBC-C55D-9E1D-44754D1BABA4}"/>
              </a:ext>
            </a:extLst>
          </p:cNvPr>
          <p:cNvCxnSpPr/>
          <p:nvPr/>
        </p:nvCxnSpPr>
        <p:spPr>
          <a:xfrm>
            <a:off x="6577849" y="1339927"/>
            <a:ext cx="0" cy="202397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014D631-720F-E9C2-2A0A-7A33D4DF59A6}"/>
              </a:ext>
            </a:extLst>
          </p:cNvPr>
          <p:cNvCxnSpPr/>
          <p:nvPr/>
        </p:nvCxnSpPr>
        <p:spPr>
          <a:xfrm>
            <a:off x="376237" y="1366963"/>
            <a:ext cx="0" cy="202397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Placeholder 4">
            <a:extLst>
              <a:ext uri="{FF2B5EF4-FFF2-40B4-BE49-F238E27FC236}">
                <a16:creationId xmlns:a16="http://schemas.microsoft.com/office/drawing/2014/main" id="{47155121-B859-6D56-241E-3B25274653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55" t="28681" r="15"/>
          <a:stretch/>
        </p:blipFill>
        <p:spPr>
          <a:xfrm rot="5400000">
            <a:off x="9235123" y="41561"/>
            <a:ext cx="2998437" cy="291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62450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12456</TotalTime>
  <Words>1873</Words>
  <Application>Microsoft Office PowerPoint</Application>
  <PresentationFormat>Panoramiczny</PresentationFormat>
  <Paragraphs>66</Paragraphs>
  <Slides>8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Wingdings</vt:lpstr>
      <vt:lpstr>Wingdings 2</vt:lpstr>
      <vt:lpstr>Office Theme</vt:lpstr>
      <vt:lpstr>Prezentacja programu PowerPoint</vt:lpstr>
      <vt:lpstr>Wyrok WSA w Rzeszowie z dnia 21.04.2022, I SA/Rz 61/22</vt:lpstr>
      <vt:lpstr>Treść przepisów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Litwiniec, Hubert</dc:creator>
  <cp:lastModifiedBy>Wojciech Morawski (wmoraw)</cp:lastModifiedBy>
  <cp:revision>284</cp:revision>
  <dcterms:created xsi:type="dcterms:W3CDTF">2020-10-27T14:05:46Z</dcterms:created>
  <dcterms:modified xsi:type="dcterms:W3CDTF">2023-03-09T17:14:35Z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2021-11-15T09:57:10Z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1facb9c4-3d3f-49be-9fbc-1a16dde6a201</vt:lpwstr>
  </property>
  <property fmtid="{D5CDD505-2E9C-101B-9397-08002B2CF9AE}" pid="8" name="MSIP_Label_ea60d57e-af5b-4752-ac57-3e4f28ca11dc_ContentBits">
    <vt:lpwstr>0</vt:lpwstr>
  </property>
</Properties>
</file>