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24" r:id="rId1"/>
  </p:sldMasterIdLst>
  <p:sldIdLst>
    <p:sldId id="345" r:id="rId2"/>
    <p:sldId id="415" r:id="rId3"/>
    <p:sldId id="420" r:id="rId4"/>
    <p:sldId id="429" r:id="rId5"/>
    <p:sldId id="431" r:id="rId6"/>
    <p:sldId id="432" r:id="rId7"/>
    <p:sldId id="437" r:id="rId8"/>
    <p:sldId id="438" r:id="rId9"/>
    <p:sldId id="439" r:id="rId10"/>
    <p:sldId id="430" r:id="rId11"/>
    <p:sldId id="392" r:id="rId12"/>
  </p:sldIdLst>
  <p:sldSz cx="9144000" cy="6858000" type="screen4x3"/>
  <p:notesSz cx="6858000" cy="9144000"/>
  <p:defaultTextStyle>
    <a:defPPr>
      <a:defRPr lang="pl-P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Styl z motywem 1 — Ak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764" autoAdjust="0"/>
    <p:restoredTop sz="94676" autoAdjust="0"/>
  </p:normalViewPr>
  <p:slideViewPr>
    <p:cSldViewPr>
      <p:cViewPr varScale="1">
        <p:scale>
          <a:sx n="62" d="100"/>
          <a:sy n="62" d="100"/>
        </p:scale>
        <p:origin x="1740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9694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2339E1F4-6B33-4058-8E21-EE6AC4D8DF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C1CD50-CE52-424F-A825-CAB03E7F165D}" type="datetimeFigureOut">
              <a:rPr lang="pl-PL"/>
              <a:pPr>
                <a:defRPr/>
              </a:pPr>
              <a:t>31.05.2023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6DEEE471-6399-4267-9393-C6861C7286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3606432B-1345-46BA-879B-EFB390862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B2D540-C4E4-4130-ACBC-5F346E11FA14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8238472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57118F0-2092-4646-BE2C-58AB16A96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676C77-E3F0-49EC-9503-A7A6F11C25D9}" type="datetimeFigureOut">
              <a:rPr lang="pl-PL"/>
              <a:pPr>
                <a:defRPr/>
              </a:pPr>
              <a:t>31.05.2023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6F3A5280-1385-49AC-A2DD-182D7B736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5A22900B-8AB7-47F0-8DA3-A212A1B23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F4DF53-6117-4311-8F64-2F5C7DEC9A7C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49227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58F1B377-53FC-42DB-835C-9EDF8257B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EB9CCF-927C-4C2F-AFEA-323D64EBFF5D}" type="datetimeFigureOut">
              <a:rPr lang="pl-PL"/>
              <a:pPr>
                <a:defRPr/>
              </a:pPr>
              <a:t>31.05.2023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2CE5362B-A880-426E-AD82-09B11C1709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73FFDC28-1848-4EC3-96DE-A2FA60FE1E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D1BA2A-CA7F-40CC-B8AD-7F209850A02B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159180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F7D0ECC3-26C6-4B07-9D12-D8ACE80190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24A764-7E27-4BF6-9F5B-3E2DD457B1CD}" type="datetimeFigureOut">
              <a:rPr lang="pl-PL"/>
              <a:pPr>
                <a:defRPr/>
              </a:pPr>
              <a:t>31.05.2023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88F11101-1368-420D-928E-BEB009769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256275A1-7592-4F91-A774-FF4BA30DAC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7467A4-C680-4841-BF61-8450D5484927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037870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4056BE70-3576-43A3-BB7E-30E73D4ED0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1ACEC1-E543-4488-AEAD-903B88794607}" type="datetimeFigureOut">
              <a:rPr lang="pl-PL"/>
              <a:pPr>
                <a:defRPr/>
              </a:pPr>
              <a:t>31.05.2023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C3310E8-165A-4F67-8F24-5CBF7FDD8C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54DF3143-20E8-41A8-90A9-5DD155D227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110133-5C6E-4CBF-9B73-2E851DD86693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76762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3">
            <a:extLst>
              <a:ext uri="{FF2B5EF4-FFF2-40B4-BE49-F238E27FC236}">
                <a16:creationId xmlns:a16="http://schemas.microsoft.com/office/drawing/2014/main" id="{37EEBF57-0D60-4DE3-AE91-BC8C032FE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AE4A7B-C27B-4F0D-B790-47DF840F0045}" type="datetimeFigureOut">
              <a:rPr lang="pl-PL"/>
              <a:pPr>
                <a:defRPr/>
              </a:pPr>
              <a:t>31.05.2023</a:t>
            </a:fld>
            <a:endParaRPr lang="pl-PL"/>
          </a:p>
        </p:txBody>
      </p:sp>
      <p:sp>
        <p:nvSpPr>
          <p:cNvPr id="6" name="Symbol zastępczy stopki 4">
            <a:extLst>
              <a:ext uri="{FF2B5EF4-FFF2-40B4-BE49-F238E27FC236}">
                <a16:creationId xmlns:a16="http://schemas.microsoft.com/office/drawing/2014/main" id="{610AEDB0-ECAA-4491-A116-A0CEBEB38C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>
            <a:extLst>
              <a:ext uri="{FF2B5EF4-FFF2-40B4-BE49-F238E27FC236}">
                <a16:creationId xmlns:a16="http://schemas.microsoft.com/office/drawing/2014/main" id="{0D29C1E3-70C8-409F-AAC0-F91AF01358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3D38FD-8DEF-422E-8EE8-22406D2203B5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460753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3">
            <a:extLst>
              <a:ext uri="{FF2B5EF4-FFF2-40B4-BE49-F238E27FC236}">
                <a16:creationId xmlns:a16="http://schemas.microsoft.com/office/drawing/2014/main" id="{28B9215E-26EE-4C7D-B309-9839DF586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F343C-F3B7-4C88-9424-91E003BA8003}" type="datetimeFigureOut">
              <a:rPr lang="pl-PL"/>
              <a:pPr>
                <a:defRPr/>
              </a:pPr>
              <a:t>31.05.2023</a:t>
            </a:fld>
            <a:endParaRPr lang="pl-PL"/>
          </a:p>
        </p:txBody>
      </p:sp>
      <p:sp>
        <p:nvSpPr>
          <p:cNvPr id="8" name="Symbol zastępczy stopki 4">
            <a:extLst>
              <a:ext uri="{FF2B5EF4-FFF2-40B4-BE49-F238E27FC236}">
                <a16:creationId xmlns:a16="http://schemas.microsoft.com/office/drawing/2014/main" id="{CEB0BC71-D646-4A6B-8044-5EAFFF0ED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numeru slajdu 5">
            <a:extLst>
              <a:ext uri="{FF2B5EF4-FFF2-40B4-BE49-F238E27FC236}">
                <a16:creationId xmlns:a16="http://schemas.microsoft.com/office/drawing/2014/main" id="{82873E74-43F5-4B50-B7E4-421407E72E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8E8C44-3DD2-47D2-8D46-82F30898E696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799799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3">
            <a:extLst>
              <a:ext uri="{FF2B5EF4-FFF2-40B4-BE49-F238E27FC236}">
                <a16:creationId xmlns:a16="http://schemas.microsoft.com/office/drawing/2014/main" id="{1C6E4C2F-0C1B-4BC3-B629-8C113FE9EB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2F4107-9FBE-4C8B-96E6-AB7AEF62890F}" type="datetimeFigureOut">
              <a:rPr lang="pl-PL"/>
              <a:pPr>
                <a:defRPr/>
              </a:pPr>
              <a:t>31.05.2023</a:t>
            </a:fld>
            <a:endParaRPr lang="pl-PL"/>
          </a:p>
        </p:txBody>
      </p:sp>
      <p:sp>
        <p:nvSpPr>
          <p:cNvPr id="4" name="Symbol zastępczy stopki 4">
            <a:extLst>
              <a:ext uri="{FF2B5EF4-FFF2-40B4-BE49-F238E27FC236}">
                <a16:creationId xmlns:a16="http://schemas.microsoft.com/office/drawing/2014/main" id="{EB0C1417-ECA3-47BC-A2FF-E2DADC1A5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5">
            <a:extLst>
              <a:ext uri="{FF2B5EF4-FFF2-40B4-BE49-F238E27FC236}">
                <a16:creationId xmlns:a16="http://schemas.microsoft.com/office/drawing/2014/main" id="{8036621E-8506-4EF6-905F-A1C4F1F79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B68A85-79C7-4D1E-A4AB-E89FE8C19F55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90783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3">
            <a:extLst>
              <a:ext uri="{FF2B5EF4-FFF2-40B4-BE49-F238E27FC236}">
                <a16:creationId xmlns:a16="http://schemas.microsoft.com/office/drawing/2014/main" id="{2B187005-081D-4D89-92BD-02B33C5086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522416-0961-4E3D-945D-51F08018C0B2}" type="datetimeFigureOut">
              <a:rPr lang="pl-PL"/>
              <a:pPr>
                <a:defRPr/>
              </a:pPr>
              <a:t>31.05.2023</a:t>
            </a:fld>
            <a:endParaRPr lang="pl-PL"/>
          </a:p>
        </p:txBody>
      </p:sp>
      <p:sp>
        <p:nvSpPr>
          <p:cNvPr id="3" name="Symbol zastępczy stopki 4">
            <a:extLst>
              <a:ext uri="{FF2B5EF4-FFF2-40B4-BE49-F238E27FC236}">
                <a16:creationId xmlns:a16="http://schemas.microsoft.com/office/drawing/2014/main" id="{3355683B-718C-47AC-9A7C-CEE3E9F72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Symbol zastępczy numeru slajdu 5">
            <a:extLst>
              <a:ext uri="{FF2B5EF4-FFF2-40B4-BE49-F238E27FC236}">
                <a16:creationId xmlns:a16="http://schemas.microsoft.com/office/drawing/2014/main" id="{715DE51E-CF8C-4A4B-803A-157CB84E18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88DBB3-EDFA-4F8A-93C6-C4F6F54E3846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2725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3">
            <a:extLst>
              <a:ext uri="{FF2B5EF4-FFF2-40B4-BE49-F238E27FC236}">
                <a16:creationId xmlns:a16="http://schemas.microsoft.com/office/drawing/2014/main" id="{C35B4F85-66B1-4D31-AFDA-FAFE0AEFC9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CC68EF-5481-4BD6-83C4-38C05A9B33B8}" type="datetimeFigureOut">
              <a:rPr lang="pl-PL"/>
              <a:pPr>
                <a:defRPr/>
              </a:pPr>
              <a:t>31.05.2023</a:t>
            </a:fld>
            <a:endParaRPr lang="pl-PL"/>
          </a:p>
        </p:txBody>
      </p:sp>
      <p:sp>
        <p:nvSpPr>
          <p:cNvPr id="6" name="Symbol zastępczy stopki 4">
            <a:extLst>
              <a:ext uri="{FF2B5EF4-FFF2-40B4-BE49-F238E27FC236}">
                <a16:creationId xmlns:a16="http://schemas.microsoft.com/office/drawing/2014/main" id="{EC4BC793-031F-4A71-AA5E-3C7A36D9F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>
            <a:extLst>
              <a:ext uri="{FF2B5EF4-FFF2-40B4-BE49-F238E27FC236}">
                <a16:creationId xmlns:a16="http://schemas.microsoft.com/office/drawing/2014/main" id="{307DA229-5672-4856-953D-9A9BA9E159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481A9C-5063-47C2-8077-361E355E21A2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25264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3">
            <a:extLst>
              <a:ext uri="{FF2B5EF4-FFF2-40B4-BE49-F238E27FC236}">
                <a16:creationId xmlns:a16="http://schemas.microsoft.com/office/drawing/2014/main" id="{741F8DE1-EB40-438A-B607-7E810152C6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999600-E951-42E6-8A5A-466B39460D8F}" type="datetimeFigureOut">
              <a:rPr lang="pl-PL"/>
              <a:pPr>
                <a:defRPr/>
              </a:pPr>
              <a:t>31.05.2023</a:t>
            </a:fld>
            <a:endParaRPr lang="pl-PL"/>
          </a:p>
        </p:txBody>
      </p:sp>
      <p:sp>
        <p:nvSpPr>
          <p:cNvPr id="6" name="Symbol zastępczy stopki 4">
            <a:extLst>
              <a:ext uri="{FF2B5EF4-FFF2-40B4-BE49-F238E27FC236}">
                <a16:creationId xmlns:a16="http://schemas.microsoft.com/office/drawing/2014/main" id="{69990E33-E53B-4AFA-9A2F-10421C68AA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>
            <a:extLst>
              <a:ext uri="{FF2B5EF4-FFF2-40B4-BE49-F238E27FC236}">
                <a16:creationId xmlns:a16="http://schemas.microsoft.com/office/drawing/2014/main" id="{F5CC275E-E210-47BF-97F5-B54C667C1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EEFF1-4BA9-46D2-A07A-9C4DBC448327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373156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ymbol zastępczy tytułu 1">
            <a:extLst>
              <a:ext uri="{FF2B5EF4-FFF2-40B4-BE49-F238E27FC236}">
                <a16:creationId xmlns:a16="http://schemas.microsoft.com/office/drawing/2014/main" id="{D01FE777-2B3A-42B4-BB18-29796D6F892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</a:t>
            </a:r>
          </a:p>
        </p:txBody>
      </p:sp>
      <p:sp>
        <p:nvSpPr>
          <p:cNvPr id="1027" name="Symbol zastępczy tekstu 2">
            <a:extLst>
              <a:ext uri="{FF2B5EF4-FFF2-40B4-BE49-F238E27FC236}">
                <a16:creationId xmlns:a16="http://schemas.microsoft.com/office/drawing/2014/main" id="{A4F08CF7-6A24-429C-B776-FE3AF323529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57AA2435-27D5-4B2A-AFFA-2C6828A327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192A533-C3A4-45FF-8E8A-5E7674E85AED}" type="datetimeFigureOut">
              <a:rPr lang="pl-PL"/>
              <a:pPr>
                <a:defRPr/>
              </a:pPr>
              <a:t>31.05.2023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C0A15625-F995-4516-9F51-94E5C17CA3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6425AA1-CFF6-4C6E-99B1-D5A4CC6409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ACC8762E-C1D7-4C8E-A00A-46D8358078DC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25" r:id="rId1"/>
    <p:sldLayoutId id="2147484226" r:id="rId2"/>
    <p:sldLayoutId id="2147484227" r:id="rId3"/>
    <p:sldLayoutId id="2147484228" r:id="rId4"/>
    <p:sldLayoutId id="2147484229" r:id="rId5"/>
    <p:sldLayoutId id="2147484230" r:id="rId6"/>
    <p:sldLayoutId id="2147484231" r:id="rId7"/>
    <p:sldLayoutId id="2147484232" r:id="rId8"/>
    <p:sldLayoutId id="2147484233" r:id="rId9"/>
    <p:sldLayoutId id="2147484234" r:id="rId10"/>
    <p:sldLayoutId id="214748423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ytuł 1">
            <a:extLst>
              <a:ext uri="{FF2B5EF4-FFF2-40B4-BE49-F238E27FC236}">
                <a16:creationId xmlns:a16="http://schemas.microsoft.com/office/drawing/2014/main" id="{0413C18C-9773-419B-A9BF-DD649A4494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60350"/>
            <a:ext cx="8229600" cy="1368425"/>
          </a:xfrm>
        </p:spPr>
        <p:txBody>
          <a:bodyPr/>
          <a:lstStyle/>
          <a:p>
            <a:r>
              <a:rPr lang="pl-PL" altLang="pl-PL" sz="2000" b="1">
                <a:solidFill>
                  <a:srgbClr val="000000"/>
                </a:solidFill>
                <a:ea typeface="Calibri" panose="020F0502020204030204" pitchFamily="34" charset="0"/>
                <a:cs typeface="Bookman Old Style" panose="02050604050505020204" pitchFamily="18" charset="0"/>
              </a:rPr>
              <a:t>PODATKI I OPŁATY LOKALNE – </a:t>
            </a:r>
            <a:br>
              <a:rPr lang="pl-PL" altLang="pl-PL" sz="2000">
                <a:solidFill>
                  <a:srgbClr val="000000"/>
                </a:solidFill>
                <a:ea typeface="Calibri" panose="020F0502020204030204" pitchFamily="34" charset="0"/>
                <a:cs typeface="Bookman Old Style" panose="02050604050505020204" pitchFamily="18" charset="0"/>
              </a:rPr>
            </a:br>
            <a:r>
              <a:rPr lang="pl-PL" altLang="pl-PL" sz="2000" b="1">
                <a:solidFill>
                  <a:srgbClr val="000000"/>
                </a:solidFill>
                <a:ea typeface="Calibri" panose="020F0502020204030204" pitchFamily="34" charset="0"/>
                <a:cs typeface="Bookman Old Style" panose="02050604050505020204" pitchFamily="18" charset="0"/>
              </a:rPr>
              <a:t>PRZEGLĄD ORZECZNICTWA (edycja 2023)</a:t>
            </a:r>
            <a:br>
              <a:rPr lang="pl-PL" altLang="pl-PL" sz="2000" b="1">
                <a:ea typeface="Calibri" panose="020F0502020204030204" pitchFamily="34" charset="0"/>
                <a:cs typeface="Bookman Old Style" panose="02050604050505020204" pitchFamily="18" charset="0"/>
              </a:rPr>
            </a:br>
            <a:endParaRPr lang="pl-PL" altLang="pl-PL" sz="2000" b="1">
              <a:ea typeface="Calibri" panose="020F0502020204030204" pitchFamily="34" charset="0"/>
              <a:cs typeface="Bookman Old Style" panose="02050604050505020204" pitchFamily="18" charset="0"/>
            </a:endParaRPr>
          </a:p>
        </p:txBody>
      </p:sp>
      <p:sp>
        <p:nvSpPr>
          <p:cNvPr id="2051" name="Symbol zastępczy zawartości 2">
            <a:extLst>
              <a:ext uri="{FF2B5EF4-FFF2-40B4-BE49-F238E27FC236}">
                <a16:creationId xmlns:a16="http://schemas.microsoft.com/office/drawing/2014/main" id="{7B18D5C5-A760-4FF6-B964-2387646181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288" y="1628775"/>
            <a:ext cx="8229600" cy="2746375"/>
          </a:xfrm>
        </p:spPr>
        <p:txBody>
          <a:bodyPr/>
          <a:lstStyle/>
          <a:p>
            <a:pPr algn="ctr">
              <a:buFont typeface="Arial" panose="020B0604020202020204" pitchFamily="34" charset="0"/>
              <a:buNone/>
            </a:pPr>
            <a:br>
              <a:rPr lang="pl-PL" altLang="pl-PL" sz="2000" b="1"/>
            </a:br>
            <a:r>
              <a:rPr lang="pl-PL" altLang="pl-PL" sz="2000" b="1">
                <a:solidFill>
                  <a:srgbClr val="222222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Podstawa opodatkowania w sytuacji skapitalizowania w wartości środka trwałego „kosztów pośrednich” niezwiązanych z budowlą 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pl-PL" altLang="pl-PL" sz="2000" b="1">
                <a:solidFill>
                  <a:srgbClr val="222222"/>
                </a:solidFill>
                <a:ea typeface="Calibri" panose="020F0502020204030204" pitchFamily="34" charset="0"/>
                <a:cs typeface="Arial" panose="020B0604020202020204" pitchFamily="34" charset="0"/>
              </a:rPr>
              <a:t>wyrok NSA z 12.10.2021 r. (III FSK 1261/21)</a:t>
            </a:r>
            <a:endParaRPr lang="pl-PL" altLang="pl-PL" sz="2000" b="1"/>
          </a:p>
          <a:p>
            <a:pPr algn="ctr">
              <a:buFont typeface="Arial" panose="020B0604020202020204" pitchFamily="34" charset="0"/>
              <a:buNone/>
            </a:pPr>
            <a:endParaRPr lang="pl-PL" altLang="pl-PL" sz="1600" b="1"/>
          </a:p>
          <a:p>
            <a:pPr algn="ctr">
              <a:buFont typeface="Arial" panose="020B0604020202020204" pitchFamily="34" charset="0"/>
              <a:buNone/>
            </a:pPr>
            <a:r>
              <a:rPr lang="pl-PL" altLang="pl-PL" sz="1600" b="1"/>
              <a:t>Paweł Majka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pl-PL" altLang="pl-PL" sz="1400"/>
              <a:t>Uniwersytet Rzeszowski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ytuł 1">
            <a:extLst>
              <a:ext uri="{FF2B5EF4-FFF2-40B4-BE49-F238E27FC236}">
                <a16:creationId xmlns:a16="http://schemas.microsoft.com/office/drawing/2014/main" id="{669DB1B4-2561-4CC4-A2FA-44D4EF443D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113" y="549275"/>
            <a:ext cx="8229600" cy="142875"/>
          </a:xfrm>
        </p:spPr>
        <p:txBody>
          <a:bodyPr/>
          <a:lstStyle/>
          <a:p>
            <a:r>
              <a:rPr lang="pl-PL" altLang="pl-PL" sz="1800" b="1"/>
              <a:t>Podstawa opodatkowania w sytuacji skapitalizowania w wartości środka trwałego „kosztów pośrednich” niezwiązanych z budowlą – wnioski </a:t>
            </a:r>
            <a:br>
              <a:rPr lang="pl-PL" altLang="pl-PL" sz="1600"/>
            </a:br>
            <a:endParaRPr lang="pl-PL" altLang="pl-PL" sz="1600" b="1"/>
          </a:p>
        </p:txBody>
      </p:sp>
      <p:sp>
        <p:nvSpPr>
          <p:cNvPr id="11267" name="Symbol zastępczy zawartości 2">
            <a:extLst>
              <a:ext uri="{FF2B5EF4-FFF2-40B4-BE49-F238E27FC236}">
                <a16:creationId xmlns:a16="http://schemas.microsoft.com/office/drawing/2014/main" id="{B323C389-E846-4932-8E67-1D67E0B778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52513"/>
            <a:ext cx="8229600" cy="5545137"/>
          </a:xfrm>
        </p:spPr>
        <p:txBody>
          <a:bodyPr/>
          <a:lstStyle/>
          <a:p>
            <a:pPr algn="just">
              <a:defRPr/>
            </a:pPr>
            <a:r>
              <a:rPr lang="pl-PL" altLang="pl-PL" sz="1600" dirty="0"/>
              <a:t>Formalistyczne podejście odwołujące się do braku możliwości zmiany podstawy opodatkowania w podatku od nieruchomości poprzez obniżenie wartości początkowej o „koszty pośrednie” nie znajduje uzasadnienia we wzajemnych związkach regulacji podatkowych i bilansowych. To co wchodzi w skład wartości początkowej środka trwałego wynika wyłącznie z wymogów rachunkowych nie oddając realiów gospodarczych. </a:t>
            </a:r>
          </a:p>
          <a:p>
            <a:pPr algn="just">
              <a:defRPr/>
            </a:pPr>
            <a:r>
              <a:rPr lang="pl-PL" altLang="pl-PL" sz="1600" dirty="0"/>
              <a:t>Jeżeli obiektem przedmiotu opodatkowania podatkiem od nieruchomość jest budowla, a podstawą opodatkowania wartość początkowa tej budowli, to wymogi dla celów bilansowych nie powinny decydować o zwiększeniu tej podstawy o wartości nie związane z samą budowlą. </a:t>
            </a:r>
          </a:p>
          <a:p>
            <a:pPr algn="just">
              <a:defRPr/>
            </a:pPr>
            <a:r>
              <a:rPr lang="pl-PL" altLang="pl-PL" sz="1600" dirty="0"/>
              <a:t>Brak jest zatem podstaw do uwzględnienia w podstawie opodatkowania budowli „kosztów pośrednich” lub jakichkolwiek innych wartości, które jako nie związane z budowlą nie tworzą jej wartości amortyzacyjnej. </a:t>
            </a:r>
          </a:p>
          <a:p>
            <a:pPr algn="just">
              <a:defRPr/>
            </a:pPr>
            <a:r>
              <a:rPr lang="pl-PL" altLang="pl-PL" sz="1600" dirty="0"/>
              <a:t>Szerszy problem to uwzględnianie wzajemnych związków prawa podatkowego z prawem bilansowym na etapie stanowienia prawa.</a:t>
            </a:r>
          </a:p>
          <a:p>
            <a:pPr marL="0" indent="0" algn="just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pl-PL" altLang="pl-PL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ytuł 1">
            <a:extLst>
              <a:ext uri="{FF2B5EF4-FFF2-40B4-BE49-F238E27FC236}">
                <a16:creationId xmlns:a16="http://schemas.microsoft.com/office/drawing/2014/main" id="{184C232F-0FA6-4D6E-B612-4EC346DF50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3" y="1196975"/>
            <a:ext cx="8229600" cy="2366963"/>
          </a:xfrm>
        </p:spPr>
        <p:txBody>
          <a:bodyPr/>
          <a:lstStyle/>
          <a:p>
            <a:r>
              <a:rPr lang="pl-PL" altLang="pl-PL" sz="3200" b="1"/>
              <a:t>Dziękuję za uwagę </a:t>
            </a:r>
            <a:br>
              <a:rPr lang="pl-PL" altLang="pl-PL" sz="2800" b="1"/>
            </a:br>
            <a:br>
              <a:rPr lang="pl-PL" altLang="pl-PL" sz="2800" b="1"/>
            </a:br>
            <a:r>
              <a:rPr lang="pl-PL" altLang="pl-PL" sz="2000" b="1"/>
              <a:t>pmajka@ur.edu.pl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ytuł 1">
            <a:extLst>
              <a:ext uri="{FF2B5EF4-FFF2-40B4-BE49-F238E27FC236}">
                <a16:creationId xmlns:a16="http://schemas.microsoft.com/office/drawing/2014/main" id="{4A72C5BE-CE00-4A06-B4B1-84C41966AE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60350"/>
            <a:ext cx="8229600" cy="647700"/>
          </a:xfrm>
        </p:spPr>
        <p:txBody>
          <a:bodyPr/>
          <a:lstStyle/>
          <a:p>
            <a:r>
              <a:rPr lang="pl-PL" altLang="pl-PL" sz="1800" b="1"/>
              <a:t>Stan faktyczny </a:t>
            </a:r>
          </a:p>
        </p:txBody>
      </p:sp>
      <p:sp>
        <p:nvSpPr>
          <p:cNvPr id="3075" name="Symbol zastępczy zawartości 2">
            <a:extLst>
              <a:ext uri="{FF2B5EF4-FFF2-40B4-BE49-F238E27FC236}">
                <a16:creationId xmlns:a16="http://schemas.microsoft.com/office/drawing/2014/main" id="{761E0E03-08F4-4689-99FF-2AF87816CE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08050"/>
            <a:ext cx="8229600" cy="5689600"/>
          </a:xfrm>
        </p:spPr>
        <p:txBody>
          <a:bodyPr/>
          <a:lstStyle/>
          <a:p>
            <a:pPr algn="just"/>
            <a:r>
              <a:rPr lang="pl-PL" altLang="pl-PL" sz="1500" b="1">
                <a:latin typeface="Times New Roman" panose="02020603050405020304" pitchFamily="18" charset="0"/>
                <a:cs typeface="Times New Roman" panose="02020603050405020304" pitchFamily="18" charset="0"/>
              </a:rPr>
              <a:t>Podatnik</a:t>
            </a:r>
            <a:r>
              <a:rPr lang="pl-PL" altLang="pl-PL" sz="1500">
                <a:latin typeface="Times New Roman" panose="02020603050405020304" pitchFamily="18" charset="0"/>
                <a:cs typeface="Times New Roman" panose="02020603050405020304" pitchFamily="18" charset="0"/>
              </a:rPr>
              <a:t> - złożony wniosek o stwierdzenie nadpłaty w podatku od nieruchomości za 2012 r. dotyczył uwzględnienia w podstawie opodatkowania budowli będącej kompleksowym środkiem trwałym (na który składały się zarówno budowle, jak i obiekty nie będące budowlami – place, parkingi, zieleńce, słupki), kosztów pośrednich związanych z realizacją całej inwestycji (np. kosztów obsługi prawnej), co spowodowało zawyżenie podatku od nieruchomości.</a:t>
            </a:r>
          </a:p>
          <a:p>
            <a:pPr algn="just"/>
            <a:r>
              <a:rPr lang="pl-PL" altLang="pl-PL" sz="1500" b="1">
                <a:latin typeface="Times New Roman" panose="02020603050405020304" pitchFamily="18" charset="0"/>
                <a:cs typeface="Times New Roman" panose="02020603050405020304" pitchFamily="18" charset="0"/>
              </a:rPr>
              <a:t>Podatnik</a:t>
            </a:r>
            <a:r>
              <a:rPr lang="pl-PL" altLang="pl-PL" sz="1500">
                <a:latin typeface="Times New Roman" panose="02020603050405020304" pitchFamily="18" charset="0"/>
                <a:cs typeface="Times New Roman" panose="02020603050405020304" pitchFamily="18" charset="0"/>
              </a:rPr>
              <a:t> uznał, że podstawę opodatkowania podatkiem od nieruchomości budowli powinna stanowić jedynie wartość rynkowa tych budowli.</a:t>
            </a:r>
          </a:p>
          <a:p>
            <a:pPr algn="just"/>
            <a:r>
              <a:rPr lang="pl-PL" altLang="pl-PL" sz="1500" b="1">
                <a:latin typeface="Times New Roman" panose="02020603050405020304" pitchFamily="18" charset="0"/>
                <a:cs typeface="Times New Roman" panose="02020603050405020304" pitchFamily="18" charset="0"/>
              </a:rPr>
              <a:t>Organy podatkowe </a:t>
            </a:r>
            <a:r>
              <a:rPr lang="pl-PL" altLang="pl-PL" sz="1500">
                <a:latin typeface="Times New Roman" panose="02020603050405020304" pitchFamily="18" charset="0"/>
                <a:cs typeface="Times New Roman" panose="02020603050405020304" pitchFamily="18" charset="0"/>
              </a:rPr>
              <a:t>- podstawa opodatkowania jako wartość rynkową ma zastosowanie tylko, jeżeli od budowli nie dokonuje się w ogóle odpisów amortyzacyjnych; skoro podstawą opodatkowania jest wartość początkowa środka trwałego, to zaliczone do niej koszty stanowiące podstawę amortyzacji w podatku dochodowym automatycznie kształtują wartość podstawy opodatkowania w podatku od nieruchomości.</a:t>
            </a:r>
          </a:p>
          <a:p>
            <a:pPr algn="just"/>
            <a:r>
              <a:rPr lang="pl-PL" altLang="pl-PL" sz="1500" b="1">
                <a:latin typeface="Times New Roman" panose="02020603050405020304" pitchFamily="18" charset="0"/>
                <a:cs typeface="Times New Roman" panose="02020603050405020304" pitchFamily="18" charset="0"/>
              </a:rPr>
              <a:t>WSA</a:t>
            </a:r>
            <a:r>
              <a:rPr lang="pl-PL" altLang="pl-PL" sz="1500">
                <a:latin typeface="Times New Roman" panose="02020603050405020304" pitchFamily="18" charset="0"/>
                <a:cs typeface="Times New Roman" panose="02020603050405020304" pitchFamily="18" charset="0"/>
              </a:rPr>
              <a:t> – u.p.o.l. odsyła do przepisów o podatkach dochodowych dotyczących środków trwałych tylko w zakresie ustalania wartości początkowej. Nie ma zatem znaczenia na gruncie podatku od nieruchomości sposób identyfikacji i ewidencjonowania środka trwałego dla potrzeb podatków dochodowych. Kwestią istotną jest jedynie ustalenie, który z obiektów posiadanych przez podatnika powinien być sklasyfikowany jako budowla lub jej część i jaka jest wartość tego obiektu określona według zasad wynikających z przepisów o podatkach dochodowych. </a:t>
            </a:r>
          </a:p>
          <a:p>
            <a:pPr algn="just"/>
            <a:r>
              <a:rPr lang="pl-PL" altLang="pl-PL" sz="1500" b="1">
                <a:latin typeface="Times New Roman" panose="02020603050405020304" pitchFamily="18" charset="0"/>
                <a:cs typeface="Times New Roman" panose="02020603050405020304" pitchFamily="18" charset="0"/>
              </a:rPr>
              <a:t>WSA</a:t>
            </a:r>
            <a:r>
              <a:rPr lang="pl-PL" altLang="pl-PL" sz="1500">
                <a:latin typeface="Times New Roman" panose="02020603050405020304" pitchFamily="18" charset="0"/>
                <a:cs typeface="Times New Roman" panose="02020603050405020304" pitchFamily="18" charset="0"/>
              </a:rPr>
              <a:t> - skoro podstawą opodatkowania jest wartość początkowa środka trwałego, a organ jest związany wartością określoną przez podatnika na potrzeby amortyzacji w podatku dochodowym, to nawet w przypadku stwierdzenia nieprawidłowości w określeniu tej wartości, nie ma możliwości aby jedynie na podstawie art. 4 ust. 1 u.p.o.l. określać tę wartość w sposób odmienny od wartości przyjętej przez podatnika na potrzeby podatku dochodowego. </a:t>
            </a:r>
          </a:p>
          <a:p>
            <a:pPr algn="just"/>
            <a:endParaRPr lang="pl-PL" altLang="pl-PL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ytuł 1">
            <a:extLst>
              <a:ext uri="{FF2B5EF4-FFF2-40B4-BE49-F238E27FC236}">
                <a16:creationId xmlns:a16="http://schemas.microsoft.com/office/drawing/2014/main" id="{8D8B68AF-5172-4DED-9768-60E32563DA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60350"/>
            <a:ext cx="8229600" cy="576263"/>
          </a:xfrm>
        </p:spPr>
        <p:txBody>
          <a:bodyPr/>
          <a:lstStyle/>
          <a:p>
            <a:br>
              <a:rPr lang="pl-PL" altLang="pl-PL" sz="1800" b="1">
                <a:cs typeface="Arial" panose="020B0604020202020204" pitchFamily="34" charset="0"/>
              </a:rPr>
            </a:br>
            <a:r>
              <a:rPr lang="pl-PL" altLang="pl-PL" sz="1800" b="1">
                <a:cs typeface="Arial" panose="020B0604020202020204" pitchFamily="34" charset="0"/>
              </a:rPr>
              <a:t> </a:t>
            </a:r>
            <a:r>
              <a:rPr lang="pl-PL" altLang="pl-PL" sz="1600" b="1"/>
              <a:t>Regulacje prawne podstawy opodatkowania dla budowli</a:t>
            </a:r>
            <a:br>
              <a:rPr lang="pl-PL" altLang="pl-PL"/>
            </a:br>
            <a:r>
              <a:rPr lang="pl-PL" altLang="pl-PL" sz="1800" b="1">
                <a:cs typeface="Arial" panose="020B0604020202020204" pitchFamily="34" charset="0"/>
              </a:rPr>
              <a:t> </a:t>
            </a:r>
            <a:endParaRPr lang="pl-PL" altLang="pl-PL" sz="1800"/>
          </a:p>
        </p:txBody>
      </p:sp>
      <p:sp>
        <p:nvSpPr>
          <p:cNvPr id="4099" name="Symbol zastępczy zawartości 2">
            <a:extLst>
              <a:ext uri="{FF2B5EF4-FFF2-40B4-BE49-F238E27FC236}">
                <a16:creationId xmlns:a16="http://schemas.microsoft.com/office/drawing/2014/main" id="{4C3C01D7-4603-42B4-B018-B1CC128B8C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81075"/>
            <a:ext cx="8229600" cy="5616575"/>
          </a:xfrm>
        </p:spPr>
        <p:txBody>
          <a:bodyPr/>
          <a:lstStyle/>
          <a:p>
            <a:pPr marL="0" indent="0" algn="just">
              <a:buFont typeface="Arial" panose="020B0604020202020204" pitchFamily="34" charset="0"/>
              <a:buNone/>
            </a:pPr>
            <a:r>
              <a:rPr lang="pl-PL" altLang="pl-PL" sz="1800"/>
              <a:t>W podatku od nieruchomości, zgodnie z art. 4 ust. 1 pkt 3 ustawy o podatkach i opłatach lokalnych, podstawę opodatkowania stanowi dla budowli lub ich części związanych z prowadzeniem działalności gospodarczej - </a:t>
            </a:r>
            <a:r>
              <a:rPr lang="pl-PL" altLang="pl-PL" sz="1800" b="1"/>
              <a:t>wartość, o której mowa w przepisach o podatkach dochodowych, ustalona na dzień 1 stycznia roku podatkowego, stanowiąca podstawę obliczania amortyzacji w tym roku, niepomniejszona o odpisy amortyzacyjne</a:t>
            </a:r>
            <a:r>
              <a:rPr lang="pl-PL" altLang="pl-PL" sz="1800"/>
              <a:t>, a w przypadku budowli całkowicie zamortyzowanych - ich wartość z dnia 1 stycznia roku, w którym dokonano ostatniego odpisu amortyzacyjnego.</a:t>
            </a:r>
          </a:p>
          <a:p>
            <a:pPr marL="0" indent="0" algn="just">
              <a:buFont typeface="Arial" panose="020B0604020202020204" pitchFamily="34" charset="0"/>
              <a:buNone/>
            </a:pPr>
            <a:endParaRPr lang="pl-PL" altLang="pl-PL" sz="1800" b="1"/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pl-PL" altLang="pl-PL" sz="1800"/>
              <a:t>Zgodnie z art. 4 ust. 5 ustawy o podatkach i opłatach lokalnych, jeżeli od budowli lub ich części, o których mowa w ust. 1 pkt 3, </a:t>
            </a:r>
            <a:r>
              <a:rPr lang="pl-PL" altLang="pl-PL" sz="1800" b="1"/>
              <a:t>nie dokonuje się odpisów amortyzacyjnych - podstawę opodatkowania stanowi ich wartość rynkowa, określona przez podatnika na dzień powstania obowiązku podatkowego</a:t>
            </a:r>
            <a:r>
              <a:rPr lang="pl-PL" altLang="pl-PL" sz="1800"/>
              <a:t>.</a:t>
            </a:r>
          </a:p>
          <a:p>
            <a:pPr marL="0" indent="0" algn="just">
              <a:buFont typeface="Arial" panose="020B0604020202020204" pitchFamily="34" charset="0"/>
              <a:buNone/>
            </a:pPr>
            <a:endParaRPr lang="pl-PL" altLang="pl-PL" sz="1800"/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pl-PL" altLang="pl-PL" sz="1800"/>
              <a:t>W myśl art. 4 ust. 7 ustawy o podatkach i opłatach lokalnych, jeżeli podatnik nie określił wartości budowli, o których mowa w art. 4 ust. 1 pkt 3 i ust. 5 lub podał wartość nieodpowiadającą wartości rynkowej, organ podatkowy powoła biegłego, który ustali tę wartość.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ytuł 1">
            <a:extLst>
              <a:ext uri="{FF2B5EF4-FFF2-40B4-BE49-F238E27FC236}">
                <a16:creationId xmlns:a16="http://schemas.microsoft.com/office/drawing/2014/main" id="{7FD997E6-E7EA-4E5C-8ACC-1D5198C5FC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113" y="476250"/>
            <a:ext cx="8229600" cy="360363"/>
          </a:xfrm>
        </p:spPr>
        <p:txBody>
          <a:bodyPr/>
          <a:lstStyle/>
          <a:p>
            <a:r>
              <a:rPr lang="pl-PL" altLang="pl-PL" sz="1800" b="1"/>
              <a:t>Podstawa opodatkowania w sytuacji skapitalizowania w wartości środka trwałego „kosztów pośrednich” niezwiązanych z budowlą </a:t>
            </a:r>
            <a:br>
              <a:rPr lang="pl-PL" altLang="pl-PL" sz="1600"/>
            </a:br>
            <a:endParaRPr lang="pl-PL" altLang="pl-PL" sz="1600" b="1"/>
          </a:p>
        </p:txBody>
      </p:sp>
      <p:sp>
        <p:nvSpPr>
          <p:cNvPr id="15363" name="Symbol zastępczy zawartości 2">
            <a:extLst>
              <a:ext uri="{FF2B5EF4-FFF2-40B4-BE49-F238E27FC236}">
                <a16:creationId xmlns:a16="http://schemas.microsoft.com/office/drawing/2014/main" id="{16F80EDE-144F-4B44-AB25-137C0210DC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52513"/>
            <a:ext cx="8229600" cy="5545137"/>
          </a:xfrm>
        </p:spPr>
        <p:txBody>
          <a:bodyPr/>
          <a:lstStyle/>
          <a:p>
            <a:pPr marL="0" indent="0" algn="just">
              <a:spcBef>
                <a:spcPts val="600"/>
              </a:spcBef>
              <a:buFont typeface="Arial" panose="020B0604020202020204" pitchFamily="34" charset="0"/>
              <a:buNone/>
              <a:defRPr/>
            </a:pPr>
            <a:r>
              <a:rPr lang="pl-PL" altLang="pl-PL" sz="1600" dirty="0"/>
              <a:t>Problem skapitalizowania w wartości początkowej środka trwałego – budowli, będącej przedmiotem opodatkowania, tzw. kosztów pośrednich, był niejednolicie rozstrzygany w praktyce.</a:t>
            </a:r>
          </a:p>
          <a:p>
            <a:pPr marL="0" indent="0" algn="just">
              <a:spcBef>
                <a:spcPts val="600"/>
              </a:spcBef>
              <a:buFont typeface="Arial" panose="020B0604020202020204" pitchFamily="34" charset="0"/>
              <a:buNone/>
              <a:defRPr/>
            </a:pPr>
            <a:r>
              <a:rPr lang="pl-PL" altLang="pl-PL" sz="1600" dirty="0"/>
              <a:t>Kosztami takim są nie są związane wyłącznie z samą budowlą (np. koszty usług prawnych, ekonomicznych lub architektonicznych związanych z inwestycją, w skład której wchodzi budowla, określane także jako „koszty okołoinwestycyjne”), które podatnik wlicza do wartości początkowej dla celów amortyzacji. Takie ujęcie kosztów wynika z potrzeb rachunkowych i jest spowodowane charakterystyką tych kosztów jako związanych z całym procesem inwestycyjnym, ponieważ nie ma możliwości ich jednoznacznego zakwalifikowania do wytworzenia konkretnego środka trwałego. </a:t>
            </a:r>
          </a:p>
          <a:p>
            <a:pPr algn="just">
              <a:spcBef>
                <a:spcPts val="600"/>
              </a:spcBef>
              <a:defRPr/>
            </a:pPr>
            <a:r>
              <a:rPr lang="pl-PL" altLang="pl-PL" sz="1600" dirty="0"/>
              <a:t>Z uwagi na to, że wartość początkowa środka trwałego dla celów amortyzacji obejmuje „koszty pośrednie”, a budowle opodatkowane podatkiem od nieruchomości nie stanowią odrębnych środków trwałych podlegających amortyzacji, lecz uwzględnione są w wartości początkowej całego kompleksowego środka trwałego, który nie jest budowlą, powstaje problem, czy zasadne jest opodatkowanie budowli przyjmując za podstawę opodatkowania jej wartość rynkową (ponieważ „nie dokonuje się” odpisów)? </a:t>
            </a:r>
          </a:p>
          <a:p>
            <a:pPr algn="just">
              <a:spcBef>
                <a:spcPts val="600"/>
              </a:spcBef>
              <a:defRPr/>
            </a:pPr>
            <a:r>
              <a:rPr lang="pl-PL" altLang="pl-PL" sz="1600" dirty="0"/>
              <a:t>Czy w sytuacji uznania, że podstawą opodatkowania jest jednak wartość dla celów amortyzacji, dla potrzeb ustalania podstawy opodatkowania budowli należy z wartości środka trwałego wyłączyć wszystkie „koszty pośrednie”?</a:t>
            </a:r>
          </a:p>
          <a:p>
            <a:pPr marL="0" indent="0" algn="just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pl-PL" altLang="pl-PL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ytuł 1">
            <a:extLst>
              <a:ext uri="{FF2B5EF4-FFF2-40B4-BE49-F238E27FC236}">
                <a16:creationId xmlns:a16="http://schemas.microsoft.com/office/drawing/2014/main" id="{CED7CC6F-9A89-4B12-BFAB-46788FC14D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113" y="549275"/>
            <a:ext cx="8229600" cy="142875"/>
          </a:xfrm>
        </p:spPr>
        <p:txBody>
          <a:bodyPr/>
          <a:lstStyle/>
          <a:p>
            <a:r>
              <a:rPr lang="pl-PL" altLang="pl-PL" sz="1800" b="1"/>
              <a:t>Podstawa opodatkowania w sytuacji skapitalizowania w wartości środka trwałego „kosztów pośrednich” niezwiązanych z budowlą </a:t>
            </a:r>
            <a:br>
              <a:rPr lang="pl-PL" altLang="pl-PL" sz="1600"/>
            </a:br>
            <a:endParaRPr lang="pl-PL" altLang="pl-PL" sz="1600" b="1"/>
          </a:p>
        </p:txBody>
      </p:sp>
      <p:sp>
        <p:nvSpPr>
          <p:cNvPr id="6147" name="Symbol zastępczy zawartości 2">
            <a:extLst>
              <a:ext uri="{FF2B5EF4-FFF2-40B4-BE49-F238E27FC236}">
                <a16:creationId xmlns:a16="http://schemas.microsoft.com/office/drawing/2014/main" id="{F531B75A-71D2-43F6-807E-E01BBE1FF0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52513"/>
            <a:ext cx="8229600" cy="5545137"/>
          </a:xfrm>
        </p:spPr>
        <p:txBody>
          <a:bodyPr/>
          <a:lstStyle/>
          <a:p>
            <a:pPr marL="0" indent="0" algn="just">
              <a:buFont typeface="Arial" panose="020B0604020202020204" pitchFamily="34" charset="0"/>
              <a:buNone/>
            </a:pPr>
            <a:r>
              <a:rPr lang="pl-PL" altLang="pl-PL" sz="1800" b="1"/>
              <a:t>a) wyrok WSA w Rzeszowie z 7.05.2019 r. (I SA/Rz 157/19) nieprawomocny 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pl-PL" altLang="pl-PL" sz="1800"/>
              <a:t>Uznano, że skoro podstawą opodatkowania jest wartość początkowa środka trwałego, a „</a:t>
            </a:r>
            <a:r>
              <a:rPr lang="pl-PL" altLang="pl-PL" sz="1800" i="1"/>
              <a:t>organ jest związany wartością określoną przez podatnika na potrzeby amortyzacji w podatku dochodowym, to nawet w przypadku stwierdzenia nieprawidłowości w określeniu tej wartości nie ma możliwości, by określać tę wartość w sposób odmienny od wartości przyjętej przez podatnika na potrzeby podatku dochodowego</a:t>
            </a:r>
            <a:r>
              <a:rPr lang="pl-PL" altLang="pl-PL" sz="1800"/>
              <a:t>”. 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pl-PL" altLang="pl-PL" sz="1800"/>
              <a:t>Sąd wskazał, że przepisy ustawy o podatkach i opłatach lokalnych nie dopuszczają sytuacji, w której podatnik może ustalać wartość początkową budowli odmiennie dla celów podatków dochodowych oraz podatku od nieruchomości - przyjmując wartość rynkową budowli. 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pl-PL" altLang="pl-PL" sz="1800"/>
              <a:t>„</a:t>
            </a:r>
            <a:r>
              <a:rPr lang="pl-PL" altLang="pl-PL" sz="1800" i="1"/>
              <a:t>Organ właściwy w sprawie podatku od nieruchomości nie posiada kompetencji do ingerowania w wartość dla celów amortyzacji, co jest sferą zastrzeżoną dla innego organu podatkowego. Nie można tym samym z wartości podstawy opodatkowania dla podatku od nieruchomości wyłączać wybranych przez podatnika wartości, w tym także kosztów pośrednich</a:t>
            </a:r>
            <a:r>
              <a:rPr lang="pl-PL" altLang="pl-PL" sz="1800"/>
              <a:t>.”</a:t>
            </a:r>
          </a:p>
          <a:p>
            <a:pPr marL="0" indent="0" algn="just">
              <a:spcBef>
                <a:spcPct val="0"/>
              </a:spcBef>
              <a:buFont typeface="Arial" panose="020B0604020202020204" pitchFamily="34" charset="0"/>
              <a:buNone/>
            </a:pPr>
            <a:endParaRPr lang="pl-PL" altLang="pl-PL" sz="16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ytuł 1">
            <a:extLst>
              <a:ext uri="{FF2B5EF4-FFF2-40B4-BE49-F238E27FC236}">
                <a16:creationId xmlns:a16="http://schemas.microsoft.com/office/drawing/2014/main" id="{FAFF6E57-7B86-4C7E-AFA4-1EEA11BB75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113" y="549275"/>
            <a:ext cx="8229600" cy="142875"/>
          </a:xfrm>
        </p:spPr>
        <p:txBody>
          <a:bodyPr/>
          <a:lstStyle/>
          <a:p>
            <a:r>
              <a:rPr lang="pl-PL" altLang="pl-PL" sz="1800" b="1"/>
              <a:t>Podstawa opodatkowania w sytuacji skapitalizowania w wartości środka trwałego „kosztów pośrednich” niezwiązanych z budowlą </a:t>
            </a:r>
            <a:br>
              <a:rPr lang="pl-PL" altLang="pl-PL" sz="1600"/>
            </a:br>
            <a:endParaRPr lang="pl-PL" altLang="pl-PL" sz="1600" b="1"/>
          </a:p>
        </p:txBody>
      </p:sp>
      <p:sp>
        <p:nvSpPr>
          <p:cNvPr id="7171" name="Symbol zastępczy zawartości 2">
            <a:extLst>
              <a:ext uri="{FF2B5EF4-FFF2-40B4-BE49-F238E27FC236}">
                <a16:creationId xmlns:a16="http://schemas.microsoft.com/office/drawing/2014/main" id="{1068CD8D-9AC9-4AB8-A661-60836B853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52513"/>
            <a:ext cx="8229600" cy="5545137"/>
          </a:xfrm>
        </p:spPr>
        <p:txBody>
          <a:bodyPr/>
          <a:lstStyle/>
          <a:p>
            <a:pPr marL="0" indent="0" algn="just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pl-PL" altLang="pl-PL" sz="1800" b="1"/>
              <a:t>b)</a:t>
            </a:r>
            <a:r>
              <a:rPr lang="pl-PL" altLang="pl-PL" sz="1800"/>
              <a:t> </a:t>
            </a:r>
            <a:r>
              <a:rPr lang="pl-PL" altLang="pl-PL" sz="1800" b="1"/>
              <a:t>wyrok WSA w Gliwicach z 5.07.2018 r. (I SA/Gl 357/18) </a:t>
            </a:r>
          </a:p>
          <a:p>
            <a:pPr marL="0" indent="0" algn="just">
              <a:spcBef>
                <a:spcPct val="0"/>
              </a:spcBef>
              <a:buFont typeface="Arial" panose="020B0604020202020204" pitchFamily="34" charset="0"/>
              <a:buNone/>
            </a:pPr>
            <a:endParaRPr lang="pl-PL" altLang="pl-PL" sz="1800"/>
          </a:p>
          <a:p>
            <a:pPr marL="0" indent="0" algn="just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pl-PL" altLang="pl-PL" sz="1800"/>
              <a:t>„</a:t>
            </a:r>
            <a:r>
              <a:rPr lang="pl-PL" altLang="pl-PL" sz="1800" i="1"/>
              <a:t>Obowiązkiem organu podatkowego jest ustalić podstawę opodatkowania tak, by odnosiła się wyłącznie do przedmiotu opodatkowania, który jest budowlą</a:t>
            </a:r>
            <a:r>
              <a:rPr lang="pl-PL" altLang="pl-PL" sz="1800"/>
              <a:t>.”</a:t>
            </a:r>
          </a:p>
          <a:p>
            <a:pPr marL="0" indent="0" algn="just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pl-PL" altLang="pl-PL" sz="1800"/>
              <a:t>W ocenie Sądu konieczna jest weryfikacja ujmowania w podstawie opodatkowania wartości początkowej kompleksowych środków trwałych, które stanowią zbiór budowli i obiektów nie będących budowlami, polegająca na skorygowaniu podstawy opodatkowania w taki sposób, by podstawa obejmowała wyłącznie wartości początkowe budowli. Ujmując z kolei w podstawie opodatkowania określoną, stosunkową wartość kosztów pośrednich organ podatkowy jest zobowiązany wykazać, że stanowią one koszt wytworzenia tej budowli. Tym samym wszelkie inne „koszty pośrednie” należy wyłączyć z podstawy opodatkowania dla budowli</a:t>
            </a:r>
            <a:endParaRPr lang="pl-PL" altLang="pl-PL" sz="16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ytuł 1">
            <a:extLst>
              <a:ext uri="{FF2B5EF4-FFF2-40B4-BE49-F238E27FC236}">
                <a16:creationId xmlns:a16="http://schemas.microsoft.com/office/drawing/2014/main" id="{C5D323D9-EBD2-400B-8F90-06220B01E3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113" y="549275"/>
            <a:ext cx="8229600" cy="142875"/>
          </a:xfrm>
        </p:spPr>
        <p:txBody>
          <a:bodyPr/>
          <a:lstStyle/>
          <a:p>
            <a:r>
              <a:rPr lang="pl-PL" altLang="pl-PL" sz="1800" b="1"/>
              <a:t>Podstawa opodatkowania w sytuacji gdy budowla jest elementem składowym środka trwałego </a:t>
            </a:r>
            <a:br>
              <a:rPr lang="pl-PL" altLang="pl-PL" sz="1600"/>
            </a:br>
            <a:endParaRPr lang="pl-PL" altLang="pl-PL" sz="1600" b="1"/>
          </a:p>
        </p:txBody>
      </p:sp>
      <p:sp>
        <p:nvSpPr>
          <p:cNvPr id="8195" name="Symbol zastępczy zawartości 2">
            <a:extLst>
              <a:ext uri="{FF2B5EF4-FFF2-40B4-BE49-F238E27FC236}">
                <a16:creationId xmlns:a16="http://schemas.microsoft.com/office/drawing/2014/main" id="{55C1EAA5-5384-4081-8B2E-6606EACD8B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52513"/>
            <a:ext cx="8229600" cy="5545137"/>
          </a:xfrm>
        </p:spPr>
        <p:txBody>
          <a:bodyPr/>
          <a:lstStyle/>
          <a:p>
            <a:pPr marL="0" indent="0" algn="just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pl-PL" altLang="pl-PL" sz="1800" b="1"/>
              <a:t>c) wyrok NSA z 12.12.2019 r. (I FSK 13/18) - odmienny stan faktyczny   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pl-PL" altLang="pl-PL" sz="1800"/>
              <a:t>Literalne odczytanie przepisu art. 4 ust. 5 u.o.p.l. prowadzi do wniosku, że jeżeli nie ma tożsamości pomiędzy budowlą lub jej częścią będącą przedmiotem opodatkowania podatkiem od nieruchomości a środkiem trwałym, od którego dokonywane są odpisy amortyzacyjne, podstawę opodatkowania powinna stanowić </a:t>
            </a:r>
            <a:r>
              <a:rPr lang="pl-PL" altLang="pl-PL" sz="1800" b="1"/>
              <a:t>wartość rynkowa</a:t>
            </a:r>
            <a:r>
              <a:rPr lang="pl-PL" altLang="pl-PL" sz="1800"/>
              <a:t>. Powołany przepis nie przewiduje, a w konsekwencji przyjąć należy, że nie dopuszcza rekonstruowania wartości budowli lub ich części poprzez operacje rachunkowe uwzględniające wartość początkową środków trwałych mogących wchodzić w skład tych budowli.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ytuł 1">
            <a:extLst>
              <a:ext uri="{FF2B5EF4-FFF2-40B4-BE49-F238E27FC236}">
                <a16:creationId xmlns:a16="http://schemas.microsoft.com/office/drawing/2014/main" id="{CA42995C-7626-4437-84E6-B6769BF3AB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113" y="115888"/>
            <a:ext cx="8229600" cy="576262"/>
          </a:xfrm>
        </p:spPr>
        <p:txBody>
          <a:bodyPr/>
          <a:lstStyle/>
          <a:p>
            <a:br>
              <a:rPr lang="pl-PL" altLang="pl-PL" sz="1600" b="1"/>
            </a:br>
            <a:r>
              <a:rPr lang="pl-PL" altLang="pl-PL" sz="1600" b="1"/>
              <a:t>Wyrok NSA z 12.10.2021 r. (III FSK 1261/21) </a:t>
            </a:r>
            <a:br>
              <a:rPr lang="pl-PL" altLang="pl-PL" sz="1600"/>
            </a:br>
            <a:endParaRPr lang="pl-PL" altLang="pl-PL" sz="1600" b="1"/>
          </a:p>
        </p:txBody>
      </p:sp>
      <p:sp>
        <p:nvSpPr>
          <p:cNvPr id="9219" name="Symbol zastępczy zawartości 2">
            <a:extLst>
              <a:ext uri="{FF2B5EF4-FFF2-40B4-BE49-F238E27FC236}">
                <a16:creationId xmlns:a16="http://schemas.microsoft.com/office/drawing/2014/main" id="{6017D33D-02EB-4DE5-AC35-336469370A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52513"/>
            <a:ext cx="8229600" cy="5545137"/>
          </a:xfrm>
        </p:spPr>
        <p:txBody>
          <a:bodyPr/>
          <a:lstStyle/>
          <a:p>
            <a:pPr algn="just">
              <a:spcBef>
                <a:spcPct val="0"/>
              </a:spcBef>
            </a:pPr>
            <a:r>
              <a:rPr lang="pl-PL" altLang="pl-PL" sz="1800">
                <a:cs typeface="Times New Roman" panose="02020603050405020304" pitchFamily="18" charset="0"/>
              </a:rPr>
              <a:t>W sprawie budowle nie figurują w ewidencji środków trwałych oraz wartości niematerialnych i prawnych jako samodzielne (wyodrębnione) środki trwałe, od których byłyby dokonywane odpisy amortyzacyjne.</a:t>
            </a:r>
          </a:p>
          <a:p>
            <a:pPr algn="just">
              <a:spcBef>
                <a:spcPct val="0"/>
              </a:spcBef>
            </a:pPr>
            <a:r>
              <a:rPr lang="pl-PL" altLang="pl-PL" sz="1800">
                <a:cs typeface="Times New Roman" panose="02020603050405020304" pitchFamily="18" charset="0"/>
              </a:rPr>
              <a:t>Literalne odczytanie przepisu art. 4 ust. 5 u.o.p.l. prowadzi do wniosku, że jeżeli nie ma tożsamości pomiędzy budowlą lub jej częścią będącą przedmiotem opodatkowania podatkiem od nieruchomości a środkiem trwałym, od którego dokonywane są odpisy amortyzacyjne, podstawę opodatkowania powinna stanowić wartość rynkowa.</a:t>
            </a:r>
          </a:p>
          <a:p>
            <a:pPr algn="just">
              <a:spcBef>
                <a:spcPct val="0"/>
              </a:spcBef>
            </a:pPr>
            <a:r>
              <a:rPr lang="pl-PL" altLang="pl-PL" sz="1800">
                <a:cs typeface="Times New Roman" panose="02020603050405020304" pitchFamily="18" charset="0"/>
              </a:rPr>
              <a:t>Art. 4 ust. 5 u.o.p.l. nie przewiduje, a w konsekwencji przyjąć należy, że nie dopuszcza, rekonstruowania wartości budowli lub ich części poprzez operacje rachunkowe uwzględniające wartość początkową środków trwałych w skład których wchodzą te budowle. </a:t>
            </a:r>
          </a:p>
          <a:p>
            <a:pPr algn="just">
              <a:spcBef>
                <a:spcPct val="0"/>
              </a:spcBef>
            </a:pPr>
            <a:r>
              <a:rPr lang="pl-PL" altLang="pl-PL" sz="1800">
                <a:cs typeface="Times New Roman" panose="02020603050405020304" pitchFamily="18" charset="0"/>
              </a:rPr>
              <a:t>W takiej sytuacji metodą prostszą, a przez to bardziej obiektywną, jest ustalenie wartości rynkowej budowli lub jej części.</a:t>
            </a:r>
            <a:endParaRPr lang="pl-PL" altLang="pl-PL" sz="180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ct val="0"/>
              </a:spcBef>
              <a:buFont typeface="Arial" panose="020B0604020202020204" pitchFamily="34" charset="0"/>
              <a:buNone/>
            </a:pPr>
            <a:endParaRPr lang="pl-PL" altLang="pl-PL" sz="1800" b="1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ytuł 1">
            <a:extLst>
              <a:ext uri="{FF2B5EF4-FFF2-40B4-BE49-F238E27FC236}">
                <a16:creationId xmlns:a16="http://schemas.microsoft.com/office/drawing/2014/main" id="{DF96541C-F444-44BD-BC9E-12B49DF16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113" y="115888"/>
            <a:ext cx="8229600" cy="576262"/>
          </a:xfrm>
        </p:spPr>
        <p:txBody>
          <a:bodyPr/>
          <a:lstStyle/>
          <a:p>
            <a:br>
              <a:rPr lang="pl-PL" altLang="pl-PL" sz="1600" b="1"/>
            </a:br>
            <a:r>
              <a:rPr lang="pl-PL" altLang="pl-PL" sz="1600" b="1"/>
              <a:t>Wyrok NSA z 12.10.2021 r. (III FSK 1261/21) </a:t>
            </a:r>
            <a:br>
              <a:rPr lang="pl-PL" altLang="pl-PL" sz="1600"/>
            </a:br>
            <a:endParaRPr lang="pl-PL" altLang="pl-PL" sz="1600" b="1"/>
          </a:p>
        </p:txBody>
      </p:sp>
      <p:sp>
        <p:nvSpPr>
          <p:cNvPr id="10243" name="Symbol zastępczy zawartości 2">
            <a:extLst>
              <a:ext uri="{FF2B5EF4-FFF2-40B4-BE49-F238E27FC236}">
                <a16:creationId xmlns:a16="http://schemas.microsoft.com/office/drawing/2014/main" id="{A1569480-9EB9-41A6-A989-E2A31979CC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52513"/>
            <a:ext cx="8229600" cy="5545137"/>
          </a:xfrm>
        </p:spPr>
        <p:txBody>
          <a:bodyPr/>
          <a:lstStyle/>
          <a:p>
            <a:pPr algn="just">
              <a:spcBef>
                <a:spcPct val="0"/>
              </a:spcBef>
            </a:pPr>
            <a:r>
              <a:rPr lang="pl-PL" altLang="pl-PL" sz="1800">
                <a:cs typeface="Times New Roman" panose="02020603050405020304" pitchFamily="18" charset="0"/>
              </a:rPr>
              <a:t>Wyodrębnienie wartości budowli (amortyzacyjnej) w sprawie nie będzie możliwe, gdyż wartość kompleksowego środka trwałego składa się z wielu kosztów, których nie można ściśle przyporządkować do samych budowli. </a:t>
            </a:r>
          </a:p>
          <a:p>
            <a:pPr algn="just">
              <a:spcBef>
                <a:spcPct val="0"/>
              </a:spcBef>
            </a:pPr>
            <a:r>
              <a:rPr lang="pl-PL" altLang="pl-PL" sz="1800">
                <a:cs typeface="Times New Roman" panose="02020603050405020304" pitchFamily="18" charset="0"/>
              </a:rPr>
              <a:t>Nie ma w szczególności podstaw do dokonywania obliczeń poprzez proporcjonalne przyporządkowanie "kosztów pośrednich". </a:t>
            </a:r>
          </a:p>
          <a:p>
            <a:pPr algn="just">
              <a:spcBef>
                <a:spcPct val="0"/>
              </a:spcBef>
            </a:pPr>
            <a:r>
              <a:rPr lang="pl-PL" altLang="pl-PL" sz="1800">
                <a:cs typeface="Times New Roman" panose="02020603050405020304" pitchFamily="18" charset="0"/>
              </a:rPr>
              <a:t>Zastosowanie art. 4 ust. 5 u.p.o.l. pozwoli rozwiązać kwestię dotyczącą kwestionowanych kosztów pośrednich poprzez uwzględnienie jako podstawy opodatkowania wartości rynkowej budowli.</a:t>
            </a:r>
            <a:endParaRPr lang="pl-PL" altLang="pl-PL" sz="180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ct val="0"/>
              </a:spcBef>
              <a:buFont typeface="Arial" panose="020B0604020202020204" pitchFamily="34" charset="0"/>
              <a:buNone/>
            </a:pPr>
            <a:endParaRPr lang="pl-PL" altLang="pl-PL" sz="1800" b="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15474</TotalTime>
  <Words>1653</Words>
  <Application>Microsoft Office PowerPoint</Application>
  <PresentationFormat>Pokaz na ekranie (4:3)</PresentationFormat>
  <Paragraphs>51</Paragraphs>
  <Slides>11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11</vt:i4>
      </vt:variant>
    </vt:vector>
  </HeadingPairs>
  <TitlesOfParts>
    <vt:vector size="16" baseType="lpstr">
      <vt:lpstr>Arial</vt:lpstr>
      <vt:lpstr>Calibri</vt:lpstr>
      <vt:lpstr>Bookman Old Style</vt:lpstr>
      <vt:lpstr>Times New Roman</vt:lpstr>
      <vt:lpstr>Motyw pakietu Office</vt:lpstr>
      <vt:lpstr>PODATKI I OPŁATY LOKALNE –  PRZEGLĄD ORZECZNICTWA (edycja 2023) </vt:lpstr>
      <vt:lpstr>Stan faktyczny </vt:lpstr>
      <vt:lpstr>  Regulacje prawne podstawy opodatkowania dla budowli  </vt:lpstr>
      <vt:lpstr>Podstawa opodatkowania w sytuacji skapitalizowania w wartości środka trwałego „kosztów pośrednich” niezwiązanych z budowlą  </vt:lpstr>
      <vt:lpstr>Podstawa opodatkowania w sytuacji skapitalizowania w wartości środka trwałego „kosztów pośrednich” niezwiązanych z budowlą  </vt:lpstr>
      <vt:lpstr>Podstawa opodatkowania w sytuacji skapitalizowania w wartości środka trwałego „kosztów pośrednich” niezwiązanych z budowlą  </vt:lpstr>
      <vt:lpstr>Podstawa opodatkowania w sytuacji gdy budowla jest elementem składowym środka trwałego  </vt:lpstr>
      <vt:lpstr> Wyrok NSA z 12.10.2021 r. (III FSK 1261/21)  </vt:lpstr>
      <vt:lpstr> Wyrok NSA z 12.10.2021 r. (III FSK 1261/21)  </vt:lpstr>
      <vt:lpstr>Podstawa opodatkowania w sytuacji skapitalizowania w wartości środka trwałego „kosztów pośrednich” niezwiązanych z budowlą – wnioski  </vt:lpstr>
      <vt:lpstr>Dziękuję za uwagę   pmajka@ur.edu.pl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user</dc:creator>
  <cp:lastModifiedBy>Wojciech Morawski (wmoraw)</cp:lastModifiedBy>
  <cp:revision>841</cp:revision>
  <dcterms:created xsi:type="dcterms:W3CDTF">2009-03-04T08:31:59Z</dcterms:created>
  <dcterms:modified xsi:type="dcterms:W3CDTF">2023-05-31T10:35:22Z</dcterms:modified>
</cp:coreProperties>
</file>