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5" r:id="rId4"/>
    <p:sldId id="287" r:id="rId5"/>
    <p:sldId id="298" r:id="rId6"/>
    <p:sldId id="299" r:id="rId7"/>
    <p:sldId id="288" r:id="rId8"/>
    <p:sldId id="266" r:id="rId9"/>
    <p:sldId id="289" r:id="rId10"/>
    <p:sldId id="290" r:id="rId11"/>
    <p:sldId id="284" r:id="rId12"/>
    <p:sldId id="295" r:id="rId13"/>
    <p:sldId id="300" r:id="rId14"/>
    <p:sldId id="291" r:id="rId15"/>
    <p:sldId id="293" r:id="rId16"/>
    <p:sldId id="292" r:id="rId17"/>
    <p:sldId id="301" r:id="rId18"/>
    <p:sldId id="296" r:id="rId19"/>
    <p:sldId id="303" r:id="rId20"/>
    <p:sldId id="302" r:id="rId21"/>
    <p:sldId id="276" r:id="rId22"/>
    <p:sldId id="297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ek Kaute" initials="JK" lastIdx="1" clrIdx="0">
    <p:extLst>
      <p:ext uri="{19B8F6BF-5375-455C-9EA6-DF929625EA0E}">
        <p15:presenceInfo xmlns:p15="http://schemas.microsoft.com/office/powerpoint/2012/main" userId="S-1-5-21-397900504-3464655709-936868879-6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>
            <a:extLst>
              <a:ext uri="{FF2B5EF4-FFF2-40B4-BE49-F238E27FC236}">
                <a16:creationId xmlns:a16="http://schemas.microsoft.com/office/drawing/2014/main" id="{C322DA1E-97A1-46D0-9F2C-613DFADF6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734044"/>
            <a:ext cx="6831673" cy="1086237"/>
          </a:xfrm>
        </p:spPr>
        <p:txBody>
          <a:bodyPr/>
          <a:lstStyle/>
          <a:p>
            <a:r>
              <a:rPr lang="pl-PL" sz="2000" b="1" dirty="0"/>
              <a:t>- prezentuje SWSA Jacek Kaute </a:t>
            </a:r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841254E7-11C9-4D46-BBCD-7132CD1E3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3"/>
            <a:ext cx="8361229" cy="2636401"/>
          </a:xfrm>
        </p:spPr>
        <p:txBody>
          <a:bodyPr/>
          <a:lstStyle/>
          <a:p>
            <a:r>
              <a:rPr lang="pl-PL" sz="2400" b="1" dirty="0"/>
              <a:t>Czy i jak daleko może sięgać retroaktywność/retrospektywność GAAR?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wyrok </a:t>
            </a:r>
            <a:r>
              <a:rPr lang="pl-PL" sz="2400" dirty="0" err="1"/>
              <a:t>wsa</a:t>
            </a:r>
            <a:r>
              <a:rPr lang="pl-PL" sz="2400" dirty="0"/>
              <a:t> w w-wie 26.01.2022 r., </a:t>
            </a:r>
            <a:br>
              <a:rPr lang="pl-PL" sz="2400" dirty="0"/>
            </a:br>
            <a:r>
              <a:rPr lang="pl-PL" sz="2400" dirty="0"/>
              <a:t>iii </a:t>
            </a:r>
            <a:r>
              <a:rPr lang="pl-PL" sz="2400" dirty="0" err="1"/>
              <a:t>sa</a:t>
            </a:r>
            <a:r>
              <a:rPr lang="pl-PL" sz="2400" dirty="0"/>
              <a:t>/</a:t>
            </a:r>
            <a:r>
              <a:rPr lang="pl-PL" sz="2400" dirty="0" err="1"/>
              <a:t>wa</a:t>
            </a:r>
            <a:r>
              <a:rPr lang="pl-PL" sz="2400" dirty="0"/>
              <a:t> 1873/21(nieprawomocny), 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wyrok </a:t>
            </a:r>
            <a:r>
              <a:rPr lang="pl-PL" sz="2400" dirty="0" err="1"/>
              <a:t>wsa</a:t>
            </a:r>
            <a:r>
              <a:rPr lang="pl-PL" sz="2400" dirty="0"/>
              <a:t> w w-wie 17.11.2022 r., </a:t>
            </a:r>
            <a:br>
              <a:rPr lang="pl-PL" sz="2400" dirty="0"/>
            </a:br>
            <a:r>
              <a:rPr lang="pl-PL" sz="2400" dirty="0"/>
              <a:t>iii </a:t>
            </a:r>
            <a:r>
              <a:rPr lang="pl-PL" sz="2400" dirty="0" err="1"/>
              <a:t>sa</a:t>
            </a:r>
            <a:r>
              <a:rPr lang="pl-PL" sz="2400" dirty="0"/>
              <a:t>/</a:t>
            </a:r>
            <a:r>
              <a:rPr lang="pl-PL" sz="2400" dirty="0" err="1"/>
              <a:t>wa</a:t>
            </a:r>
            <a:r>
              <a:rPr lang="pl-PL" sz="2400" dirty="0"/>
              <a:t> 284/22(nieprawomocny)</a:t>
            </a:r>
            <a:br>
              <a:rPr lang="pl-PL" sz="2400" dirty="0"/>
            </a:br>
            <a:endParaRPr lang="pl-PL" sz="2400" dirty="0"/>
          </a:p>
        </p:txBody>
      </p:sp>
      <p:sp>
        <p:nvSpPr>
          <p:cNvPr id="4" name="Podtytuł 4">
            <a:extLst>
              <a:ext uri="{FF2B5EF4-FFF2-40B4-BE49-F238E27FC236}">
                <a16:creationId xmlns:a16="http://schemas.microsoft.com/office/drawing/2014/main" id="{C6473058-20C6-4E9F-9290-312E483E2B40}"/>
              </a:ext>
            </a:extLst>
          </p:cNvPr>
          <p:cNvSpPr txBox="1">
            <a:spLocks/>
          </p:cNvSpPr>
          <p:nvPr/>
        </p:nvSpPr>
        <p:spPr>
          <a:xfrm>
            <a:off x="2649683" y="5572244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b="1" dirty="0"/>
              <a:t>Toruń, 11.03.2023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388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851836"/>
            <a:ext cx="10371221" cy="136725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/>
              <a:t>Art.7 „Przepisy art. 119a-119f ustawy zmienianej w art. 1 mają zastosowanie do korzyści podatkowej uzyskanej </a:t>
            </a:r>
            <a:r>
              <a:rPr lang="pl-PL" sz="3600" b="1" u="sng" dirty="0"/>
              <a:t>po dniu </a:t>
            </a:r>
            <a:r>
              <a:rPr lang="pl-PL" sz="3600" b="1" dirty="0"/>
              <a:t>wejścia w życie niniejszej ustawy”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16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410509B3-C781-418A-9225-75E79D755C9C}"/>
              </a:ext>
            </a:extLst>
          </p:cNvPr>
          <p:cNvSpPr txBox="1">
            <a:spLocks/>
          </p:cNvSpPr>
          <p:nvPr/>
        </p:nvSpPr>
        <p:spPr>
          <a:xfrm>
            <a:off x="1518819" y="2838989"/>
            <a:ext cx="10371221" cy="516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pl-PL" sz="2400" dirty="0"/>
              <a:t>Ustawa weszła w życie z dn. 15 lipca 2016 r.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pl-PL" sz="240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F279743-91AC-46C0-9842-58947D585F6C}"/>
              </a:ext>
            </a:extLst>
          </p:cNvPr>
          <p:cNvSpPr txBox="1">
            <a:spLocks/>
          </p:cNvSpPr>
          <p:nvPr/>
        </p:nvSpPr>
        <p:spPr>
          <a:xfrm>
            <a:off x="1594219" y="4329434"/>
            <a:ext cx="10295821" cy="1291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pl-PL" sz="2400" dirty="0"/>
              <a:t>„(…) mają zastosowanie </a:t>
            </a:r>
            <a:r>
              <a:rPr lang="pl-PL" sz="3900" dirty="0"/>
              <a:t>do korzyści podatkowej uzyskanej </a:t>
            </a:r>
            <a:r>
              <a:rPr lang="pl-PL" sz="2400" dirty="0"/>
              <a:t>(…)” 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pl-PL" sz="3600" dirty="0">
                <a:highlight>
                  <a:srgbClr val="FFFF00"/>
                </a:highlight>
              </a:rPr>
              <a:t>od dnia 16 lipca 2016r</a:t>
            </a:r>
            <a:r>
              <a:rPr lang="pl-PL" sz="2400" dirty="0"/>
              <a:t>. 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pl-PL" sz="2400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DE58B0BB-38B1-4370-914C-F17CD9DC5D1F}"/>
              </a:ext>
            </a:extLst>
          </p:cNvPr>
          <p:cNvSpPr txBox="1">
            <a:spLocks/>
          </p:cNvSpPr>
          <p:nvPr/>
        </p:nvSpPr>
        <p:spPr>
          <a:xfrm>
            <a:off x="943277" y="6111808"/>
            <a:ext cx="4908884" cy="516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pl-PL" sz="2400" b="1" dirty="0">
                <a:solidFill>
                  <a:srgbClr val="FF0000"/>
                </a:solidFill>
              </a:rPr>
              <a:t>!! Uwaga !!! Rozbieżność w orzecznictwie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pl-PL" sz="2400" dirty="0"/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1E5C3370-5182-4CAF-BF31-4F5FF0CF2CDD}"/>
              </a:ext>
            </a:extLst>
          </p:cNvPr>
          <p:cNvCxnSpPr>
            <a:cxnSpLocks/>
          </p:cNvCxnSpPr>
          <p:nvPr/>
        </p:nvCxnSpPr>
        <p:spPr>
          <a:xfrm>
            <a:off x="6535554" y="1702992"/>
            <a:ext cx="0" cy="992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061BE86A-0204-40C5-8C56-BBA8FD36CB75}"/>
              </a:ext>
            </a:extLst>
          </p:cNvPr>
          <p:cNvCxnSpPr>
            <a:cxnSpLocks/>
          </p:cNvCxnSpPr>
          <p:nvPr/>
        </p:nvCxnSpPr>
        <p:spPr>
          <a:xfrm>
            <a:off x="6535554" y="3337352"/>
            <a:ext cx="0" cy="992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5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93" y="1638701"/>
            <a:ext cx="10350630" cy="148590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Jak określić korzyść np. w CIT za 2016 r. 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06759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6E0161D-1AB7-461C-A734-040A33236D34}"/>
              </a:ext>
            </a:extLst>
          </p:cNvPr>
          <p:cNvSpPr txBox="1"/>
          <p:nvPr/>
        </p:nvSpPr>
        <p:spPr>
          <a:xfrm>
            <a:off x="757225" y="6595121"/>
            <a:ext cx="8878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2" tooltip="http://www.flickr.com/photos/alaig/5758561871/"/>
              </a:rPr>
              <a:t>To zdjęcie</a:t>
            </a:r>
            <a:r>
              <a:rPr lang="pl-PL" sz="900" dirty="0"/>
              <a:t>, autor: Nieznany autor, licencja: </a:t>
            </a:r>
            <a:r>
              <a:rPr lang="pl-PL" sz="900" dirty="0">
                <a:hlinkClick r:id="rId2" tooltip="https://creativecommons.org/licenses/by-nc-sa/3.0/"/>
              </a:rPr>
              <a:t>CC BY-SA-NC</a:t>
            </a:r>
            <a:endParaRPr lang="pl-PL" sz="9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CBF0EF64-EB0D-4B1A-8A5E-51150409D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73" y="2698758"/>
            <a:ext cx="2213809" cy="2060209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E18BC731-F7E5-4BE0-9F2F-E917D064D43B}"/>
              </a:ext>
            </a:extLst>
          </p:cNvPr>
          <p:cNvSpPr txBox="1">
            <a:spLocks/>
          </p:cNvSpPr>
          <p:nvPr/>
        </p:nvSpPr>
        <p:spPr>
          <a:xfrm>
            <a:off x="578177" y="473125"/>
            <a:ext cx="328529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dirty="0">
                <a:solidFill>
                  <a:srgbClr val="FF0000"/>
                </a:solidFill>
              </a:rPr>
              <a:t>III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633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określić korzyść ? (II)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51295"/>
            <a:ext cx="9693479" cy="5176008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/>
              <a:t>Retroaktywność – stosowanie nowo ustanowionych norm prawnych do zdarzeń zaistniałych przed ich wejściem w życie </a:t>
            </a:r>
          </a:p>
          <a:p>
            <a:pPr marL="0" indent="0" algn="just">
              <a:buNone/>
            </a:pPr>
            <a:r>
              <a:rPr lang="pl-PL" sz="2800" dirty="0"/>
              <a:t>	Zakaz retroakcji (działania prawa wstecz) - nie należy 	stanowić 	norm prawnych, które miałyby być stosowane 	do zdarzeń </a:t>
            </a:r>
            <a:r>
              <a:rPr lang="pl-PL" sz="2800" dirty="0" err="1"/>
              <a:t>zaszłych</a:t>
            </a:r>
            <a:r>
              <a:rPr lang="pl-PL" sz="2800" dirty="0"/>
              <a:t> i zakończonych przed ich 	wejściem w życie.</a:t>
            </a:r>
          </a:p>
          <a:p>
            <a:pPr algn="just"/>
            <a:r>
              <a:rPr lang="pl-PL" sz="2800" b="1" dirty="0" err="1"/>
              <a:t>Retrospektywnosć</a:t>
            </a:r>
            <a:r>
              <a:rPr lang="pl-PL" sz="2800" b="1" dirty="0"/>
              <a:t> – stosowanie norm prawnych do sytuacji prawnych zastanych w chwili wejścia w życie nowelizacji</a:t>
            </a:r>
            <a:r>
              <a:rPr lang="pl-PL" sz="2800" dirty="0"/>
              <a:t>; brak stosowania norm do zdarzeń zaistniałych przed ich wejściem w życie, a tylko - w sposób prospektywny – wprowadzenie zmian na przyszłość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 indent="0">
              <a:buNone/>
            </a:pP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87F1A0FA-6E09-4B64-B3CC-CECE4CF233F2}"/>
              </a:ext>
            </a:extLst>
          </p:cNvPr>
          <p:cNvSpPr txBox="1">
            <a:spLocks/>
          </p:cNvSpPr>
          <p:nvPr/>
        </p:nvSpPr>
        <p:spPr>
          <a:xfrm>
            <a:off x="712051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</p:spTree>
    <p:extLst>
      <p:ext uri="{BB962C8B-B14F-4D97-AF65-F5344CB8AC3E}">
        <p14:creationId xmlns:p14="http://schemas.microsoft.com/office/powerpoint/2010/main" val="78431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Jak określić korzyść ? (III)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 indent="0">
              <a:buNone/>
            </a:pP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D38212D-495E-42B2-8CF5-37C2083C12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14753" y="1917700"/>
            <a:ext cx="2846047" cy="792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pl-PL" sz="2400" dirty="0"/>
              <a:t>Korzyść podatkowa od 16.07 do 31.12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pl-PL" sz="2400" dirty="0"/>
          </a:p>
        </p:txBody>
      </p:sp>
      <p:sp>
        <p:nvSpPr>
          <p:cNvPr id="6" name="Strzałka: w lewo i w prawo 5">
            <a:extLst>
              <a:ext uri="{FF2B5EF4-FFF2-40B4-BE49-F238E27FC236}">
                <a16:creationId xmlns:a16="http://schemas.microsoft.com/office/drawing/2014/main" id="{522D36AA-B26C-4142-B0EA-144807136AD4}"/>
              </a:ext>
            </a:extLst>
          </p:cNvPr>
          <p:cNvSpPr/>
          <p:nvPr/>
        </p:nvSpPr>
        <p:spPr>
          <a:xfrm flipV="1">
            <a:off x="4170044" y="1939882"/>
            <a:ext cx="1216152" cy="4636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6D80614-8AD6-4CCE-A441-472AE1C819F2}"/>
              </a:ext>
            </a:extLst>
          </p:cNvPr>
          <p:cNvSpPr txBox="1">
            <a:spLocks/>
          </p:cNvSpPr>
          <p:nvPr/>
        </p:nvSpPr>
        <p:spPr>
          <a:xfrm>
            <a:off x="5695440" y="1697059"/>
            <a:ext cx="5927919" cy="118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dirty="0"/>
              <a:t>Czynność odpowiednia (art. 119a § 2 </a:t>
            </a:r>
            <a:r>
              <a:rPr lang="pl-PL" sz="2400" dirty="0" err="1"/>
              <a:t>O.p</a:t>
            </a:r>
            <a:r>
              <a:rPr lang="pl-PL" sz="2400" dirty="0"/>
              <a:t>.) „zaistniała” w okresie 16.07-31.12 skutkuje korzyścią podatkową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3C8431EC-ACF3-46D0-8BF9-60DFD458002B}"/>
              </a:ext>
            </a:extLst>
          </p:cNvPr>
          <p:cNvSpPr/>
          <p:nvPr/>
        </p:nvSpPr>
        <p:spPr>
          <a:xfrm>
            <a:off x="5520267" y="2710037"/>
            <a:ext cx="575733" cy="79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E9939C2-A2AC-4B93-A591-CBC8737C99E5}"/>
              </a:ext>
            </a:extLst>
          </p:cNvPr>
          <p:cNvSpPr txBox="1">
            <a:spLocks/>
          </p:cNvSpPr>
          <p:nvPr/>
        </p:nvSpPr>
        <p:spPr>
          <a:xfrm>
            <a:off x="1528445" y="3644389"/>
            <a:ext cx="9601200" cy="118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dirty="0"/>
              <a:t>Co do zasady </a:t>
            </a:r>
            <a:r>
              <a:rPr lang="pl-PL" sz="2400" b="1" dirty="0"/>
              <a:t>NIE dokonuje się porównania i przekwalifikowania czynności za okres od 1.01-15.07</a:t>
            </a:r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E4762171-E200-49CE-AA76-DF88891DC1B3}"/>
              </a:ext>
            </a:extLst>
          </p:cNvPr>
          <p:cNvGrpSpPr/>
          <p:nvPr/>
        </p:nvGrpSpPr>
        <p:grpSpPr>
          <a:xfrm>
            <a:off x="1257700" y="4893584"/>
            <a:ext cx="10427363" cy="1756284"/>
            <a:chOff x="1257701" y="2127250"/>
            <a:chExt cx="6225540" cy="1301750"/>
          </a:xfrm>
        </p:grpSpPr>
        <p:grpSp>
          <p:nvGrpSpPr>
            <p:cNvPr id="11" name="Grupa 10">
              <a:extLst>
                <a:ext uri="{FF2B5EF4-FFF2-40B4-BE49-F238E27FC236}">
                  <a16:creationId xmlns:a16="http://schemas.microsoft.com/office/drawing/2014/main" id="{5381B712-F6D4-4550-BC95-777E3BABF848}"/>
                </a:ext>
              </a:extLst>
            </p:cNvPr>
            <p:cNvGrpSpPr/>
            <p:nvPr/>
          </p:nvGrpSpPr>
          <p:grpSpPr>
            <a:xfrm>
              <a:off x="1257701" y="2691453"/>
              <a:ext cx="6225540" cy="230737"/>
              <a:chOff x="1280160" y="4478388"/>
              <a:chExt cx="6225540" cy="230737"/>
            </a:xfrm>
          </p:grpSpPr>
          <p:cxnSp>
            <p:nvCxnSpPr>
              <p:cNvPr id="13" name="Łącznik prosty ze strzałką 12">
                <a:extLst>
                  <a:ext uri="{FF2B5EF4-FFF2-40B4-BE49-F238E27FC236}">
                    <a16:creationId xmlns:a16="http://schemas.microsoft.com/office/drawing/2014/main" id="{0621F744-A8EB-496D-AD7A-5DB4F0D84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160" y="4547133"/>
                <a:ext cx="6225540" cy="47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0089A6A4-D642-4C8C-842D-170088052EB6}"/>
                  </a:ext>
                </a:extLst>
              </p:cNvPr>
              <p:cNvCxnSpPr/>
              <p:nvPr/>
            </p:nvCxnSpPr>
            <p:spPr>
              <a:xfrm>
                <a:off x="1280160" y="448136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>
                <a:extLst>
                  <a:ext uri="{FF2B5EF4-FFF2-40B4-BE49-F238E27FC236}">
                    <a16:creationId xmlns:a16="http://schemas.microsoft.com/office/drawing/2014/main" id="{9C5D35BD-5114-4933-81C5-FC591CA21162}"/>
                  </a:ext>
                </a:extLst>
              </p:cNvPr>
              <p:cNvCxnSpPr/>
              <p:nvPr/>
            </p:nvCxnSpPr>
            <p:spPr>
              <a:xfrm>
                <a:off x="2005934" y="4478388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1959B9E7-AEEF-493B-B77A-D5D2258A9E40}"/>
                  </a:ext>
                </a:extLst>
              </p:cNvPr>
              <p:cNvCxnSpPr/>
              <p:nvPr/>
            </p:nvCxnSpPr>
            <p:spPr>
              <a:xfrm>
                <a:off x="2376440" y="448283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EC1DD3C5-36A7-4C7D-97B9-B449435C594D}"/>
                  </a:ext>
                </a:extLst>
              </p:cNvPr>
              <p:cNvCxnSpPr/>
              <p:nvPr/>
            </p:nvCxnSpPr>
            <p:spPr>
              <a:xfrm>
                <a:off x="2731401" y="4486007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F9443754-B8B2-4BFE-9C81-D72938AD8040}"/>
                  </a:ext>
                </a:extLst>
              </p:cNvPr>
              <p:cNvCxnSpPr/>
              <p:nvPr/>
            </p:nvCxnSpPr>
            <p:spPr>
              <a:xfrm>
                <a:off x="3088815" y="448179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D841A2EB-D6A7-4BD1-BBE5-80F085709FF3}"/>
                  </a:ext>
                </a:extLst>
              </p:cNvPr>
              <p:cNvCxnSpPr/>
              <p:nvPr/>
            </p:nvCxnSpPr>
            <p:spPr>
              <a:xfrm>
                <a:off x="4605360" y="449987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4CADE6CE-BB75-410F-8B65-F6AE4D7644E5}"/>
                  </a:ext>
                </a:extLst>
              </p:cNvPr>
              <p:cNvCxnSpPr/>
              <p:nvPr/>
            </p:nvCxnSpPr>
            <p:spPr>
              <a:xfrm>
                <a:off x="3447583" y="4487911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58F22639-C14A-4568-BB55-A275A043A981}"/>
                  </a:ext>
                </a:extLst>
              </p:cNvPr>
              <p:cNvCxnSpPr/>
              <p:nvPr/>
            </p:nvCxnSpPr>
            <p:spPr>
              <a:xfrm>
                <a:off x="3834435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7ED30EC0-4300-47B0-9F6C-B2395EE4F342}"/>
                  </a:ext>
                </a:extLst>
              </p:cNvPr>
              <p:cNvCxnSpPr/>
              <p:nvPr/>
            </p:nvCxnSpPr>
            <p:spPr>
              <a:xfrm>
                <a:off x="4220551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4FAC2B44-2990-4252-A813-AB866DB4550F}"/>
                  </a:ext>
                </a:extLst>
              </p:cNvPr>
              <p:cNvCxnSpPr/>
              <p:nvPr/>
            </p:nvCxnSpPr>
            <p:spPr>
              <a:xfrm>
                <a:off x="6082665" y="4516620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5117CC7B-53FA-4D86-A156-E4D10711419B}"/>
                  </a:ext>
                </a:extLst>
              </p:cNvPr>
              <p:cNvCxnSpPr/>
              <p:nvPr/>
            </p:nvCxnSpPr>
            <p:spPr>
              <a:xfrm>
                <a:off x="6463899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y 24">
                <a:extLst>
                  <a:ext uri="{FF2B5EF4-FFF2-40B4-BE49-F238E27FC236}">
                    <a16:creationId xmlns:a16="http://schemas.microsoft.com/office/drawing/2014/main" id="{1C10151D-30E4-47DD-972C-C93EC33DD4D9}"/>
                  </a:ext>
                </a:extLst>
              </p:cNvPr>
              <p:cNvCxnSpPr/>
              <p:nvPr/>
            </p:nvCxnSpPr>
            <p:spPr>
              <a:xfrm>
                <a:off x="6853755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>
                <a:extLst>
                  <a:ext uri="{FF2B5EF4-FFF2-40B4-BE49-F238E27FC236}">
                    <a16:creationId xmlns:a16="http://schemas.microsoft.com/office/drawing/2014/main" id="{99EAAB4F-B5C0-4C07-B848-E59DAB951E64}"/>
                  </a:ext>
                </a:extLst>
              </p:cNvPr>
              <p:cNvCxnSpPr/>
              <p:nvPr/>
            </p:nvCxnSpPr>
            <p:spPr>
              <a:xfrm>
                <a:off x="4996447" y="4506159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>
                <a:extLst>
                  <a:ext uri="{FF2B5EF4-FFF2-40B4-BE49-F238E27FC236}">
                    <a16:creationId xmlns:a16="http://schemas.microsoft.com/office/drawing/2014/main" id="{8EA5F936-FA94-4BA0-B1B2-E7A9E50CB9F1}"/>
                  </a:ext>
                </a:extLst>
              </p:cNvPr>
              <p:cNvCxnSpPr/>
              <p:nvPr/>
            </p:nvCxnSpPr>
            <p:spPr>
              <a:xfrm>
                <a:off x="5376177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id="{AA430D18-BADC-4189-9C6D-C21593FB83B0}"/>
                  </a:ext>
                </a:extLst>
              </p:cNvPr>
              <p:cNvCxnSpPr/>
              <p:nvPr/>
            </p:nvCxnSpPr>
            <p:spPr>
              <a:xfrm>
                <a:off x="5723790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id="{A7259776-77BF-47A0-8085-55A7357CAC39}"/>
                  </a:ext>
                </a:extLst>
              </p:cNvPr>
              <p:cNvCxnSpPr/>
              <p:nvPr/>
            </p:nvCxnSpPr>
            <p:spPr>
              <a:xfrm>
                <a:off x="1646889" y="448092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D22D70B-AB18-4319-95B9-C10B14FFE90D}"/>
                </a:ext>
              </a:extLst>
            </p:cNvPr>
            <p:cNvCxnSpPr/>
            <p:nvPr/>
          </p:nvCxnSpPr>
          <p:spPr>
            <a:xfrm>
              <a:off x="4159250" y="2127250"/>
              <a:ext cx="0" cy="1301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Symbol zastępczy zawartości 2">
            <a:extLst>
              <a:ext uri="{FF2B5EF4-FFF2-40B4-BE49-F238E27FC236}">
                <a16:creationId xmlns:a16="http://schemas.microsoft.com/office/drawing/2014/main" id="{45FBD85C-1E8D-4AB7-8F9F-CD93181548D1}"/>
              </a:ext>
            </a:extLst>
          </p:cNvPr>
          <p:cNvSpPr txBox="1">
            <a:spLocks/>
          </p:cNvSpPr>
          <p:nvPr/>
        </p:nvSpPr>
        <p:spPr>
          <a:xfrm>
            <a:off x="5521332" y="4586948"/>
            <a:ext cx="1820544" cy="563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pl-PL" sz="1600"/>
              <a:t>16.07.2016r. </a:t>
            </a:r>
            <a:endParaRPr lang="pl-PL" sz="1600" dirty="0"/>
          </a:p>
        </p:txBody>
      </p:sp>
      <p:sp>
        <p:nvSpPr>
          <p:cNvPr id="31" name="Tytuł 1">
            <a:extLst>
              <a:ext uri="{FF2B5EF4-FFF2-40B4-BE49-F238E27FC236}">
                <a16:creationId xmlns:a16="http://schemas.microsoft.com/office/drawing/2014/main" id="{734DF632-A60E-45D9-8CF1-E971E12B2B79}"/>
              </a:ext>
            </a:extLst>
          </p:cNvPr>
          <p:cNvSpPr txBox="1">
            <a:spLocks/>
          </p:cNvSpPr>
          <p:nvPr/>
        </p:nvSpPr>
        <p:spPr>
          <a:xfrm>
            <a:off x="2324034" y="4786508"/>
            <a:ext cx="267073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/>
              <a:t>Czynność dokonana</a:t>
            </a:r>
            <a:r>
              <a:rPr lang="pl-PL" dirty="0"/>
              <a:t> </a:t>
            </a:r>
          </a:p>
        </p:txBody>
      </p:sp>
      <p:sp>
        <p:nvSpPr>
          <p:cNvPr id="32" name="Tytuł 1">
            <a:extLst>
              <a:ext uri="{FF2B5EF4-FFF2-40B4-BE49-F238E27FC236}">
                <a16:creationId xmlns:a16="http://schemas.microsoft.com/office/drawing/2014/main" id="{E9996F13-81D8-4240-B13B-BB1A880880D1}"/>
              </a:ext>
            </a:extLst>
          </p:cNvPr>
          <p:cNvSpPr txBox="1">
            <a:spLocks/>
          </p:cNvSpPr>
          <p:nvPr/>
        </p:nvSpPr>
        <p:spPr>
          <a:xfrm>
            <a:off x="7979763" y="4786508"/>
            <a:ext cx="2670736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dirty="0"/>
              <a:t>Czynność odpowiednia</a:t>
            </a:r>
            <a:r>
              <a:rPr lang="pl-PL" dirty="0"/>
              <a:t> </a:t>
            </a:r>
          </a:p>
        </p:txBody>
      </p:sp>
      <p:sp>
        <p:nvSpPr>
          <p:cNvPr id="33" name="Symbol zastępczy zawartości 2">
            <a:extLst>
              <a:ext uri="{FF2B5EF4-FFF2-40B4-BE49-F238E27FC236}">
                <a16:creationId xmlns:a16="http://schemas.microsoft.com/office/drawing/2014/main" id="{A328CCB4-2D82-4E73-BDF3-42CA2B819AC7}"/>
              </a:ext>
            </a:extLst>
          </p:cNvPr>
          <p:cNvSpPr txBox="1">
            <a:spLocks/>
          </p:cNvSpPr>
          <p:nvPr/>
        </p:nvSpPr>
        <p:spPr>
          <a:xfrm>
            <a:off x="715221" y="1199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</p:spTree>
    <p:extLst>
      <p:ext uri="{BB962C8B-B14F-4D97-AF65-F5344CB8AC3E}">
        <p14:creationId xmlns:p14="http://schemas.microsoft.com/office/powerpoint/2010/main" val="2306788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261" y="741143"/>
            <a:ext cx="9601200" cy="1485900"/>
          </a:xfrm>
        </p:spPr>
        <p:txBody>
          <a:bodyPr/>
          <a:lstStyle/>
          <a:p>
            <a:r>
              <a:rPr lang="pl-PL" dirty="0"/>
              <a:t>Dopuszczalność </a:t>
            </a:r>
            <a:r>
              <a:rPr lang="pl-PL" u="sng" dirty="0">
                <a:solidFill>
                  <a:srgbClr val="FF0000"/>
                </a:solidFill>
              </a:rPr>
              <a:t>retroaktywnego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stosowania </a:t>
            </a:r>
            <a:r>
              <a:rPr lang="pl-PL" u="sng" dirty="0">
                <a:solidFill>
                  <a:srgbClr val="FF0000"/>
                </a:solidFill>
              </a:rPr>
              <a:t>na korzyść podatnika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51443D6-35F5-4B96-BE43-78190E41B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963" y="2219214"/>
            <a:ext cx="4489008" cy="2992672"/>
          </a:xfr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16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D5D0EC3-E37B-4A72-B53B-FF0FD80B1CA5}"/>
              </a:ext>
            </a:extLst>
          </p:cNvPr>
          <p:cNvSpPr txBox="1">
            <a:spLocks/>
          </p:cNvSpPr>
          <p:nvPr/>
        </p:nvSpPr>
        <p:spPr>
          <a:xfrm>
            <a:off x="161265" y="691991"/>
            <a:ext cx="328529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dirty="0">
                <a:solidFill>
                  <a:srgbClr val="FF0000"/>
                </a:solidFill>
              </a:rPr>
              <a:t>IV</a:t>
            </a:r>
            <a:r>
              <a:rPr lang="pl-PL" dirty="0"/>
              <a:t> 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8070E968-887B-4B00-8C76-6B8D5C5488E3}"/>
              </a:ext>
            </a:extLst>
          </p:cNvPr>
          <p:cNvSpPr txBox="1">
            <a:spLocks/>
          </p:cNvSpPr>
          <p:nvPr/>
        </p:nvSpPr>
        <p:spPr>
          <a:xfrm>
            <a:off x="6964304" y="5206934"/>
            <a:ext cx="3016667" cy="3272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dirty="0"/>
              <a:t>rys. ze strony http://kryvoi.net/</a:t>
            </a:r>
          </a:p>
        </p:txBody>
      </p:sp>
    </p:spTree>
    <p:extLst>
      <p:ext uri="{BB962C8B-B14F-4D97-AF65-F5344CB8AC3E}">
        <p14:creationId xmlns:p14="http://schemas.microsoft.com/office/powerpoint/2010/main" val="150234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39" y="265312"/>
            <a:ext cx="2670736" cy="1485900"/>
          </a:xfrm>
        </p:spPr>
        <p:txBody>
          <a:bodyPr/>
          <a:lstStyle/>
          <a:p>
            <a:r>
              <a:rPr lang="pl-PL" sz="1600" b="1" dirty="0"/>
              <a:t>Rys. 1 Czynność dokonana</a:t>
            </a:r>
            <a:r>
              <a:rPr lang="pl-PL" b="1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399" y="590685"/>
            <a:ext cx="1820544" cy="563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16.07.2016r.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23" y="3524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  <a:endParaRPr lang="pl-PL" b="1" dirty="0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0FECE71A-F692-4334-B2A0-EF13224E3E09}"/>
              </a:ext>
            </a:extLst>
          </p:cNvPr>
          <p:cNvGrpSpPr/>
          <p:nvPr/>
        </p:nvGrpSpPr>
        <p:grpSpPr>
          <a:xfrm>
            <a:off x="1257700" y="948126"/>
            <a:ext cx="10427363" cy="1756284"/>
            <a:chOff x="1257701" y="2127250"/>
            <a:chExt cx="6225540" cy="1301750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1F396668-9E8D-4699-BFBD-6D8A996CCB15}"/>
                </a:ext>
              </a:extLst>
            </p:cNvPr>
            <p:cNvGrpSpPr/>
            <p:nvPr/>
          </p:nvGrpSpPr>
          <p:grpSpPr>
            <a:xfrm>
              <a:off x="1257701" y="2691453"/>
              <a:ext cx="6225540" cy="230737"/>
              <a:chOff x="1280160" y="4478388"/>
              <a:chExt cx="6225540" cy="230737"/>
            </a:xfrm>
          </p:grpSpPr>
          <p:cxnSp>
            <p:nvCxnSpPr>
              <p:cNvPr id="6" name="Łącznik prosty ze strzałką 5">
                <a:extLst>
                  <a:ext uri="{FF2B5EF4-FFF2-40B4-BE49-F238E27FC236}">
                    <a16:creationId xmlns:a16="http://schemas.microsoft.com/office/drawing/2014/main" id="{73EF6233-CB66-4BD1-A88F-501A3E0F7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160" y="4547133"/>
                <a:ext cx="6225540" cy="47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>
                <a:extLst>
                  <a:ext uri="{FF2B5EF4-FFF2-40B4-BE49-F238E27FC236}">
                    <a16:creationId xmlns:a16="http://schemas.microsoft.com/office/drawing/2014/main" id="{C0188472-3811-4942-A2D7-5D9E37A677A3}"/>
                  </a:ext>
                </a:extLst>
              </p:cNvPr>
              <p:cNvCxnSpPr/>
              <p:nvPr/>
            </p:nvCxnSpPr>
            <p:spPr>
              <a:xfrm>
                <a:off x="1280160" y="448136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>
                <a:extLst>
                  <a:ext uri="{FF2B5EF4-FFF2-40B4-BE49-F238E27FC236}">
                    <a16:creationId xmlns:a16="http://schemas.microsoft.com/office/drawing/2014/main" id="{B6E2BA83-E5F8-40CE-8C96-0F2BC487FD0F}"/>
                  </a:ext>
                </a:extLst>
              </p:cNvPr>
              <p:cNvCxnSpPr/>
              <p:nvPr/>
            </p:nvCxnSpPr>
            <p:spPr>
              <a:xfrm>
                <a:off x="2005934" y="4478388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FD798821-0597-41AC-9953-DD4264E05F05}"/>
                  </a:ext>
                </a:extLst>
              </p:cNvPr>
              <p:cNvCxnSpPr/>
              <p:nvPr/>
            </p:nvCxnSpPr>
            <p:spPr>
              <a:xfrm>
                <a:off x="2376440" y="448283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>
                <a:extLst>
                  <a:ext uri="{FF2B5EF4-FFF2-40B4-BE49-F238E27FC236}">
                    <a16:creationId xmlns:a16="http://schemas.microsoft.com/office/drawing/2014/main" id="{CFC1FA01-8F59-4D42-A3B3-B108A55F5591}"/>
                  </a:ext>
                </a:extLst>
              </p:cNvPr>
              <p:cNvCxnSpPr/>
              <p:nvPr/>
            </p:nvCxnSpPr>
            <p:spPr>
              <a:xfrm>
                <a:off x="2731401" y="4486007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>
                <a:extLst>
                  <a:ext uri="{FF2B5EF4-FFF2-40B4-BE49-F238E27FC236}">
                    <a16:creationId xmlns:a16="http://schemas.microsoft.com/office/drawing/2014/main" id="{94096B55-6D07-4408-8288-89CD7E8006C8}"/>
                  </a:ext>
                </a:extLst>
              </p:cNvPr>
              <p:cNvCxnSpPr/>
              <p:nvPr/>
            </p:nvCxnSpPr>
            <p:spPr>
              <a:xfrm>
                <a:off x="3088815" y="448179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96857AC5-7CB3-4E4E-9851-C6AEA6C1431A}"/>
                  </a:ext>
                </a:extLst>
              </p:cNvPr>
              <p:cNvCxnSpPr/>
              <p:nvPr/>
            </p:nvCxnSpPr>
            <p:spPr>
              <a:xfrm>
                <a:off x="4605360" y="449987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>
                <a:extLst>
                  <a:ext uri="{FF2B5EF4-FFF2-40B4-BE49-F238E27FC236}">
                    <a16:creationId xmlns:a16="http://schemas.microsoft.com/office/drawing/2014/main" id="{18176707-56E7-4761-BEB4-26DCB46EF1CA}"/>
                  </a:ext>
                </a:extLst>
              </p:cNvPr>
              <p:cNvCxnSpPr/>
              <p:nvPr/>
            </p:nvCxnSpPr>
            <p:spPr>
              <a:xfrm>
                <a:off x="3447583" y="4487911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D83BC804-A7BB-433D-868A-29592189B356}"/>
                  </a:ext>
                </a:extLst>
              </p:cNvPr>
              <p:cNvCxnSpPr/>
              <p:nvPr/>
            </p:nvCxnSpPr>
            <p:spPr>
              <a:xfrm>
                <a:off x="3834435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F010290B-6214-4E30-B4EF-941001EA49AF}"/>
                  </a:ext>
                </a:extLst>
              </p:cNvPr>
              <p:cNvCxnSpPr/>
              <p:nvPr/>
            </p:nvCxnSpPr>
            <p:spPr>
              <a:xfrm>
                <a:off x="4220551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46C8645A-A513-47B0-BE86-16C03E89CEBF}"/>
                  </a:ext>
                </a:extLst>
              </p:cNvPr>
              <p:cNvCxnSpPr/>
              <p:nvPr/>
            </p:nvCxnSpPr>
            <p:spPr>
              <a:xfrm>
                <a:off x="6082665" y="4516620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4982BC6C-D739-4A9D-BA29-3C4E7FDE1FD5}"/>
                  </a:ext>
                </a:extLst>
              </p:cNvPr>
              <p:cNvCxnSpPr/>
              <p:nvPr/>
            </p:nvCxnSpPr>
            <p:spPr>
              <a:xfrm>
                <a:off x="6463899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BC05164F-CF88-4147-B6C2-9E866D21459E}"/>
                  </a:ext>
                </a:extLst>
              </p:cNvPr>
              <p:cNvCxnSpPr/>
              <p:nvPr/>
            </p:nvCxnSpPr>
            <p:spPr>
              <a:xfrm>
                <a:off x="6853755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id="{54B60BB6-EAEC-47F5-AE68-B9E1242DBFEE}"/>
                  </a:ext>
                </a:extLst>
              </p:cNvPr>
              <p:cNvCxnSpPr/>
              <p:nvPr/>
            </p:nvCxnSpPr>
            <p:spPr>
              <a:xfrm>
                <a:off x="4996447" y="4506159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id="{9850C7F9-7EA5-47AD-ADE0-7D97A1EA47E1}"/>
                  </a:ext>
                </a:extLst>
              </p:cNvPr>
              <p:cNvCxnSpPr/>
              <p:nvPr/>
            </p:nvCxnSpPr>
            <p:spPr>
              <a:xfrm>
                <a:off x="5376177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2B3BDCAD-0FF3-4367-BECD-77374858AA60}"/>
                  </a:ext>
                </a:extLst>
              </p:cNvPr>
              <p:cNvCxnSpPr/>
              <p:nvPr/>
            </p:nvCxnSpPr>
            <p:spPr>
              <a:xfrm>
                <a:off x="5723790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13414175-0A50-47C4-A89C-6636AA5A4EFF}"/>
                  </a:ext>
                </a:extLst>
              </p:cNvPr>
              <p:cNvCxnSpPr/>
              <p:nvPr/>
            </p:nvCxnSpPr>
            <p:spPr>
              <a:xfrm>
                <a:off x="1646889" y="448092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67D6201B-5681-49FE-8D03-EDE5C126A871}"/>
                </a:ext>
              </a:extLst>
            </p:cNvPr>
            <p:cNvCxnSpPr/>
            <p:nvPr/>
          </p:nvCxnSpPr>
          <p:spPr>
            <a:xfrm>
              <a:off x="4159250" y="2127250"/>
              <a:ext cx="0" cy="1301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B0A26ED8-C343-4C53-90CC-41FBFC26A3CC}"/>
              </a:ext>
            </a:extLst>
          </p:cNvPr>
          <p:cNvCxnSpPr/>
          <p:nvPr/>
        </p:nvCxnSpPr>
        <p:spPr>
          <a:xfrm>
            <a:off x="4250103" y="113181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9265F0A0-24F9-4DD7-B9D9-B468AB730D2E}"/>
              </a:ext>
            </a:extLst>
          </p:cNvPr>
          <p:cNvCxnSpPr/>
          <p:nvPr/>
        </p:nvCxnSpPr>
        <p:spPr>
          <a:xfrm>
            <a:off x="3688432" y="113181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F8BC173C-AD15-49AD-AC09-78BE6B5C699B}"/>
              </a:ext>
            </a:extLst>
          </p:cNvPr>
          <p:cNvCxnSpPr/>
          <p:nvPr/>
        </p:nvCxnSpPr>
        <p:spPr>
          <a:xfrm>
            <a:off x="3110156" y="1109901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E6BA894F-140F-4F69-9387-3D4FC13C9326}"/>
              </a:ext>
            </a:extLst>
          </p:cNvPr>
          <p:cNvCxnSpPr/>
          <p:nvPr/>
        </p:nvCxnSpPr>
        <p:spPr>
          <a:xfrm>
            <a:off x="4887989" y="1109901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>
            <a:extLst>
              <a:ext uri="{FF2B5EF4-FFF2-40B4-BE49-F238E27FC236}">
                <a16:creationId xmlns:a16="http://schemas.microsoft.com/office/drawing/2014/main" id="{A573E7B8-A3DA-4AFE-9D82-8C7DDF737C22}"/>
              </a:ext>
            </a:extLst>
          </p:cNvPr>
          <p:cNvGrpSpPr/>
          <p:nvPr/>
        </p:nvGrpSpPr>
        <p:grpSpPr>
          <a:xfrm>
            <a:off x="1260908" y="3907502"/>
            <a:ext cx="10427363" cy="2078750"/>
            <a:chOff x="1257701" y="2127250"/>
            <a:chExt cx="6225540" cy="1301750"/>
          </a:xfrm>
        </p:grpSpPr>
        <p:grpSp>
          <p:nvGrpSpPr>
            <p:cNvPr id="46" name="Grupa 45">
              <a:extLst>
                <a:ext uri="{FF2B5EF4-FFF2-40B4-BE49-F238E27FC236}">
                  <a16:creationId xmlns:a16="http://schemas.microsoft.com/office/drawing/2014/main" id="{0C3F82A3-9756-4823-ACFC-201AF0654E35}"/>
                </a:ext>
              </a:extLst>
            </p:cNvPr>
            <p:cNvGrpSpPr/>
            <p:nvPr/>
          </p:nvGrpSpPr>
          <p:grpSpPr>
            <a:xfrm>
              <a:off x="1257701" y="2691453"/>
              <a:ext cx="6225540" cy="230737"/>
              <a:chOff x="1280160" y="4478388"/>
              <a:chExt cx="6225540" cy="230737"/>
            </a:xfrm>
          </p:grpSpPr>
          <p:cxnSp>
            <p:nvCxnSpPr>
              <p:cNvPr id="48" name="Łącznik prosty ze strzałką 47">
                <a:extLst>
                  <a:ext uri="{FF2B5EF4-FFF2-40B4-BE49-F238E27FC236}">
                    <a16:creationId xmlns:a16="http://schemas.microsoft.com/office/drawing/2014/main" id="{6470FA96-99A4-4AB8-90BF-7E42F9F3F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160" y="4547133"/>
                <a:ext cx="6225540" cy="47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id="{C021E04E-6084-4CA6-A8F3-3E598AD60844}"/>
                  </a:ext>
                </a:extLst>
              </p:cNvPr>
              <p:cNvCxnSpPr/>
              <p:nvPr/>
            </p:nvCxnSpPr>
            <p:spPr>
              <a:xfrm>
                <a:off x="1280160" y="448136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id="{FF5DEF64-5E21-48A2-99FB-D31F03AE71EE}"/>
                  </a:ext>
                </a:extLst>
              </p:cNvPr>
              <p:cNvCxnSpPr/>
              <p:nvPr/>
            </p:nvCxnSpPr>
            <p:spPr>
              <a:xfrm>
                <a:off x="2005934" y="4478388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9B14191C-C804-45BB-A92E-A06E9381D0C1}"/>
                  </a:ext>
                </a:extLst>
              </p:cNvPr>
              <p:cNvCxnSpPr/>
              <p:nvPr/>
            </p:nvCxnSpPr>
            <p:spPr>
              <a:xfrm>
                <a:off x="2376440" y="448283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6387B0FD-9EA3-454C-AC73-91C54EFA4175}"/>
                  </a:ext>
                </a:extLst>
              </p:cNvPr>
              <p:cNvCxnSpPr/>
              <p:nvPr/>
            </p:nvCxnSpPr>
            <p:spPr>
              <a:xfrm>
                <a:off x="2731401" y="4486007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CF914A96-224C-4254-A0F6-B0572EEB4897}"/>
                  </a:ext>
                </a:extLst>
              </p:cNvPr>
              <p:cNvCxnSpPr/>
              <p:nvPr/>
            </p:nvCxnSpPr>
            <p:spPr>
              <a:xfrm>
                <a:off x="3088815" y="448179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738C9D33-5BB7-44FC-94CA-82FAD0C8D622}"/>
                  </a:ext>
                </a:extLst>
              </p:cNvPr>
              <p:cNvCxnSpPr/>
              <p:nvPr/>
            </p:nvCxnSpPr>
            <p:spPr>
              <a:xfrm>
                <a:off x="4605360" y="449987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CCD9B3D2-341C-40BE-8243-E8FDA088A581}"/>
                  </a:ext>
                </a:extLst>
              </p:cNvPr>
              <p:cNvCxnSpPr/>
              <p:nvPr/>
            </p:nvCxnSpPr>
            <p:spPr>
              <a:xfrm>
                <a:off x="3447583" y="4487911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3431DCEB-B65B-42E4-85AB-9D726B9B1E1B}"/>
                  </a:ext>
                </a:extLst>
              </p:cNvPr>
              <p:cNvCxnSpPr/>
              <p:nvPr/>
            </p:nvCxnSpPr>
            <p:spPr>
              <a:xfrm>
                <a:off x="3834435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FEAEA5B-3A07-4E73-B969-FA8E9EF86582}"/>
                  </a:ext>
                </a:extLst>
              </p:cNvPr>
              <p:cNvCxnSpPr/>
              <p:nvPr/>
            </p:nvCxnSpPr>
            <p:spPr>
              <a:xfrm>
                <a:off x="4220551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5851ADA-5656-4040-BA38-BB026F8115A9}"/>
                  </a:ext>
                </a:extLst>
              </p:cNvPr>
              <p:cNvCxnSpPr/>
              <p:nvPr/>
            </p:nvCxnSpPr>
            <p:spPr>
              <a:xfrm>
                <a:off x="6082665" y="4516620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C60672F9-3BCE-49E3-A3F2-B3FF1B989E8E}"/>
                  </a:ext>
                </a:extLst>
              </p:cNvPr>
              <p:cNvCxnSpPr/>
              <p:nvPr/>
            </p:nvCxnSpPr>
            <p:spPr>
              <a:xfrm>
                <a:off x="6463899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921A019-A97E-4170-BF69-C64087C764EE}"/>
                  </a:ext>
                </a:extLst>
              </p:cNvPr>
              <p:cNvCxnSpPr/>
              <p:nvPr/>
            </p:nvCxnSpPr>
            <p:spPr>
              <a:xfrm>
                <a:off x="6853755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AF9DF124-6749-4BFF-96B8-8DEFB4007C66}"/>
                  </a:ext>
                </a:extLst>
              </p:cNvPr>
              <p:cNvCxnSpPr/>
              <p:nvPr/>
            </p:nvCxnSpPr>
            <p:spPr>
              <a:xfrm>
                <a:off x="4996447" y="4506159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0785F487-60FE-48A8-ACC2-D5969D10FE09}"/>
                  </a:ext>
                </a:extLst>
              </p:cNvPr>
              <p:cNvCxnSpPr/>
              <p:nvPr/>
            </p:nvCxnSpPr>
            <p:spPr>
              <a:xfrm>
                <a:off x="5376177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498471B9-E9A7-4FA4-8C03-F6CEA3BCE750}"/>
                  </a:ext>
                </a:extLst>
              </p:cNvPr>
              <p:cNvCxnSpPr/>
              <p:nvPr/>
            </p:nvCxnSpPr>
            <p:spPr>
              <a:xfrm>
                <a:off x="5723790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66285E5E-3507-4595-B0B2-3B84C162AF8B}"/>
                  </a:ext>
                </a:extLst>
              </p:cNvPr>
              <p:cNvCxnSpPr/>
              <p:nvPr/>
            </p:nvCxnSpPr>
            <p:spPr>
              <a:xfrm>
                <a:off x="1646889" y="448092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92EBF8F1-D66A-4AEF-9836-5871789E759D}"/>
                </a:ext>
              </a:extLst>
            </p:cNvPr>
            <p:cNvCxnSpPr/>
            <p:nvPr/>
          </p:nvCxnSpPr>
          <p:spPr>
            <a:xfrm>
              <a:off x="4159250" y="2127250"/>
              <a:ext cx="0" cy="1301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5" name="Łącznik prosty ze strzałką 84">
            <a:extLst>
              <a:ext uri="{FF2B5EF4-FFF2-40B4-BE49-F238E27FC236}">
                <a16:creationId xmlns:a16="http://schemas.microsoft.com/office/drawing/2014/main" id="{AC077EE2-72F5-4421-A87D-81F469D6A5E0}"/>
              </a:ext>
            </a:extLst>
          </p:cNvPr>
          <p:cNvCxnSpPr/>
          <p:nvPr/>
        </p:nvCxnSpPr>
        <p:spPr>
          <a:xfrm>
            <a:off x="5535940" y="113181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ytuł 1">
            <a:extLst>
              <a:ext uri="{FF2B5EF4-FFF2-40B4-BE49-F238E27FC236}">
                <a16:creationId xmlns:a16="http://schemas.microsoft.com/office/drawing/2014/main" id="{B6233A8C-6BC0-47C3-846C-B686F9D4EBD2}"/>
              </a:ext>
            </a:extLst>
          </p:cNvPr>
          <p:cNvSpPr txBox="1">
            <a:spLocks/>
          </p:cNvSpPr>
          <p:nvPr/>
        </p:nvSpPr>
        <p:spPr>
          <a:xfrm>
            <a:off x="1136956" y="1077839"/>
            <a:ext cx="1055876" cy="31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/>
              <a:t>przychody</a:t>
            </a:r>
            <a:r>
              <a:rPr lang="pl-PL" sz="1600" dirty="0"/>
              <a:t> </a:t>
            </a:r>
            <a:endParaRPr lang="pl-PL" dirty="0"/>
          </a:p>
        </p:txBody>
      </p:sp>
      <p:sp>
        <p:nvSpPr>
          <p:cNvPr id="69" name="Tytuł 1">
            <a:extLst>
              <a:ext uri="{FF2B5EF4-FFF2-40B4-BE49-F238E27FC236}">
                <a16:creationId xmlns:a16="http://schemas.microsoft.com/office/drawing/2014/main" id="{EE100DA9-6C93-4987-88AA-72F105456363}"/>
              </a:ext>
            </a:extLst>
          </p:cNvPr>
          <p:cNvSpPr txBox="1">
            <a:spLocks/>
          </p:cNvSpPr>
          <p:nvPr/>
        </p:nvSpPr>
        <p:spPr>
          <a:xfrm>
            <a:off x="7425761" y="2318885"/>
            <a:ext cx="1055876" cy="31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/>
              <a:t>koszty</a:t>
            </a:r>
            <a:r>
              <a:rPr lang="pl-PL" sz="1600" dirty="0"/>
              <a:t> </a:t>
            </a:r>
            <a:endParaRPr lang="pl-PL" dirty="0"/>
          </a:p>
        </p:txBody>
      </p:sp>
      <p:sp>
        <p:nvSpPr>
          <p:cNvPr id="70" name="Tytuł 1">
            <a:extLst>
              <a:ext uri="{FF2B5EF4-FFF2-40B4-BE49-F238E27FC236}">
                <a16:creationId xmlns:a16="http://schemas.microsoft.com/office/drawing/2014/main" id="{10D06C23-7299-42BB-929C-569582339E4D}"/>
              </a:ext>
            </a:extLst>
          </p:cNvPr>
          <p:cNvSpPr txBox="1">
            <a:spLocks/>
          </p:cNvSpPr>
          <p:nvPr/>
        </p:nvSpPr>
        <p:spPr>
          <a:xfrm>
            <a:off x="1185663" y="3139461"/>
            <a:ext cx="3350893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/>
              <a:t>Rys. 2. Czynność odpowiednią – korzyść od 16.07.2016 r. </a:t>
            </a:r>
            <a:endParaRPr lang="pl-PL" b="1" dirty="0"/>
          </a:p>
        </p:txBody>
      </p:sp>
      <p:cxnSp>
        <p:nvCxnSpPr>
          <p:cNvPr id="71" name="Łącznik prosty ze strzałką 70">
            <a:extLst>
              <a:ext uri="{FF2B5EF4-FFF2-40B4-BE49-F238E27FC236}">
                <a16:creationId xmlns:a16="http://schemas.microsoft.com/office/drawing/2014/main" id="{F1DDCCE1-6DD7-4544-BEF2-4114F78A909F}"/>
              </a:ext>
            </a:extLst>
          </p:cNvPr>
          <p:cNvCxnSpPr>
            <a:cxnSpLocks/>
          </p:cNvCxnSpPr>
          <p:nvPr/>
        </p:nvCxnSpPr>
        <p:spPr>
          <a:xfrm flipH="1">
            <a:off x="8117305" y="3880532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ytuł 1">
            <a:extLst>
              <a:ext uri="{FF2B5EF4-FFF2-40B4-BE49-F238E27FC236}">
                <a16:creationId xmlns:a16="http://schemas.microsoft.com/office/drawing/2014/main" id="{89878F27-0031-4D91-BD4C-10EAB5C093D3}"/>
              </a:ext>
            </a:extLst>
          </p:cNvPr>
          <p:cNvSpPr txBox="1">
            <a:spLocks/>
          </p:cNvSpPr>
          <p:nvPr/>
        </p:nvSpPr>
        <p:spPr>
          <a:xfrm>
            <a:off x="7215209" y="3530974"/>
            <a:ext cx="1055876" cy="31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/>
              <a:t>przychody</a:t>
            </a:r>
            <a:r>
              <a:rPr lang="pl-PL" sz="1600" dirty="0"/>
              <a:t> </a:t>
            </a:r>
            <a:endParaRPr lang="pl-PL" dirty="0"/>
          </a:p>
        </p:txBody>
      </p:sp>
      <p:cxnSp>
        <p:nvCxnSpPr>
          <p:cNvPr id="84" name="Łącznik prosty ze strzałką 83">
            <a:extLst>
              <a:ext uri="{FF2B5EF4-FFF2-40B4-BE49-F238E27FC236}">
                <a16:creationId xmlns:a16="http://schemas.microsoft.com/office/drawing/2014/main" id="{1F603F9F-75EF-4F17-A6DE-CEBAEADE3345}"/>
              </a:ext>
            </a:extLst>
          </p:cNvPr>
          <p:cNvCxnSpPr>
            <a:cxnSpLocks/>
          </p:cNvCxnSpPr>
          <p:nvPr/>
        </p:nvCxnSpPr>
        <p:spPr>
          <a:xfrm flipV="1">
            <a:off x="8118254" y="2169752"/>
            <a:ext cx="0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>
            <a:extLst>
              <a:ext uri="{FF2B5EF4-FFF2-40B4-BE49-F238E27FC236}">
                <a16:creationId xmlns:a16="http://schemas.microsoft.com/office/drawing/2014/main" id="{34E203DD-863B-41BA-88A6-83C1DB9F4EB6}"/>
              </a:ext>
            </a:extLst>
          </p:cNvPr>
          <p:cNvCxnSpPr>
            <a:cxnSpLocks/>
          </p:cNvCxnSpPr>
          <p:nvPr/>
        </p:nvCxnSpPr>
        <p:spPr>
          <a:xfrm flipV="1">
            <a:off x="8690858" y="2208629"/>
            <a:ext cx="0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Łącznik prosty ze strzałką 88">
            <a:extLst>
              <a:ext uri="{FF2B5EF4-FFF2-40B4-BE49-F238E27FC236}">
                <a16:creationId xmlns:a16="http://schemas.microsoft.com/office/drawing/2014/main" id="{329A07CE-AA72-48DF-8921-582BC393A1A5}"/>
              </a:ext>
            </a:extLst>
          </p:cNvPr>
          <p:cNvCxnSpPr>
            <a:cxnSpLocks/>
          </p:cNvCxnSpPr>
          <p:nvPr/>
        </p:nvCxnSpPr>
        <p:spPr>
          <a:xfrm flipV="1">
            <a:off x="9276504" y="2190529"/>
            <a:ext cx="0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ze strzałką 89">
            <a:extLst>
              <a:ext uri="{FF2B5EF4-FFF2-40B4-BE49-F238E27FC236}">
                <a16:creationId xmlns:a16="http://schemas.microsoft.com/office/drawing/2014/main" id="{DE3776C9-618C-410F-8422-A640465DBD8C}"/>
              </a:ext>
            </a:extLst>
          </p:cNvPr>
          <p:cNvCxnSpPr>
            <a:cxnSpLocks/>
          </p:cNvCxnSpPr>
          <p:nvPr/>
        </p:nvCxnSpPr>
        <p:spPr>
          <a:xfrm flipV="1">
            <a:off x="9906617" y="2205796"/>
            <a:ext cx="0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prosty ze strzałką 90">
            <a:extLst>
              <a:ext uri="{FF2B5EF4-FFF2-40B4-BE49-F238E27FC236}">
                <a16:creationId xmlns:a16="http://schemas.microsoft.com/office/drawing/2014/main" id="{C5EE4E02-8898-497C-BCF4-4C1C0BE7FAC3}"/>
              </a:ext>
            </a:extLst>
          </p:cNvPr>
          <p:cNvCxnSpPr>
            <a:cxnSpLocks/>
          </p:cNvCxnSpPr>
          <p:nvPr/>
        </p:nvCxnSpPr>
        <p:spPr>
          <a:xfrm flipV="1">
            <a:off x="10562971" y="2251944"/>
            <a:ext cx="0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wal 4">
            <a:extLst>
              <a:ext uri="{FF2B5EF4-FFF2-40B4-BE49-F238E27FC236}">
                <a16:creationId xmlns:a16="http://schemas.microsoft.com/office/drawing/2014/main" id="{9AF06BC4-7649-46DD-B778-2E780ED3B393}"/>
              </a:ext>
            </a:extLst>
          </p:cNvPr>
          <p:cNvSpPr/>
          <p:nvPr/>
        </p:nvSpPr>
        <p:spPr>
          <a:xfrm>
            <a:off x="8573173" y="86042"/>
            <a:ext cx="3553248" cy="1073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Przykład teoretyczny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F8974E29-EA72-471D-B010-AC86E866F2FA}"/>
              </a:ext>
            </a:extLst>
          </p:cNvPr>
          <p:cNvCxnSpPr>
            <a:cxnSpLocks/>
          </p:cNvCxnSpPr>
          <p:nvPr/>
        </p:nvCxnSpPr>
        <p:spPr>
          <a:xfrm flipV="1">
            <a:off x="6096000" y="3530974"/>
            <a:ext cx="0" cy="1195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4D8254D2-C416-4DB8-8A72-FF14461CD2FD}"/>
              </a:ext>
            </a:extLst>
          </p:cNvPr>
          <p:cNvCxnSpPr>
            <a:cxnSpLocks/>
          </p:cNvCxnSpPr>
          <p:nvPr/>
        </p:nvCxnSpPr>
        <p:spPr>
          <a:xfrm>
            <a:off x="6096000" y="3548609"/>
            <a:ext cx="5024387" cy="9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Łącznik prosty ze strzałką 77">
            <a:extLst>
              <a:ext uri="{FF2B5EF4-FFF2-40B4-BE49-F238E27FC236}">
                <a16:creationId xmlns:a16="http://schemas.microsoft.com/office/drawing/2014/main" id="{814370FC-0C87-4C4B-95DA-2EF32D110595}"/>
              </a:ext>
            </a:extLst>
          </p:cNvPr>
          <p:cNvCxnSpPr>
            <a:cxnSpLocks/>
          </p:cNvCxnSpPr>
          <p:nvPr/>
        </p:nvCxnSpPr>
        <p:spPr>
          <a:xfrm flipH="1">
            <a:off x="8700483" y="3880212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Łącznik prosty ze strzałką 78">
            <a:extLst>
              <a:ext uri="{FF2B5EF4-FFF2-40B4-BE49-F238E27FC236}">
                <a16:creationId xmlns:a16="http://schemas.microsoft.com/office/drawing/2014/main" id="{3EA3CD5A-2489-4E2B-960C-955FEA3896FA}"/>
              </a:ext>
            </a:extLst>
          </p:cNvPr>
          <p:cNvCxnSpPr>
            <a:cxnSpLocks/>
          </p:cNvCxnSpPr>
          <p:nvPr/>
        </p:nvCxnSpPr>
        <p:spPr>
          <a:xfrm flipH="1">
            <a:off x="9272347" y="3891309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ze strzałką 79">
            <a:extLst>
              <a:ext uri="{FF2B5EF4-FFF2-40B4-BE49-F238E27FC236}">
                <a16:creationId xmlns:a16="http://schemas.microsoft.com/office/drawing/2014/main" id="{0462355E-DE54-42D9-AE89-B376804F92FB}"/>
              </a:ext>
            </a:extLst>
          </p:cNvPr>
          <p:cNvCxnSpPr>
            <a:cxnSpLocks/>
          </p:cNvCxnSpPr>
          <p:nvPr/>
        </p:nvCxnSpPr>
        <p:spPr>
          <a:xfrm flipH="1">
            <a:off x="9916474" y="3884554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ze strzałką 80">
            <a:extLst>
              <a:ext uri="{FF2B5EF4-FFF2-40B4-BE49-F238E27FC236}">
                <a16:creationId xmlns:a16="http://schemas.microsoft.com/office/drawing/2014/main" id="{9B3BD073-BC2B-43EA-B0B3-C04B662FC231}"/>
              </a:ext>
            </a:extLst>
          </p:cNvPr>
          <p:cNvCxnSpPr>
            <a:cxnSpLocks/>
          </p:cNvCxnSpPr>
          <p:nvPr/>
        </p:nvCxnSpPr>
        <p:spPr>
          <a:xfrm flipH="1">
            <a:off x="10554414" y="3874433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928C462F-CBD6-4EA5-A01C-0DD279E55859}"/>
              </a:ext>
            </a:extLst>
          </p:cNvPr>
          <p:cNvCxnSpPr/>
          <p:nvPr/>
        </p:nvCxnSpPr>
        <p:spPr>
          <a:xfrm flipV="1">
            <a:off x="5491877" y="5172501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ze strzałką 87">
            <a:extLst>
              <a:ext uri="{FF2B5EF4-FFF2-40B4-BE49-F238E27FC236}">
                <a16:creationId xmlns:a16="http://schemas.microsoft.com/office/drawing/2014/main" id="{490CB41B-421D-4F58-89F8-2AA97E14A066}"/>
              </a:ext>
            </a:extLst>
          </p:cNvPr>
          <p:cNvCxnSpPr/>
          <p:nvPr/>
        </p:nvCxnSpPr>
        <p:spPr>
          <a:xfrm flipV="1">
            <a:off x="4887989" y="5147526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ze strzałką 91">
            <a:extLst>
              <a:ext uri="{FF2B5EF4-FFF2-40B4-BE49-F238E27FC236}">
                <a16:creationId xmlns:a16="http://schemas.microsoft.com/office/drawing/2014/main" id="{6907AE92-B272-4995-8A5E-4865F3AC255F}"/>
              </a:ext>
            </a:extLst>
          </p:cNvPr>
          <p:cNvCxnSpPr/>
          <p:nvPr/>
        </p:nvCxnSpPr>
        <p:spPr>
          <a:xfrm flipV="1">
            <a:off x="4287076" y="5160227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prosty ze strzałką 92">
            <a:extLst>
              <a:ext uri="{FF2B5EF4-FFF2-40B4-BE49-F238E27FC236}">
                <a16:creationId xmlns:a16="http://schemas.microsoft.com/office/drawing/2014/main" id="{FA7C5510-7F44-443F-90F4-23FFC6753A8F}"/>
              </a:ext>
            </a:extLst>
          </p:cNvPr>
          <p:cNvCxnSpPr/>
          <p:nvPr/>
        </p:nvCxnSpPr>
        <p:spPr>
          <a:xfrm flipV="1">
            <a:off x="3688432" y="5172500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Łącznik prosty ze strzałką 93">
            <a:extLst>
              <a:ext uri="{FF2B5EF4-FFF2-40B4-BE49-F238E27FC236}">
                <a16:creationId xmlns:a16="http://schemas.microsoft.com/office/drawing/2014/main" id="{1751F1F2-8D3E-4C79-B17C-4DB1CB3BA933}"/>
              </a:ext>
            </a:extLst>
          </p:cNvPr>
          <p:cNvCxnSpPr/>
          <p:nvPr/>
        </p:nvCxnSpPr>
        <p:spPr>
          <a:xfrm flipV="1">
            <a:off x="3083955" y="5180524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>
            <a:extLst>
              <a:ext uri="{FF2B5EF4-FFF2-40B4-BE49-F238E27FC236}">
                <a16:creationId xmlns:a16="http://schemas.microsoft.com/office/drawing/2014/main" id="{4914A932-E1E5-466E-898C-B965FA977708}"/>
              </a:ext>
            </a:extLst>
          </p:cNvPr>
          <p:cNvCxnSpPr/>
          <p:nvPr/>
        </p:nvCxnSpPr>
        <p:spPr>
          <a:xfrm>
            <a:off x="1463040" y="3728863"/>
            <a:ext cx="4654560" cy="2363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Łącznik prosty 95">
            <a:extLst>
              <a:ext uri="{FF2B5EF4-FFF2-40B4-BE49-F238E27FC236}">
                <a16:creationId xmlns:a16="http://schemas.microsoft.com/office/drawing/2014/main" id="{E61C0624-5618-466F-9834-54E35D0A8FC9}"/>
              </a:ext>
            </a:extLst>
          </p:cNvPr>
          <p:cNvCxnSpPr>
            <a:cxnSpLocks/>
          </p:cNvCxnSpPr>
          <p:nvPr/>
        </p:nvCxnSpPr>
        <p:spPr>
          <a:xfrm flipV="1">
            <a:off x="1459832" y="3511051"/>
            <a:ext cx="4632726" cy="25025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ytuł 1">
            <a:extLst>
              <a:ext uri="{FF2B5EF4-FFF2-40B4-BE49-F238E27FC236}">
                <a16:creationId xmlns:a16="http://schemas.microsoft.com/office/drawing/2014/main" id="{C8E55B48-8927-4051-843C-06E9F61A1DA6}"/>
              </a:ext>
            </a:extLst>
          </p:cNvPr>
          <p:cNvSpPr txBox="1">
            <a:spLocks/>
          </p:cNvSpPr>
          <p:nvPr/>
        </p:nvSpPr>
        <p:spPr>
          <a:xfrm>
            <a:off x="2168749" y="5127863"/>
            <a:ext cx="1055876" cy="31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/>
              <a:t>koszty</a:t>
            </a:r>
            <a:r>
              <a:rPr lang="pl-PL" sz="1600" dirty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5611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39" y="265312"/>
            <a:ext cx="3350891" cy="1485900"/>
          </a:xfrm>
        </p:spPr>
        <p:txBody>
          <a:bodyPr/>
          <a:lstStyle/>
          <a:p>
            <a:r>
              <a:rPr lang="pl-PL" sz="1600" b="1" dirty="0"/>
              <a:t>Rys. 3 Czynność dokonana</a:t>
            </a:r>
            <a:r>
              <a:rPr lang="pl-PL" b="1" dirty="0"/>
              <a:t> </a:t>
            </a:r>
            <a:br>
              <a:rPr lang="pl-PL" b="1" dirty="0"/>
            </a:br>
            <a:r>
              <a:rPr lang="pl-PL" sz="1600" b="1" dirty="0"/>
              <a:t>+ odpowiednia od 16.07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399" y="590685"/>
            <a:ext cx="1820544" cy="563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16.07.2016r.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06758" y="11995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0FECE71A-F692-4334-B2A0-EF13224E3E09}"/>
              </a:ext>
            </a:extLst>
          </p:cNvPr>
          <p:cNvGrpSpPr/>
          <p:nvPr/>
        </p:nvGrpSpPr>
        <p:grpSpPr>
          <a:xfrm>
            <a:off x="1273742" y="1208638"/>
            <a:ext cx="10427363" cy="1756284"/>
            <a:chOff x="1257701" y="2127250"/>
            <a:chExt cx="6225540" cy="1301750"/>
          </a:xfrm>
        </p:grpSpPr>
        <p:grpSp>
          <p:nvGrpSpPr>
            <p:cNvPr id="36" name="Grupa 35">
              <a:extLst>
                <a:ext uri="{FF2B5EF4-FFF2-40B4-BE49-F238E27FC236}">
                  <a16:creationId xmlns:a16="http://schemas.microsoft.com/office/drawing/2014/main" id="{1F396668-9E8D-4699-BFBD-6D8A996CCB15}"/>
                </a:ext>
              </a:extLst>
            </p:cNvPr>
            <p:cNvGrpSpPr/>
            <p:nvPr/>
          </p:nvGrpSpPr>
          <p:grpSpPr>
            <a:xfrm>
              <a:off x="1257701" y="2691453"/>
              <a:ext cx="6225540" cy="230737"/>
              <a:chOff x="1280160" y="4478388"/>
              <a:chExt cx="6225540" cy="230737"/>
            </a:xfrm>
          </p:grpSpPr>
          <p:cxnSp>
            <p:nvCxnSpPr>
              <p:cNvPr id="6" name="Łącznik prosty ze strzałką 5">
                <a:extLst>
                  <a:ext uri="{FF2B5EF4-FFF2-40B4-BE49-F238E27FC236}">
                    <a16:creationId xmlns:a16="http://schemas.microsoft.com/office/drawing/2014/main" id="{73EF6233-CB66-4BD1-A88F-501A3E0F7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160" y="4547133"/>
                <a:ext cx="6225540" cy="47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>
                <a:extLst>
                  <a:ext uri="{FF2B5EF4-FFF2-40B4-BE49-F238E27FC236}">
                    <a16:creationId xmlns:a16="http://schemas.microsoft.com/office/drawing/2014/main" id="{C0188472-3811-4942-A2D7-5D9E37A677A3}"/>
                  </a:ext>
                </a:extLst>
              </p:cNvPr>
              <p:cNvCxnSpPr/>
              <p:nvPr/>
            </p:nvCxnSpPr>
            <p:spPr>
              <a:xfrm>
                <a:off x="1280160" y="448136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>
                <a:extLst>
                  <a:ext uri="{FF2B5EF4-FFF2-40B4-BE49-F238E27FC236}">
                    <a16:creationId xmlns:a16="http://schemas.microsoft.com/office/drawing/2014/main" id="{B6E2BA83-E5F8-40CE-8C96-0F2BC487FD0F}"/>
                  </a:ext>
                </a:extLst>
              </p:cNvPr>
              <p:cNvCxnSpPr/>
              <p:nvPr/>
            </p:nvCxnSpPr>
            <p:spPr>
              <a:xfrm>
                <a:off x="2005934" y="4478388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FD798821-0597-41AC-9953-DD4264E05F05}"/>
                  </a:ext>
                </a:extLst>
              </p:cNvPr>
              <p:cNvCxnSpPr/>
              <p:nvPr/>
            </p:nvCxnSpPr>
            <p:spPr>
              <a:xfrm>
                <a:off x="2376440" y="448283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>
                <a:extLst>
                  <a:ext uri="{FF2B5EF4-FFF2-40B4-BE49-F238E27FC236}">
                    <a16:creationId xmlns:a16="http://schemas.microsoft.com/office/drawing/2014/main" id="{CFC1FA01-8F59-4D42-A3B3-B108A55F5591}"/>
                  </a:ext>
                </a:extLst>
              </p:cNvPr>
              <p:cNvCxnSpPr/>
              <p:nvPr/>
            </p:nvCxnSpPr>
            <p:spPr>
              <a:xfrm>
                <a:off x="2731401" y="4486007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>
                <a:extLst>
                  <a:ext uri="{FF2B5EF4-FFF2-40B4-BE49-F238E27FC236}">
                    <a16:creationId xmlns:a16="http://schemas.microsoft.com/office/drawing/2014/main" id="{94096B55-6D07-4408-8288-89CD7E8006C8}"/>
                  </a:ext>
                </a:extLst>
              </p:cNvPr>
              <p:cNvCxnSpPr/>
              <p:nvPr/>
            </p:nvCxnSpPr>
            <p:spPr>
              <a:xfrm>
                <a:off x="3088815" y="448179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96857AC5-7CB3-4E4E-9851-C6AEA6C1431A}"/>
                  </a:ext>
                </a:extLst>
              </p:cNvPr>
              <p:cNvCxnSpPr/>
              <p:nvPr/>
            </p:nvCxnSpPr>
            <p:spPr>
              <a:xfrm>
                <a:off x="4605360" y="449987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>
                <a:extLst>
                  <a:ext uri="{FF2B5EF4-FFF2-40B4-BE49-F238E27FC236}">
                    <a16:creationId xmlns:a16="http://schemas.microsoft.com/office/drawing/2014/main" id="{18176707-56E7-4761-BEB4-26DCB46EF1CA}"/>
                  </a:ext>
                </a:extLst>
              </p:cNvPr>
              <p:cNvCxnSpPr/>
              <p:nvPr/>
            </p:nvCxnSpPr>
            <p:spPr>
              <a:xfrm>
                <a:off x="3447583" y="4487911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D83BC804-A7BB-433D-868A-29592189B356}"/>
                  </a:ext>
                </a:extLst>
              </p:cNvPr>
              <p:cNvCxnSpPr/>
              <p:nvPr/>
            </p:nvCxnSpPr>
            <p:spPr>
              <a:xfrm>
                <a:off x="3834435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F010290B-6214-4E30-B4EF-941001EA49AF}"/>
                  </a:ext>
                </a:extLst>
              </p:cNvPr>
              <p:cNvCxnSpPr/>
              <p:nvPr/>
            </p:nvCxnSpPr>
            <p:spPr>
              <a:xfrm>
                <a:off x="4220551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46C8645A-A513-47B0-BE86-16C03E89CEBF}"/>
                  </a:ext>
                </a:extLst>
              </p:cNvPr>
              <p:cNvCxnSpPr/>
              <p:nvPr/>
            </p:nvCxnSpPr>
            <p:spPr>
              <a:xfrm>
                <a:off x="6082665" y="4516620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4982BC6C-D739-4A9D-BA29-3C4E7FDE1FD5}"/>
                  </a:ext>
                </a:extLst>
              </p:cNvPr>
              <p:cNvCxnSpPr/>
              <p:nvPr/>
            </p:nvCxnSpPr>
            <p:spPr>
              <a:xfrm>
                <a:off x="6463899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BC05164F-CF88-4147-B6C2-9E866D21459E}"/>
                  </a:ext>
                </a:extLst>
              </p:cNvPr>
              <p:cNvCxnSpPr/>
              <p:nvPr/>
            </p:nvCxnSpPr>
            <p:spPr>
              <a:xfrm>
                <a:off x="6853755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id="{54B60BB6-EAEC-47F5-AE68-B9E1242DBFEE}"/>
                  </a:ext>
                </a:extLst>
              </p:cNvPr>
              <p:cNvCxnSpPr/>
              <p:nvPr/>
            </p:nvCxnSpPr>
            <p:spPr>
              <a:xfrm>
                <a:off x="4996447" y="4506159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id="{9850C7F9-7EA5-47AD-ADE0-7D97A1EA47E1}"/>
                  </a:ext>
                </a:extLst>
              </p:cNvPr>
              <p:cNvCxnSpPr/>
              <p:nvPr/>
            </p:nvCxnSpPr>
            <p:spPr>
              <a:xfrm>
                <a:off x="5376177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>
                <a:extLst>
                  <a:ext uri="{FF2B5EF4-FFF2-40B4-BE49-F238E27FC236}">
                    <a16:creationId xmlns:a16="http://schemas.microsoft.com/office/drawing/2014/main" id="{2B3BDCAD-0FF3-4367-BECD-77374858AA60}"/>
                  </a:ext>
                </a:extLst>
              </p:cNvPr>
              <p:cNvCxnSpPr/>
              <p:nvPr/>
            </p:nvCxnSpPr>
            <p:spPr>
              <a:xfrm>
                <a:off x="5723790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>
                <a:extLst>
                  <a:ext uri="{FF2B5EF4-FFF2-40B4-BE49-F238E27FC236}">
                    <a16:creationId xmlns:a16="http://schemas.microsoft.com/office/drawing/2014/main" id="{13414175-0A50-47C4-A89C-6636AA5A4EFF}"/>
                  </a:ext>
                </a:extLst>
              </p:cNvPr>
              <p:cNvCxnSpPr/>
              <p:nvPr/>
            </p:nvCxnSpPr>
            <p:spPr>
              <a:xfrm>
                <a:off x="1646889" y="448092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67D6201B-5681-49FE-8D03-EDE5C126A871}"/>
                </a:ext>
              </a:extLst>
            </p:cNvPr>
            <p:cNvCxnSpPr/>
            <p:nvPr/>
          </p:nvCxnSpPr>
          <p:spPr>
            <a:xfrm>
              <a:off x="4159250" y="2127250"/>
              <a:ext cx="0" cy="1301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B0A26ED8-C343-4C53-90CC-41FBFC26A3CC}"/>
              </a:ext>
            </a:extLst>
          </p:cNvPr>
          <p:cNvCxnSpPr/>
          <p:nvPr/>
        </p:nvCxnSpPr>
        <p:spPr>
          <a:xfrm>
            <a:off x="4276395" y="135733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9265F0A0-24F9-4DD7-B9D9-B468AB730D2E}"/>
              </a:ext>
            </a:extLst>
          </p:cNvPr>
          <p:cNvCxnSpPr/>
          <p:nvPr/>
        </p:nvCxnSpPr>
        <p:spPr>
          <a:xfrm>
            <a:off x="3706430" y="135733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F8BC173C-AD15-49AD-AC09-78BE6B5C699B}"/>
              </a:ext>
            </a:extLst>
          </p:cNvPr>
          <p:cNvCxnSpPr/>
          <p:nvPr/>
        </p:nvCxnSpPr>
        <p:spPr>
          <a:xfrm>
            <a:off x="3120759" y="137468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E6BA894F-140F-4F69-9387-3D4FC13C9326}"/>
              </a:ext>
            </a:extLst>
          </p:cNvPr>
          <p:cNvCxnSpPr/>
          <p:nvPr/>
        </p:nvCxnSpPr>
        <p:spPr>
          <a:xfrm>
            <a:off x="4899178" y="135733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>
            <a:extLst>
              <a:ext uri="{FF2B5EF4-FFF2-40B4-BE49-F238E27FC236}">
                <a16:creationId xmlns:a16="http://schemas.microsoft.com/office/drawing/2014/main" id="{A573E7B8-A3DA-4AFE-9D82-8C7DDF737C22}"/>
              </a:ext>
            </a:extLst>
          </p:cNvPr>
          <p:cNvGrpSpPr/>
          <p:nvPr/>
        </p:nvGrpSpPr>
        <p:grpSpPr>
          <a:xfrm>
            <a:off x="1260908" y="3907502"/>
            <a:ext cx="10427363" cy="2078750"/>
            <a:chOff x="1257701" y="2127250"/>
            <a:chExt cx="6225540" cy="1301750"/>
          </a:xfrm>
        </p:grpSpPr>
        <p:grpSp>
          <p:nvGrpSpPr>
            <p:cNvPr id="46" name="Grupa 45">
              <a:extLst>
                <a:ext uri="{FF2B5EF4-FFF2-40B4-BE49-F238E27FC236}">
                  <a16:creationId xmlns:a16="http://schemas.microsoft.com/office/drawing/2014/main" id="{0C3F82A3-9756-4823-ACFC-201AF0654E35}"/>
                </a:ext>
              </a:extLst>
            </p:cNvPr>
            <p:cNvGrpSpPr/>
            <p:nvPr/>
          </p:nvGrpSpPr>
          <p:grpSpPr>
            <a:xfrm>
              <a:off x="1257701" y="2691453"/>
              <a:ext cx="6225540" cy="230737"/>
              <a:chOff x="1280160" y="4478388"/>
              <a:chExt cx="6225540" cy="230737"/>
            </a:xfrm>
          </p:grpSpPr>
          <p:cxnSp>
            <p:nvCxnSpPr>
              <p:cNvPr id="48" name="Łącznik prosty ze strzałką 47">
                <a:extLst>
                  <a:ext uri="{FF2B5EF4-FFF2-40B4-BE49-F238E27FC236}">
                    <a16:creationId xmlns:a16="http://schemas.microsoft.com/office/drawing/2014/main" id="{6470FA96-99A4-4AB8-90BF-7E42F9F3F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0160" y="4547133"/>
                <a:ext cx="6225540" cy="47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>
                <a:extLst>
                  <a:ext uri="{FF2B5EF4-FFF2-40B4-BE49-F238E27FC236}">
                    <a16:creationId xmlns:a16="http://schemas.microsoft.com/office/drawing/2014/main" id="{C021E04E-6084-4CA6-A8F3-3E598AD60844}"/>
                  </a:ext>
                </a:extLst>
              </p:cNvPr>
              <p:cNvCxnSpPr/>
              <p:nvPr/>
            </p:nvCxnSpPr>
            <p:spPr>
              <a:xfrm>
                <a:off x="1280160" y="448136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id="{FF5DEF64-5E21-48A2-99FB-D31F03AE71EE}"/>
                  </a:ext>
                </a:extLst>
              </p:cNvPr>
              <p:cNvCxnSpPr/>
              <p:nvPr/>
            </p:nvCxnSpPr>
            <p:spPr>
              <a:xfrm>
                <a:off x="2005934" y="4478388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>
                <a:extLst>
                  <a:ext uri="{FF2B5EF4-FFF2-40B4-BE49-F238E27FC236}">
                    <a16:creationId xmlns:a16="http://schemas.microsoft.com/office/drawing/2014/main" id="{9B14191C-C804-45BB-A92E-A06E9381D0C1}"/>
                  </a:ext>
                </a:extLst>
              </p:cNvPr>
              <p:cNvCxnSpPr/>
              <p:nvPr/>
            </p:nvCxnSpPr>
            <p:spPr>
              <a:xfrm>
                <a:off x="2376440" y="4482832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6387B0FD-9EA3-454C-AC73-91C54EFA4175}"/>
                  </a:ext>
                </a:extLst>
              </p:cNvPr>
              <p:cNvCxnSpPr/>
              <p:nvPr/>
            </p:nvCxnSpPr>
            <p:spPr>
              <a:xfrm>
                <a:off x="2731401" y="4486007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CF914A96-224C-4254-A0F6-B0572EEB4897}"/>
                  </a:ext>
                </a:extLst>
              </p:cNvPr>
              <p:cNvCxnSpPr/>
              <p:nvPr/>
            </p:nvCxnSpPr>
            <p:spPr>
              <a:xfrm>
                <a:off x="3088815" y="448179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>
                <a:extLst>
                  <a:ext uri="{FF2B5EF4-FFF2-40B4-BE49-F238E27FC236}">
                    <a16:creationId xmlns:a16="http://schemas.microsoft.com/office/drawing/2014/main" id="{738C9D33-5BB7-44FC-94CA-82FAD0C8D622}"/>
                  </a:ext>
                </a:extLst>
              </p:cNvPr>
              <p:cNvCxnSpPr/>
              <p:nvPr/>
            </p:nvCxnSpPr>
            <p:spPr>
              <a:xfrm>
                <a:off x="4605360" y="449987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Łącznik prosty 54">
                <a:extLst>
                  <a:ext uri="{FF2B5EF4-FFF2-40B4-BE49-F238E27FC236}">
                    <a16:creationId xmlns:a16="http://schemas.microsoft.com/office/drawing/2014/main" id="{CCD9B3D2-341C-40BE-8243-E8FDA088A581}"/>
                  </a:ext>
                </a:extLst>
              </p:cNvPr>
              <p:cNvCxnSpPr/>
              <p:nvPr/>
            </p:nvCxnSpPr>
            <p:spPr>
              <a:xfrm>
                <a:off x="3447583" y="4487911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Łącznik prosty 55">
                <a:extLst>
                  <a:ext uri="{FF2B5EF4-FFF2-40B4-BE49-F238E27FC236}">
                    <a16:creationId xmlns:a16="http://schemas.microsoft.com/office/drawing/2014/main" id="{3431DCEB-B65B-42E4-85AB-9D726B9B1E1B}"/>
                  </a:ext>
                </a:extLst>
              </p:cNvPr>
              <p:cNvCxnSpPr/>
              <p:nvPr/>
            </p:nvCxnSpPr>
            <p:spPr>
              <a:xfrm>
                <a:off x="3834435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Łącznik prosty 56">
                <a:extLst>
                  <a:ext uri="{FF2B5EF4-FFF2-40B4-BE49-F238E27FC236}">
                    <a16:creationId xmlns:a16="http://schemas.microsoft.com/office/drawing/2014/main" id="{5FEAEA5B-3A07-4E73-B969-FA8E9EF86582}"/>
                  </a:ext>
                </a:extLst>
              </p:cNvPr>
              <p:cNvCxnSpPr/>
              <p:nvPr/>
            </p:nvCxnSpPr>
            <p:spPr>
              <a:xfrm>
                <a:off x="4220551" y="449820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Łącznik prosty 57">
                <a:extLst>
                  <a:ext uri="{FF2B5EF4-FFF2-40B4-BE49-F238E27FC236}">
                    <a16:creationId xmlns:a16="http://schemas.microsoft.com/office/drawing/2014/main" id="{95851ADA-5656-4040-BA38-BB026F8115A9}"/>
                  </a:ext>
                </a:extLst>
              </p:cNvPr>
              <p:cNvCxnSpPr/>
              <p:nvPr/>
            </p:nvCxnSpPr>
            <p:spPr>
              <a:xfrm>
                <a:off x="6082665" y="4516620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Łącznik prosty 58">
                <a:extLst>
                  <a:ext uri="{FF2B5EF4-FFF2-40B4-BE49-F238E27FC236}">
                    <a16:creationId xmlns:a16="http://schemas.microsoft.com/office/drawing/2014/main" id="{C60672F9-3BCE-49E3-A3F2-B3FF1B989E8E}"/>
                  </a:ext>
                </a:extLst>
              </p:cNvPr>
              <p:cNvCxnSpPr/>
              <p:nvPr/>
            </p:nvCxnSpPr>
            <p:spPr>
              <a:xfrm>
                <a:off x="6463899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Łącznik prosty 59">
                <a:extLst>
                  <a:ext uri="{FF2B5EF4-FFF2-40B4-BE49-F238E27FC236}">
                    <a16:creationId xmlns:a16="http://schemas.microsoft.com/office/drawing/2014/main" id="{E921A019-A97E-4170-BF69-C64087C764EE}"/>
                  </a:ext>
                </a:extLst>
              </p:cNvPr>
              <p:cNvCxnSpPr/>
              <p:nvPr/>
            </p:nvCxnSpPr>
            <p:spPr>
              <a:xfrm>
                <a:off x="6853755" y="4513845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AF9DF124-6749-4BFF-96B8-8DEFB4007C66}"/>
                  </a:ext>
                </a:extLst>
              </p:cNvPr>
              <p:cNvCxnSpPr/>
              <p:nvPr/>
            </p:nvCxnSpPr>
            <p:spPr>
              <a:xfrm>
                <a:off x="4996447" y="4506159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Łącznik prosty 61">
                <a:extLst>
                  <a:ext uri="{FF2B5EF4-FFF2-40B4-BE49-F238E27FC236}">
                    <a16:creationId xmlns:a16="http://schemas.microsoft.com/office/drawing/2014/main" id="{0785F487-60FE-48A8-ACC2-D5969D10FE09}"/>
                  </a:ext>
                </a:extLst>
              </p:cNvPr>
              <p:cNvCxnSpPr/>
              <p:nvPr/>
            </p:nvCxnSpPr>
            <p:spPr>
              <a:xfrm>
                <a:off x="5376177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498471B9-E9A7-4FA4-8C03-F6CEA3BCE750}"/>
                  </a:ext>
                </a:extLst>
              </p:cNvPr>
              <p:cNvCxnSpPr/>
              <p:nvPr/>
            </p:nvCxnSpPr>
            <p:spPr>
              <a:xfrm>
                <a:off x="5723790" y="4509334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y 63">
                <a:extLst>
                  <a:ext uri="{FF2B5EF4-FFF2-40B4-BE49-F238E27FC236}">
                    <a16:creationId xmlns:a16="http://schemas.microsoft.com/office/drawing/2014/main" id="{66285E5E-3507-4595-B0B2-3B84C162AF8B}"/>
                  </a:ext>
                </a:extLst>
              </p:cNvPr>
              <p:cNvCxnSpPr/>
              <p:nvPr/>
            </p:nvCxnSpPr>
            <p:spPr>
              <a:xfrm>
                <a:off x="1646889" y="4480926"/>
                <a:ext cx="0" cy="19250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Łącznik prosty 46">
              <a:extLst>
                <a:ext uri="{FF2B5EF4-FFF2-40B4-BE49-F238E27FC236}">
                  <a16:creationId xmlns:a16="http://schemas.microsoft.com/office/drawing/2014/main" id="{92EBF8F1-D66A-4AEF-9836-5871789E759D}"/>
                </a:ext>
              </a:extLst>
            </p:cNvPr>
            <p:cNvCxnSpPr/>
            <p:nvPr/>
          </p:nvCxnSpPr>
          <p:spPr>
            <a:xfrm>
              <a:off x="4159250" y="2127250"/>
              <a:ext cx="0" cy="1301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5" name="Łącznik prosty ze strzałką 84">
            <a:extLst>
              <a:ext uri="{FF2B5EF4-FFF2-40B4-BE49-F238E27FC236}">
                <a16:creationId xmlns:a16="http://schemas.microsoft.com/office/drawing/2014/main" id="{AC077EE2-72F5-4421-A87D-81F469D6A5E0}"/>
              </a:ext>
            </a:extLst>
          </p:cNvPr>
          <p:cNvCxnSpPr/>
          <p:nvPr/>
        </p:nvCxnSpPr>
        <p:spPr>
          <a:xfrm>
            <a:off x="5550187" y="1374684"/>
            <a:ext cx="0" cy="376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ytuł 1">
            <a:extLst>
              <a:ext uri="{FF2B5EF4-FFF2-40B4-BE49-F238E27FC236}">
                <a16:creationId xmlns:a16="http://schemas.microsoft.com/office/drawing/2014/main" id="{B6233A8C-6BC0-47C3-846C-B686F9D4EBD2}"/>
              </a:ext>
            </a:extLst>
          </p:cNvPr>
          <p:cNvSpPr txBox="1">
            <a:spLocks/>
          </p:cNvSpPr>
          <p:nvPr/>
        </p:nvSpPr>
        <p:spPr>
          <a:xfrm>
            <a:off x="2253800" y="1319299"/>
            <a:ext cx="1055876" cy="31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/>
              <a:t>przychody</a:t>
            </a:r>
            <a:r>
              <a:rPr lang="pl-PL" sz="1600" dirty="0"/>
              <a:t> </a:t>
            </a:r>
            <a:endParaRPr lang="pl-PL" dirty="0"/>
          </a:p>
        </p:txBody>
      </p:sp>
      <p:sp>
        <p:nvSpPr>
          <p:cNvPr id="70" name="Tytuł 1">
            <a:extLst>
              <a:ext uri="{FF2B5EF4-FFF2-40B4-BE49-F238E27FC236}">
                <a16:creationId xmlns:a16="http://schemas.microsoft.com/office/drawing/2014/main" id="{10D06C23-7299-42BB-929C-569582339E4D}"/>
              </a:ext>
            </a:extLst>
          </p:cNvPr>
          <p:cNvSpPr txBox="1">
            <a:spLocks/>
          </p:cNvSpPr>
          <p:nvPr/>
        </p:nvSpPr>
        <p:spPr>
          <a:xfrm>
            <a:off x="1204913" y="3029919"/>
            <a:ext cx="4050480" cy="15954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 b="1" dirty="0"/>
              <a:t>Rys. 4. Czynność odpowiednią – retroaktywnie oraz od 16.07.2016 r.</a:t>
            </a:r>
            <a:endParaRPr lang="pl-PL" b="1" dirty="0"/>
          </a:p>
        </p:txBody>
      </p:sp>
      <p:sp>
        <p:nvSpPr>
          <p:cNvPr id="92" name="Owal 91">
            <a:extLst>
              <a:ext uri="{FF2B5EF4-FFF2-40B4-BE49-F238E27FC236}">
                <a16:creationId xmlns:a16="http://schemas.microsoft.com/office/drawing/2014/main" id="{A07B575A-7A2E-4E26-AB16-84C3A01EC4BC}"/>
              </a:ext>
            </a:extLst>
          </p:cNvPr>
          <p:cNvSpPr/>
          <p:nvPr/>
        </p:nvSpPr>
        <p:spPr>
          <a:xfrm>
            <a:off x="8573173" y="86042"/>
            <a:ext cx="3553248" cy="1073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Przykład teoretyczny</a:t>
            </a:r>
          </a:p>
        </p:txBody>
      </p:sp>
      <p:sp>
        <p:nvSpPr>
          <p:cNvPr id="93" name="Tytuł 1">
            <a:extLst>
              <a:ext uri="{FF2B5EF4-FFF2-40B4-BE49-F238E27FC236}">
                <a16:creationId xmlns:a16="http://schemas.microsoft.com/office/drawing/2014/main" id="{3BCDF944-041A-4A7C-8411-100AC08DE308}"/>
              </a:ext>
            </a:extLst>
          </p:cNvPr>
          <p:cNvSpPr txBox="1">
            <a:spLocks/>
          </p:cNvSpPr>
          <p:nvPr/>
        </p:nvSpPr>
        <p:spPr>
          <a:xfrm>
            <a:off x="6994168" y="4152743"/>
            <a:ext cx="1055876" cy="3135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/>
              <a:t>przychody</a:t>
            </a:r>
            <a:r>
              <a:rPr lang="pl-PL" sz="1600" dirty="0"/>
              <a:t> </a:t>
            </a:r>
            <a:endParaRPr lang="pl-PL" dirty="0"/>
          </a:p>
        </p:txBody>
      </p:sp>
      <p:cxnSp>
        <p:nvCxnSpPr>
          <p:cNvPr id="100" name="Łącznik prosty ze strzałką 99">
            <a:extLst>
              <a:ext uri="{FF2B5EF4-FFF2-40B4-BE49-F238E27FC236}">
                <a16:creationId xmlns:a16="http://schemas.microsoft.com/office/drawing/2014/main" id="{76AEC3F0-1A4B-4570-A060-8E5ED657D864}"/>
              </a:ext>
            </a:extLst>
          </p:cNvPr>
          <p:cNvCxnSpPr>
            <a:cxnSpLocks/>
          </p:cNvCxnSpPr>
          <p:nvPr/>
        </p:nvCxnSpPr>
        <p:spPr>
          <a:xfrm flipH="1">
            <a:off x="10573664" y="1150480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00">
            <a:extLst>
              <a:ext uri="{FF2B5EF4-FFF2-40B4-BE49-F238E27FC236}">
                <a16:creationId xmlns:a16="http://schemas.microsoft.com/office/drawing/2014/main" id="{96318096-66CB-466F-AE81-AF7B0980BA8E}"/>
              </a:ext>
            </a:extLst>
          </p:cNvPr>
          <p:cNvCxnSpPr>
            <a:cxnSpLocks/>
          </p:cNvCxnSpPr>
          <p:nvPr/>
        </p:nvCxnSpPr>
        <p:spPr>
          <a:xfrm flipH="1">
            <a:off x="9919144" y="1121603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ze strzałką 101">
            <a:extLst>
              <a:ext uri="{FF2B5EF4-FFF2-40B4-BE49-F238E27FC236}">
                <a16:creationId xmlns:a16="http://schemas.microsoft.com/office/drawing/2014/main" id="{4131C181-7A2E-48FA-9DC3-7A96F09E9CD5}"/>
              </a:ext>
            </a:extLst>
          </p:cNvPr>
          <p:cNvCxnSpPr>
            <a:cxnSpLocks/>
          </p:cNvCxnSpPr>
          <p:nvPr/>
        </p:nvCxnSpPr>
        <p:spPr>
          <a:xfrm flipH="1">
            <a:off x="9330393" y="1120001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Łącznik prosty ze strzałką 102">
            <a:extLst>
              <a:ext uri="{FF2B5EF4-FFF2-40B4-BE49-F238E27FC236}">
                <a16:creationId xmlns:a16="http://schemas.microsoft.com/office/drawing/2014/main" id="{B0FDD8CC-4F33-4F0B-8769-A83CEB98CAA3}"/>
              </a:ext>
            </a:extLst>
          </p:cNvPr>
          <p:cNvCxnSpPr>
            <a:cxnSpLocks/>
          </p:cNvCxnSpPr>
          <p:nvPr/>
        </p:nvCxnSpPr>
        <p:spPr>
          <a:xfrm flipH="1">
            <a:off x="8704753" y="1100750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Łącznik prosty ze strzałką 103">
            <a:extLst>
              <a:ext uri="{FF2B5EF4-FFF2-40B4-BE49-F238E27FC236}">
                <a16:creationId xmlns:a16="http://schemas.microsoft.com/office/drawing/2014/main" id="{DC195047-EB52-4806-859A-C3D374DDBA96}"/>
              </a:ext>
            </a:extLst>
          </p:cNvPr>
          <p:cNvCxnSpPr>
            <a:cxnSpLocks/>
          </p:cNvCxnSpPr>
          <p:nvPr/>
        </p:nvCxnSpPr>
        <p:spPr>
          <a:xfrm flipH="1">
            <a:off x="8117614" y="1120002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Łącznik prosty ze strzałką 104">
            <a:extLst>
              <a:ext uri="{FF2B5EF4-FFF2-40B4-BE49-F238E27FC236}">
                <a16:creationId xmlns:a16="http://schemas.microsoft.com/office/drawing/2014/main" id="{F14ABF15-7CD5-476B-9C42-20C0D6F97645}"/>
              </a:ext>
            </a:extLst>
          </p:cNvPr>
          <p:cNvCxnSpPr>
            <a:cxnSpLocks/>
          </p:cNvCxnSpPr>
          <p:nvPr/>
        </p:nvCxnSpPr>
        <p:spPr>
          <a:xfrm flipH="1">
            <a:off x="10555382" y="3873910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Łącznik prosty ze strzałką 105">
            <a:extLst>
              <a:ext uri="{FF2B5EF4-FFF2-40B4-BE49-F238E27FC236}">
                <a16:creationId xmlns:a16="http://schemas.microsoft.com/office/drawing/2014/main" id="{6FAE9F5D-A557-4B26-B2AC-A6AC8CD36F2F}"/>
              </a:ext>
            </a:extLst>
          </p:cNvPr>
          <p:cNvCxnSpPr>
            <a:cxnSpLocks/>
          </p:cNvCxnSpPr>
          <p:nvPr/>
        </p:nvCxnSpPr>
        <p:spPr>
          <a:xfrm flipH="1">
            <a:off x="9918508" y="3881931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ze strzałką 106">
            <a:extLst>
              <a:ext uri="{FF2B5EF4-FFF2-40B4-BE49-F238E27FC236}">
                <a16:creationId xmlns:a16="http://schemas.microsoft.com/office/drawing/2014/main" id="{44974CE6-1FBA-4EC1-A757-F996C2BE646C}"/>
              </a:ext>
            </a:extLst>
          </p:cNvPr>
          <p:cNvCxnSpPr>
            <a:cxnSpLocks/>
          </p:cNvCxnSpPr>
          <p:nvPr/>
        </p:nvCxnSpPr>
        <p:spPr>
          <a:xfrm flipH="1">
            <a:off x="9300886" y="3899577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Łącznik prosty ze strzałką 107">
            <a:extLst>
              <a:ext uri="{FF2B5EF4-FFF2-40B4-BE49-F238E27FC236}">
                <a16:creationId xmlns:a16="http://schemas.microsoft.com/office/drawing/2014/main" id="{2D6F754F-C6D1-4B12-85A1-1CBA3B1B5F05}"/>
              </a:ext>
            </a:extLst>
          </p:cNvPr>
          <p:cNvCxnSpPr>
            <a:cxnSpLocks/>
          </p:cNvCxnSpPr>
          <p:nvPr/>
        </p:nvCxnSpPr>
        <p:spPr>
          <a:xfrm flipH="1">
            <a:off x="8684871" y="3909203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prosty ze strzałką 108">
            <a:extLst>
              <a:ext uri="{FF2B5EF4-FFF2-40B4-BE49-F238E27FC236}">
                <a16:creationId xmlns:a16="http://schemas.microsoft.com/office/drawing/2014/main" id="{2F206326-AEC6-436D-A4CB-5E52B42A3343}"/>
              </a:ext>
            </a:extLst>
          </p:cNvPr>
          <p:cNvCxnSpPr>
            <a:cxnSpLocks/>
          </p:cNvCxnSpPr>
          <p:nvPr/>
        </p:nvCxnSpPr>
        <p:spPr>
          <a:xfrm flipH="1">
            <a:off x="8107351" y="3928453"/>
            <a:ext cx="4157" cy="70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ze strzałką 109">
            <a:extLst>
              <a:ext uri="{FF2B5EF4-FFF2-40B4-BE49-F238E27FC236}">
                <a16:creationId xmlns:a16="http://schemas.microsoft.com/office/drawing/2014/main" id="{2E5A9ACE-4D03-4204-997B-E0A2741655B1}"/>
              </a:ext>
            </a:extLst>
          </p:cNvPr>
          <p:cNvCxnSpPr/>
          <p:nvPr/>
        </p:nvCxnSpPr>
        <p:spPr>
          <a:xfrm flipV="1">
            <a:off x="5491875" y="5374634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y ze strzałką 110">
            <a:extLst>
              <a:ext uri="{FF2B5EF4-FFF2-40B4-BE49-F238E27FC236}">
                <a16:creationId xmlns:a16="http://schemas.microsoft.com/office/drawing/2014/main" id="{CBCBB063-12E8-469C-B1A9-AA172DE3D1FD}"/>
              </a:ext>
            </a:extLst>
          </p:cNvPr>
          <p:cNvCxnSpPr/>
          <p:nvPr/>
        </p:nvCxnSpPr>
        <p:spPr>
          <a:xfrm flipV="1">
            <a:off x="4856607" y="5374628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Łącznik prosty ze strzałką 111">
            <a:extLst>
              <a:ext uri="{FF2B5EF4-FFF2-40B4-BE49-F238E27FC236}">
                <a16:creationId xmlns:a16="http://schemas.microsoft.com/office/drawing/2014/main" id="{25E0FF17-D6B3-4B15-BDC7-C58A15A9A8D8}"/>
              </a:ext>
            </a:extLst>
          </p:cNvPr>
          <p:cNvCxnSpPr/>
          <p:nvPr/>
        </p:nvCxnSpPr>
        <p:spPr>
          <a:xfrm flipV="1">
            <a:off x="4269468" y="5355378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ze strzałką 112">
            <a:extLst>
              <a:ext uri="{FF2B5EF4-FFF2-40B4-BE49-F238E27FC236}">
                <a16:creationId xmlns:a16="http://schemas.microsoft.com/office/drawing/2014/main" id="{A5E2FD72-3A9F-43C3-8560-935EEB3402C9}"/>
              </a:ext>
            </a:extLst>
          </p:cNvPr>
          <p:cNvCxnSpPr/>
          <p:nvPr/>
        </p:nvCxnSpPr>
        <p:spPr>
          <a:xfrm flipV="1">
            <a:off x="3653451" y="5326504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Łącznik prosty ze strzałką 113">
            <a:extLst>
              <a:ext uri="{FF2B5EF4-FFF2-40B4-BE49-F238E27FC236}">
                <a16:creationId xmlns:a16="http://schemas.microsoft.com/office/drawing/2014/main" id="{4F0B9410-1932-4484-9BC0-063E3B271250}"/>
              </a:ext>
            </a:extLst>
          </p:cNvPr>
          <p:cNvCxnSpPr/>
          <p:nvPr/>
        </p:nvCxnSpPr>
        <p:spPr>
          <a:xfrm flipV="1">
            <a:off x="3066309" y="5307252"/>
            <a:ext cx="0" cy="354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>
            <a:extLst>
              <a:ext uri="{FF2B5EF4-FFF2-40B4-BE49-F238E27FC236}">
                <a16:creationId xmlns:a16="http://schemas.microsoft.com/office/drawing/2014/main" id="{F15391AD-E2FC-44D5-B86F-253FDE2AFD10}"/>
              </a:ext>
            </a:extLst>
          </p:cNvPr>
          <p:cNvCxnSpPr>
            <a:cxnSpLocks/>
          </p:cNvCxnSpPr>
          <p:nvPr/>
        </p:nvCxnSpPr>
        <p:spPr>
          <a:xfrm flipV="1">
            <a:off x="6096000" y="3530974"/>
            <a:ext cx="0" cy="11950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ze strzałką 115">
            <a:extLst>
              <a:ext uri="{FF2B5EF4-FFF2-40B4-BE49-F238E27FC236}">
                <a16:creationId xmlns:a16="http://schemas.microsoft.com/office/drawing/2014/main" id="{E9CCDCC1-604E-47B8-B4B1-B5F9D48CFC49}"/>
              </a:ext>
            </a:extLst>
          </p:cNvPr>
          <p:cNvCxnSpPr>
            <a:cxnSpLocks/>
          </p:cNvCxnSpPr>
          <p:nvPr/>
        </p:nvCxnSpPr>
        <p:spPr>
          <a:xfrm>
            <a:off x="6096000" y="3548609"/>
            <a:ext cx="5024387" cy="9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ze strzałką 116">
            <a:extLst>
              <a:ext uri="{FF2B5EF4-FFF2-40B4-BE49-F238E27FC236}">
                <a16:creationId xmlns:a16="http://schemas.microsoft.com/office/drawing/2014/main" id="{9F7B21A7-F7EF-4E66-A2CE-820EBF5A408A}"/>
              </a:ext>
            </a:extLst>
          </p:cNvPr>
          <p:cNvCxnSpPr>
            <a:cxnSpLocks/>
          </p:cNvCxnSpPr>
          <p:nvPr/>
        </p:nvCxnSpPr>
        <p:spPr>
          <a:xfrm flipH="1">
            <a:off x="1405289" y="3555814"/>
            <a:ext cx="4690711" cy="65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Rozstrzygnięcie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 indent="0">
              <a:buNone/>
            </a:pP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D38212D-495E-42B2-8CF5-37C2083C12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14753" y="1917700"/>
            <a:ext cx="9958047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pl-PL" sz="2400" dirty="0"/>
              <a:t>Sąd </a:t>
            </a:r>
            <a:r>
              <a:rPr lang="pl-PL" sz="2400" b="1" dirty="0"/>
              <a:t>uchylił zaskarżoną decyzję </a:t>
            </a:r>
          </a:p>
          <a:p>
            <a:pPr marL="457200" indent="-457200" algn="just">
              <a:buAutoNum type="arabicParenR"/>
            </a:pPr>
            <a:r>
              <a:rPr lang="pl-PL" sz="2400" dirty="0"/>
              <a:t>Sąd wskazał, że organ </a:t>
            </a:r>
            <a:r>
              <a:rPr lang="pl-PL" sz="2400" b="1" dirty="0"/>
              <a:t>nie rozróżnił okresu sprzed 16 lipca 2016 r. (wobec którego nie dokonuje się reklasyfikacji czynności) i w odniesieniu do całego roku 2016 dokonał reklasyfikacji czynności </a:t>
            </a:r>
            <a:r>
              <a:rPr lang="pl-PL" sz="2400" dirty="0"/>
              <a:t>(na odpowiednią) i na tej podstawie zidentyfikował korzyść podatkową, a co za tym idzie w sposób retroaktywny (nie uzasadniając tego działaniem na korzyść podatnika (…)) zastosował art. 119a </a:t>
            </a:r>
            <a:r>
              <a:rPr lang="pl-PL" sz="2400" dirty="0" err="1"/>
              <a:t>O.p</a:t>
            </a:r>
            <a:r>
              <a:rPr lang="pl-PL" sz="2400" dirty="0"/>
              <a:t>. w zw. z art. 7 ustawy nowelizującej naruszając tym samym wskazany przepis.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4DA6483E-AF00-4AE9-811B-E2E8DA17C5F7}"/>
              </a:ext>
            </a:extLst>
          </p:cNvPr>
          <p:cNvSpPr txBox="1">
            <a:spLocks/>
          </p:cNvSpPr>
          <p:nvPr/>
        </p:nvSpPr>
        <p:spPr>
          <a:xfrm>
            <a:off x="706758" y="11995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</p:spTree>
    <p:extLst>
      <p:ext uri="{BB962C8B-B14F-4D97-AF65-F5344CB8AC3E}">
        <p14:creationId xmlns:p14="http://schemas.microsoft.com/office/powerpoint/2010/main" val="186809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890" y="1712605"/>
            <a:ext cx="7903779" cy="662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solidFill>
                  <a:srgbClr val="FF0000"/>
                </a:solidFill>
              </a:rPr>
              <a:t>Jak daleko wstecz winna sięgać klauzula 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18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17.11.2022 r., III SA/</a:t>
            </a:r>
            <a:r>
              <a:rPr lang="pl-PL" dirty="0" err="1"/>
              <a:t>Wa</a:t>
            </a:r>
            <a:r>
              <a:rPr lang="pl-PL" dirty="0"/>
              <a:t> 284/22</a:t>
            </a:r>
          </a:p>
          <a:p>
            <a:pPr marL="0" indent="0" algn="ctr">
              <a:buNone/>
            </a:pPr>
            <a:r>
              <a:rPr lang="pl-PL" dirty="0"/>
              <a:t>(III SA/</a:t>
            </a:r>
            <a:r>
              <a:rPr lang="pl-PL" dirty="0" err="1"/>
              <a:t>Wa</a:t>
            </a:r>
            <a:r>
              <a:rPr lang="pl-PL" dirty="0"/>
              <a:t> 283/22 -289/22 i III SA/</a:t>
            </a:r>
            <a:r>
              <a:rPr lang="pl-PL" dirty="0" err="1"/>
              <a:t>Wa</a:t>
            </a:r>
            <a:r>
              <a:rPr lang="pl-PL" dirty="0"/>
              <a:t> 1201/22)</a:t>
            </a:r>
          </a:p>
          <a:p>
            <a:pPr marL="0" indent="0" algn="ctr">
              <a:buNone/>
            </a:pPr>
            <a:r>
              <a:rPr lang="pl-PL" dirty="0"/>
              <a:t>J. Kaute, M. Kurasz, A. Sułkowska (kol. alfabet.) 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0C8F256-3E95-48B1-BC1C-5FEE98722A70}"/>
              </a:ext>
            </a:extLst>
          </p:cNvPr>
          <p:cNvSpPr txBox="1">
            <a:spLocks/>
          </p:cNvSpPr>
          <p:nvPr/>
        </p:nvSpPr>
        <p:spPr>
          <a:xfrm>
            <a:off x="1062356" y="6113237"/>
            <a:ext cx="5530645" cy="45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050" dirty="0"/>
              <a:t>https://pl.wikipedia.org/wiki/Piramida_Cheopsa#/media/Plik:Gizeh_Cheops_BW_1.jpg</a:t>
            </a: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DB90C868-64A0-4E83-B7FC-F12F158437EC}"/>
              </a:ext>
            </a:extLst>
          </p:cNvPr>
          <p:cNvSpPr txBox="1">
            <a:spLocks/>
          </p:cNvSpPr>
          <p:nvPr/>
        </p:nvSpPr>
        <p:spPr>
          <a:xfrm>
            <a:off x="161265" y="691991"/>
            <a:ext cx="328529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dirty="0">
                <a:solidFill>
                  <a:srgbClr val="FF0000"/>
                </a:solidFill>
              </a:rPr>
              <a:t>V</a:t>
            </a:r>
            <a:r>
              <a:rPr lang="pl-PL" dirty="0"/>
              <a:t>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F878A9-5EB7-483B-A52C-A82A84081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672" y="2374757"/>
            <a:ext cx="5248656" cy="34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82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faktyczny 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491448"/>
            <a:ext cx="11091333" cy="4977085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900" b="1" dirty="0"/>
              <a:t>31.01.2009</a:t>
            </a:r>
            <a:r>
              <a:rPr lang="pl-PL" sz="5900" dirty="0"/>
              <a:t> r. Podatnik (S.A) zawarł z zależną spółka (Sp. z o.o.) transakcje </a:t>
            </a:r>
            <a:r>
              <a:rPr lang="pl-PL" sz="5900" b="1" dirty="0"/>
              <a:t>sprzedaży i leasingu zwrotnego infrastruktury </a:t>
            </a:r>
            <a:r>
              <a:rPr lang="pl-PL" sz="5900" dirty="0"/>
              <a:t>telekomunikacyjnej (na ponad 10 lat) -&gt; </a:t>
            </a:r>
            <a:r>
              <a:rPr lang="pl-PL" sz="5900" b="1" dirty="0"/>
              <a:t>Podatnik korzystającym </a:t>
            </a:r>
            <a:r>
              <a:rPr lang="pl-PL" sz="5900" dirty="0"/>
              <a:t>z infrastruktury - </a:t>
            </a:r>
            <a:r>
              <a:rPr lang="pl-PL" sz="5900" b="1" dirty="0"/>
              <a:t>Sp. z o.o. jej właścicielem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900" b="1" dirty="0"/>
              <a:t>31.01.2009 r.</a:t>
            </a:r>
            <a:r>
              <a:rPr lang="pl-PL" sz="5900" dirty="0"/>
              <a:t> Podatnik i Sp. z o.o. zawarły </a:t>
            </a:r>
            <a:r>
              <a:rPr lang="pl-PL" sz="5900" b="1" dirty="0"/>
              <a:t>umowę programu emisji obligacji </a:t>
            </a:r>
            <a:r>
              <a:rPr lang="pl-PL" sz="5900" dirty="0"/>
              <a:t>(środki uzyskane z emisji umożliwiły Sp. z o.o. zapłatę ceny sprzedaży oraz zapłatę zobowiązań z tyt. podatku od nieruchomości) </a:t>
            </a:r>
            <a:endParaRPr lang="pl-PL" sz="5900" b="1" dirty="0"/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900" b="1" dirty="0"/>
              <a:t>4.02.2009 r.</a:t>
            </a:r>
            <a:r>
              <a:rPr lang="pl-PL" sz="5900" dirty="0"/>
              <a:t> </a:t>
            </a:r>
            <a:r>
              <a:rPr lang="pl-PL" sz="5900" b="1" dirty="0"/>
              <a:t>wzajemne potrącenie </a:t>
            </a:r>
            <a:r>
              <a:rPr lang="pl-PL" sz="5900" dirty="0"/>
              <a:t>(Podatnik zobowiązany do zapłaty Sp. z o.o. 6 gr.)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5900" dirty="0"/>
              <a:t>30.09.2016 r. Podatnik przejmuje Sp. z o.o. </a:t>
            </a:r>
          </a:p>
          <a:p>
            <a:pPr marL="0" indent="0">
              <a:buNone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17" y="11992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17.11.2022 r., III SA/</a:t>
            </a:r>
            <a:r>
              <a:rPr lang="pl-PL" dirty="0" err="1"/>
              <a:t>Wa</a:t>
            </a:r>
            <a:r>
              <a:rPr lang="pl-PL" dirty="0"/>
              <a:t> 284/22</a:t>
            </a:r>
          </a:p>
        </p:txBody>
      </p:sp>
    </p:spTree>
    <p:extLst>
      <p:ext uri="{BB962C8B-B14F-4D97-AF65-F5344CB8AC3E}">
        <p14:creationId xmlns:p14="http://schemas.microsoft.com/office/powerpoint/2010/main" val="221911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3890644" cy="1149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b="1" dirty="0"/>
              <a:t>Klauzula GAAR (art. 119a </a:t>
            </a:r>
            <a:r>
              <a:rPr lang="pl-PL" sz="3600" b="1" dirty="0" err="1"/>
              <a:t>O.p</a:t>
            </a:r>
            <a:r>
              <a:rPr lang="pl-PL" sz="3600" b="1" dirty="0"/>
              <a:t>. i nast.) od 2016 r. 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F516CC50-2127-4FAB-B90B-0D13E04D8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689" y="1080800"/>
            <a:ext cx="3397955" cy="32710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 perspektywy zawodowych pełnomocników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z perspektywy różnych organów podatkowych (nie tylko Szafa KAS)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92C8418-5E92-4BAF-A481-86C0EA794E9F}"/>
              </a:ext>
            </a:extLst>
          </p:cNvPr>
          <p:cNvSpPr/>
          <p:nvPr/>
        </p:nvSpPr>
        <p:spPr>
          <a:xfrm rot="19932848">
            <a:off x="2578698" y="1107997"/>
            <a:ext cx="5620877" cy="3506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600" b="1" dirty="0">
                <a:solidFill>
                  <a:srgbClr val="FF0000"/>
                </a:solidFill>
              </a:rPr>
              <a:t>WAŻNE !!!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B9E8BEC5-E661-4C02-94EF-124479B966D3}"/>
              </a:ext>
            </a:extLst>
          </p:cNvPr>
          <p:cNvSpPr txBox="1">
            <a:spLocks/>
          </p:cNvSpPr>
          <p:nvPr/>
        </p:nvSpPr>
        <p:spPr>
          <a:xfrm>
            <a:off x="795868" y="4453467"/>
            <a:ext cx="10515600" cy="2215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pl-PL" sz="2400" dirty="0"/>
              <a:t>§  1. </a:t>
            </a:r>
            <a:r>
              <a:rPr lang="pl-PL" sz="2400" b="1" dirty="0"/>
              <a:t>Czynność dokonana przede wszystkim w celu osiągnięcia korzyści </a:t>
            </a:r>
            <a:r>
              <a:rPr lang="pl-PL" sz="2400" dirty="0"/>
              <a:t>podatkowej, </a:t>
            </a:r>
            <a:r>
              <a:rPr lang="pl-PL" sz="2400" b="1" dirty="0"/>
              <a:t>sprzecznej</a:t>
            </a:r>
            <a:r>
              <a:rPr lang="pl-PL" sz="2400" dirty="0"/>
              <a:t> w danych okolicznościach z przedmiotem i celem przepisu ustawy podatkowej, </a:t>
            </a:r>
            <a:r>
              <a:rPr lang="pl-PL" sz="2400" b="1" dirty="0"/>
              <a:t>nie skutkuje osiągnięciem korzyści podatkowej</a:t>
            </a:r>
            <a:r>
              <a:rPr lang="pl-PL" sz="2400" dirty="0"/>
              <a:t>, jeżeli sposób działania był </a:t>
            </a:r>
            <a:r>
              <a:rPr lang="pl-PL" sz="2400" b="1" dirty="0"/>
              <a:t>sztuczny</a:t>
            </a:r>
            <a:r>
              <a:rPr lang="pl-PL" sz="2400" dirty="0"/>
              <a:t> (unikanie opodatkowania).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§  2. W sytuacji określonej w § 1 </a:t>
            </a:r>
            <a:r>
              <a:rPr lang="pl-PL" sz="2400" b="1" dirty="0"/>
              <a:t>skutki podatkowe </a:t>
            </a:r>
            <a:r>
              <a:rPr lang="pl-PL" sz="2400" dirty="0"/>
              <a:t>czynności określa się na podstawie takiego stanu rzeczy, jaki mógłby zaistnieć, </a:t>
            </a:r>
            <a:r>
              <a:rPr lang="pl-PL" sz="2400" b="1" dirty="0"/>
              <a:t>gdyby dokonano czynności odpowiedniej.</a:t>
            </a:r>
          </a:p>
        </p:txBody>
      </p:sp>
    </p:spTree>
    <p:extLst>
      <p:ext uri="{BB962C8B-B14F-4D97-AF65-F5344CB8AC3E}">
        <p14:creationId xmlns:p14="http://schemas.microsoft.com/office/powerpoint/2010/main" val="78508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Zarzucana korzyść podatkowa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491448"/>
            <a:ext cx="11091333" cy="4977085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4000" dirty="0"/>
              <a:t>W wyniku dokonanej transakcji podstawa opodatkowania uległa zmniejszeniu (doszło do „aktualizacji” wartości budowli)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4000" dirty="0"/>
              <a:t>zmniejszenie podstawy opodatkowania o ok. 55%</a:t>
            </a:r>
          </a:p>
          <a:p>
            <a:pPr marL="0" indent="0">
              <a:buNone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  <a:p>
            <a:pPr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06755" y="11995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17.11.2022 r., III SA/</a:t>
            </a:r>
            <a:r>
              <a:rPr lang="pl-PL" dirty="0" err="1"/>
              <a:t>Wa</a:t>
            </a:r>
            <a:r>
              <a:rPr lang="pl-PL" dirty="0"/>
              <a:t> 284/22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D9B4E0B3-1824-4FD0-8CAA-84851A90FE7F}"/>
              </a:ext>
            </a:extLst>
          </p:cNvPr>
          <p:cNvSpPr txBox="1">
            <a:spLocks/>
          </p:cNvSpPr>
          <p:nvPr/>
        </p:nvSpPr>
        <p:spPr>
          <a:xfrm>
            <a:off x="2252132" y="4969927"/>
            <a:ext cx="8873067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/>
                </a:solidFill>
              </a:rPr>
              <a:t>Sprzedaż, leasing zwrotny w 2009 r. </a:t>
            </a:r>
            <a:br>
              <a:rPr lang="pl-PL" sz="3200" b="1" dirty="0">
                <a:solidFill>
                  <a:schemeClr val="tx1"/>
                </a:solidFill>
              </a:rPr>
            </a:br>
            <a:r>
              <a:rPr lang="pl-PL" sz="3200" b="1" dirty="0">
                <a:solidFill>
                  <a:schemeClr val="tx1"/>
                </a:solidFill>
              </a:rPr>
              <a:t>a zobowiązanie podatkowe za 2017 r.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9AF16F6-FDC7-4810-A085-8B247A5BA6C4}"/>
              </a:ext>
            </a:extLst>
          </p:cNvPr>
          <p:cNvSpPr txBox="1">
            <a:spLocks/>
          </p:cNvSpPr>
          <p:nvPr/>
        </p:nvSpPr>
        <p:spPr>
          <a:xfrm>
            <a:off x="948271" y="4986861"/>
            <a:ext cx="1303861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/>
                </a:solidFill>
              </a:rPr>
              <a:t>ALE :</a:t>
            </a:r>
          </a:p>
        </p:txBody>
      </p:sp>
    </p:spTree>
    <p:extLst>
      <p:ext uri="{BB962C8B-B14F-4D97-AF65-F5344CB8AC3E}">
        <p14:creationId xmlns:p14="http://schemas.microsoft.com/office/powerpoint/2010/main" val="14449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Prima facie </a:t>
            </a:r>
            <a:r>
              <a:rPr lang="pl-PL" dirty="0"/>
              <a:t>brak ograniczeń w stosowaniu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344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Sąd prima facie nie dostrzega </a:t>
            </a:r>
            <a:r>
              <a:rPr lang="pl-PL" b="1" dirty="0"/>
              <a:t>żadnego ograniczenia czasowego zawartego w art. 7 ustawy wprowadzającej (…)  w 2016 r. klauzulę</a:t>
            </a:r>
            <a:r>
              <a:rPr lang="pl-PL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Sąd nie dostrzega również </a:t>
            </a:r>
            <a:r>
              <a:rPr lang="pl-PL" b="1" dirty="0"/>
              <a:t>w samej konstrukcji przepisów prawa podatkowego, w szczególności w instytucji przedawnienia zobowiązania podatkowego, braku możliwości uwzględniania w hipotezie normy prawnej przewidującej klauzulę, zdarzenia, które miało miejsce wiele lat wcześniej.</a:t>
            </a:r>
            <a:r>
              <a:rPr lang="pl-PL" dirty="0"/>
              <a:t> 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698288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17.11.2022 r., III SA/</a:t>
            </a:r>
            <a:r>
              <a:rPr lang="pl-PL" dirty="0" err="1"/>
              <a:t>Wa</a:t>
            </a:r>
            <a:r>
              <a:rPr lang="pl-PL" dirty="0"/>
              <a:t> 284/22</a:t>
            </a:r>
          </a:p>
        </p:txBody>
      </p:sp>
    </p:spTree>
    <p:extLst>
      <p:ext uri="{BB962C8B-B14F-4D97-AF65-F5344CB8AC3E}">
        <p14:creationId xmlns:p14="http://schemas.microsoft.com/office/powerpoint/2010/main" val="199513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/>
              <a:t>Konieczność prokonstytucyjnej wykładni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34450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b="1" dirty="0"/>
              <a:t>im dalej organ sięga wstecz </a:t>
            </a:r>
            <a:r>
              <a:rPr lang="pl-PL" sz="2400" dirty="0"/>
              <a:t>(to jest im dawniejsza jest czynność skutkująca osiągnięciem obecnie korzyści), tym z jednej strony </a:t>
            </a:r>
            <a:r>
              <a:rPr lang="pl-PL" sz="2400" b="1" dirty="0"/>
              <a:t>w praktyce trudniej jest wykazać organowi istnienie przesłanek klauzuli</a:t>
            </a:r>
            <a:r>
              <a:rPr lang="pl-PL" sz="2400" dirty="0"/>
              <a:t>, zaś jednocześnie z drugiej strony </a:t>
            </a:r>
            <a:r>
              <a:rPr lang="pl-PL" sz="2400" b="1" dirty="0"/>
              <a:t>tym bardziej stanowczo wszystkie wątpliwości należy interpretować na korzyść podatnika</a:t>
            </a:r>
            <a:r>
              <a:rPr lang="pl-PL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klauzula jest instrumentem realizującym </a:t>
            </a:r>
            <a:r>
              <a:rPr lang="pl-PL" sz="2400" b="1" dirty="0"/>
              <a:t>zasadę sprawiedliwości społecznej i równości </a:t>
            </a:r>
            <a:r>
              <a:rPr lang="pl-PL" sz="2400" dirty="0"/>
              <a:t>(…) należy uwzględnić przy stosowaniu przepisów klauzuli zasadę </a:t>
            </a:r>
            <a:r>
              <a:rPr lang="pl-PL" sz="2400" b="1" dirty="0"/>
              <a:t>demokratycznego państwa prawa, zasadę pewności prawa czy zasadę sprawiedliwości proceduralnej</a:t>
            </a:r>
            <a:r>
              <a:rPr lang="pl-PL" sz="24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 w odniesieniu do czynności  (…) </a:t>
            </a:r>
            <a:r>
              <a:rPr lang="pl-PL" sz="2400" b="1" dirty="0"/>
              <a:t>w czasie znacznie odległym,</a:t>
            </a:r>
            <a:r>
              <a:rPr lang="pl-PL" sz="2400" dirty="0"/>
              <a:t> wydanie przez organ decyzji z zastosowaniem art. 119a </a:t>
            </a:r>
            <a:r>
              <a:rPr lang="pl-PL" sz="2400" dirty="0" err="1"/>
              <a:t>o.p</a:t>
            </a:r>
            <a:r>
              <a:rPr lang="pl-PL" sz="2400" dirty="0"/>
              <a:t>. </a:t>
            </a:r>
            <a:r>
              <a:rPr lang="pl-PL" sz="2400" b="1" dirty="0"/>
              <a:t>może mieć miejsce jedynie w przypadkach skrajnych i jednoznacznych</a:t>
            </a:r>
            <a:r>
              <a:rPr lang="pl-PL" sz="2400" dirty="0"/>
              <a:t>. 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18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17.11.2022 r., III SA/</a:t>
            </a:r>
            <a:r>
              <a:rPr lang="pl-PL" dirty="0" err="1"/>
              <a:t>Wa</a:t>
            </a:r>
            <a:r>
              <a:rPr lang="pl-PL" dirty="0"/>
              <a:t> 284/22</a:t>
            </a:r>
          </a:p>
        </p:txBody>
      </p:sp>
    </p:spTree>
    <p:extLst>
      <p:ext uri="{BB962C8B-B14F-4D97-AF65-F5344CB8AC3E}">
        <p14:creationId xmlns:p14="http://schemas.microsoft.com/office/powerpoint/2010/main" val="3319342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Rozstrzygnięcie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 indent="0">
              <a:buNone/>
            </a:pP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D38212D-495E-42B2-8CF5-37C2083C12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14753" y="1917700"/>
            <a:ext cx="9958047" cy="412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pl-PL" sz="2400" dirty="0"/>
              <a:t>Sąd </a:t>
            </a:r>
            <a:r>
              <a:rPr lang="pl-PL" sz="2400" b="1" dirty="0"/>
              <a:t>uchylił zaskarżoną decyzję </a:t>
            </a:r>
          </a:p>
          <a:p>
            <a:pPr marL="457200" indent="-457200" algn="just">
              <a:buAutoNum type="arabicParenR"/>
            </a:pPr>
            <a:r>
              <a:rPr lang="pl-PL" sz="2400" dirty="0"/>
              <a:t>Sąd wskazał, że organ </a:t>
            </a:r>
            <a:r>
              <a:rPr lang="pl-PL" sz="2400" b="1" dirty="0"/>
              <a:t>przebieg czynności, a także analiza okoliczności, w których została ona dokonana, musi uwzględniać wyłącznie realia istniejące na przełomie 2008 i 2009 r., a nawet wcześniej</a:t>
            </a:r>
            <a:r>
              <a:rPr lang="pl-PL" sz="2400" dirty="0"/>
              <a:t>, zaś nie może odnosić się do skutków tych działań (czy też ich braku), zmian w przepisach prawa, które nastąpiły później, czy też skutków innych działań podejmowanych równolegle tak przez spółkę, jak i regulatora</a:t>
            </a:r>
            <a:r>
              <a:rPr lang="pl-PL" sz="2400" b="1" dirty="0"/>
              <a:t>.</a:t>
            </a:r>
          </a:p>
          <a:p>
            <a:pPr marL="457200" indent="-457200" algn="just">
              <a:buAutoNum type="arabicParenR"/>
            </a:pPr>
            <a:r>
              <a:rPr lang="pl-PL" sz="2400" dirty="0"/>
              <a:t>organ w analizowanej sprawie </a:t>
            </a:r>
            <a:r>
              <a:rPr lang="pl-PL" sz="2400" b="1" dirty="0"/>
              <a:t>nie wykazał (i nie mógł wykazać), że czynność została dokonana przede wszystkim w celu osiągnięcia korzyści podatkowej.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31BD5EE-8350-48B3-9DDE-F24E93CB72B0}"/>
              </a:ext>
            </a:extLst>
          </p:cNvPr>
          <p:cNvSpPr txBox="1">
            <a:spLocks/>
          </p:cNvSpPr>
          <p:nvPr/>
        </p:nvSpPr>
        <p:spPr>
          <a:xfrm>
            <a:off x="715218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17.11.2022 r., III SA/</a:t>
            </a:r>
            <a:r>
              <a:rPr lang="pl-PL" dirty="0" err="1"/>
              <a:t>Wa</a:t>
            </a:r>
            <a:r>
              <a:rPr lang="pl-PL" dirty="0"/>
              <a:t> 284/22</a:t>
            </a:r>
          </a:p>
        </p:txBody>
      </p:sp>
    </p:spTree>
    <p:extLst>
      <p:ext uri="{BB962C8B-B14F-4D97-AF65-F5344CB8AC3E}">
        <p14:creationId xmlns:p14="http://schemas.microsoft.com/office/powerpoint/2010/main" val="109506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rgbClr val="FF0000"/>
                </a:solidFill>
              </a:rPr>
              <a:t>Podsumowanie 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 indent="0">
              <a:buNone/>
            </a:pP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FD38212D-495E-42B2-8CF5-37C2083C12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2355" y="1574800"/>
            <a:ext cx="10604711" cy="459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pl-PL" sz="3000" b="1" dirty="0"/>
              <a:t>Rozbieżności </a:t>
            </a:r>
            <a:r>
              <a:rPr lang="pl-PL" sz="3000" dirty="0"/>
              <a:t>„do czynności …” </a:t>
            </a:r>
            <a:r>
              <a:rPr lang="pl-PL" sz="3000" b="1" u="sng" dirty="0">
                <a:solidFill>
                  <a:srgbClr val="FF0000"/>
                </a:solidFill>
              </a:rPr>
              <a:t>„do korzyści …”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3000" dirty="0"/>
              <a:t>Do </a:t>
            </a:r>
            <a:r>
              <a:rPr lang="pl-PL" sz="3000" b="1" dirty="0"/>
              <a:t>korzyści </a:t>
            </a:r>
            <a:r>
              <a:rPr lang="pl-PL" sz="3000" dirty="0"/>
              <a:t>uzyskanych </a:t>
            </a:r>
            <a:r>
              <a:rPr lang="pl-PL" sz="3000" b="1" dirty="0">
                <a:solidFill>
                  <a:srgbClr val="FF0000"/>
                </a:solidFill>
              </a:rPr>
              <a:t>po dniu wejścia w życie </a:t>
            </a:r>
            <a:r>
              <a:rPr lang="pl-PL" sz="3000" b="1" dirty="0"/>
              <a:t>(</a:t>
            </a:r>
            <a:r>
              <a:rPr lang="pl-PL" sz="3000" b="1" dirty="0">
                <a:solidFill>
                  <a:srgbClr val="FF0000"/>
                </a:solidFill>
              </a:rPr>
              <a:t>od 16.07.2016 r.)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3000" dirty="0"/>
              <a:t>Jak określić korzyść w np. w CIT za 2016 r. </a:t>
            </a:r>
            <a:r>
              <a:rPr lang="pl-PL" sz="3000" b="1" dirty="0"/>
              <a:t>(</a:t>
            </a:r>
            <a:r>
              <a:rPr lang="pl-PL" sz="3000" b="1" dirty="0">
                <a:solidFill>
                  <a:srgbClr val="FF0000"/>
                </a:solidFill>
              </a:rPr>
              <a:t>czynność odpowiednia od 16.07.2016 r.)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3000" b="1" dirty="0">
                <a:solidFill>
                  <a:srgbClr val="FF0000"/>
                </a:solidFill>
              </a:rPr>
              <a:t>Dopuszczalna retroaktywność na korzyść </a:t>
            </a:r>
            <a:r>
              <a:rPr lang="pl-PL" sz="3000" dirty="0"/>
              <a:t>podatnika (czynność odpowiednia również przed 16.07.2016 r.) </a:t>
            </a:r>
          </a:p>
          <a:p>
            <a:pPr marL="514350" indent="-514350">
              <a:buFont typeface="+mj-lt"/>
              <a:buAutoNum type="romanUcPeriod"/>
            </a:pPr>
            <a:r>
              <a:rPr lang="pl-PL" sz="3000" dirty="0"/>
              <a:t>Zastosowanie art. 119a </a:t>
            </a:r>
            <a:r>
              <a:rPr lang="pl-PL" sz="3000" dirty="0" err="1"/>
              <a:t>O.p</a:t>
            </a:r>
            <a:r>
              <a:rPr lang="pl-PL" sz="3000" dirty="0"/>
              <a:t>. do czynności sięgających czasu </a:t>
            </a:r>
            <a:r>
              <a:rPr lang="pl-PL" sz="3000" b="1" dirty="0">
                <a:solidFill>
                  <a:srgbClr val="FF0000"/>
                </a:solidFill>
              </a:rPr>
              <a:t>znacznie odległego, jedynie w przypadkach skrajnych i jednoznacznych. 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romanUcPeriod"/>
            </a:pPr>
            <a:endParaRPr lang="pl-PL" sz="2400" b="1" dirty="0"/>
          </a:p>
          <a:p>
            <a:pPr marL="514350" indent="-514350">
              <a:buFont typeface="+mj-lt"/>
              <a:buAutoNum type="romanUcPeriod"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277686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994" y="461545"/>
            <a:ext cx="8917806" cy="49478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400" dirty="0"/>
          </a:p>
          <a:p>
            <a:pPr marL="0" indent="0" algn="ctr">
              <a:buNone/>
            </a:pPr>
            <a:r>
              <a:rPr lang="pl-PL" sz="24000" dirty="0">
                <a:solidFill>
                  <a:srgbClr val="FF0000"/>
                </a:solidFill>
              </a:rPr>
              <a:t>IV + I 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3F526987-E3C8-419B-B392-93A8DCDF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707" y="4258749"/>
            <a:ext cx="2439465" cy="1498600"/>
          </a:xfrm>
        </p:spPr>
        <p:txBody>
          <a:bodyPr/>
          <a:lstStyle/>
          <a:p>
            <a:r>
              <a:rPr lang="pl-PL" dirty="0"/>
              <a:t>III SA/</a:t>
            </a:r>
            <a:r>
              <a:rPr lang="pl-PL" dirty="0" err="1"/>
              <a:t>Wa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1873/21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F2C1F8C9-D1FC-4FE1-B219-E1D2139B8DB1}"/>
              </a:ext>
            </a:extLst>
          </p:cNvPr>
          <p:cNvSpPr txBox="1">
            <a:spLocks/>
          </p:cNvSpPr>
          <p:nvPr/>
        </p:nvSpPr>
        <p:spPr>
          <a:xfrm>
            <a:off x="8202678" y="4258749"/>
            <a:ext cx="2439465" cy="1498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III SA/</a:t>
            </a:r>
            <a:r>
              <a:rPr lang="pl-PL" dirty="0" err="1"/>
              <a:t>Wa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284/22</a:t>
            </a:r>
          </a:p>
        </p:txBody>
      </p:sp>
      <p:sp>
        <p:nvSpPr>
          <p:cNvPr id="2" name="Nawias otwierający 1">
            <a:extLst>
              <a:ext uri="{FF2B5EF4-FFF2-40B4-BE49-F238E27FC236}">
                <a16:creationId xmlns:a16="http://schemas.microsoft.com/office/drawing/2014/main" id="{425C2ACB-F41E-4342-9D5B-81FF2D950483}"/>
              </a:ext>
            </a:extLst>
          </p:cNvPr>
          <p:cNvSpPr/>
          <p:nvPr/>
        </p:nvSpPr>
        <p:spPr>
          <a:xfrm>
            <a:off x="2898818" y="4224880"/>
            <a:ext cx="287867" cy="1498600"/>
          </a:xfrm>
          <a:prstGeom prst="leftBracket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Nawias otwierający 6">
            <a:extLst>
              <a:ext uri="{FF2B5EF4-FFF2-40B4-BE49-F238E27FC236}">
                <a16:creationId xmlns:a16="http://schemas.microsoft.com/office/drawing/2014/main" id="{83B4D2F9-256C-402F-B4E2-2ED488A4C396}"/>
              </a:ext>
            </a:extLst>
          </p:cNvPr>
          <p:cNvSpPr/>
          <p:nvPr/>
        </p:nvSpPr>
        <p:spPr>
          <a:xfrm>
            <a:off x="7966772" y="4224880"/>
            <a:ext cx="287867" cy="1498600"/>
          </a:xfrm>
          <a:prstGeom prst="leftBracket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Nawias zamykający 7">
            <a:extLst>
              <a:ext uri="{FF2B5EF4-FFF2-40B4-BE49-F238E27FC236}">
                <a16:creationId xmlns:a16="http://schemas.microsoft.com/office/drawing/2014/main" id="{872D54E0-A919-4737-858D-3F9823DE7397}"/>
              </a:ext>
            </a:extLst>
          </p:cNvPr>
          <p:cNvSpPr/>
          <p:nvPr/>
        </p:nvSpPr>
        <p:spPr>
          <a:xfrm>
            <a:off x="5463684" y="4224880"/>
            <a:ext cx="287867" cy="14986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Nawias zamykający 8">
            <a:extLst>
              <a:ext uri="{FF2B5EF4-FFF2-40B4-BE49-F238E27FC236}">
                <a16:creationId xmlns:a16="http://schemas.microsoft.com/office/drawing/2014/main" id="{78243DD5-A412-4BD4-813F-B19FEF96E442}"/>
              </a:ext>
            </a:extLst>
          </p:cNvPr>
          <p:cNvSpPr/>
          <p:nvPr/>
        </p:nvSpPr>
        <p:spPr>
          <a:xfrm>
            <a:off x="10615278" y="4224880"/>
            <a:ext cx="186305" cy="1498600"/>
          </a:xfrm>
          <a:prstGeom prst="righ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CA7E39C9-4CCB-4236-B7B5-32064AC29229}"/>
              </a:ext>
            </a:extLst>
          </p:cNvPr>
          <p:cNvSpPr txBox="1">
            <a:spLocks/>
          </p:cNvSpPr>
          <p:nvPr/>
        </p:nvSpPr>
        <p:spPr>
          <a:xfrm>
            <a:off x="3773727" y="461545"/>
            <a:ext cx="4955406" cy="1053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pl-PL" sz="2400" dirty="0"/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pl-PL" sz="2400" b="1" dirty="0">
                <a:solidFill>
                  <a:schemeClr val="tx1"/>
                </a:solidFill>
              </a:rPr>
              <a:t>kwestie intertemporalne</a:t>
            </a:r>
          </a:p>
        </p:txBody>
      </p:sp>
    </p:spTree>
    <p:extLst>
      <p:ext uri="{BB962C8B-B14F-4D97-AF65-F5344CB8AC3E}">
        <p14:creationId xmlns:p14="http://schemas.microsoft.com/office/powerpoint/2010/main" val="90478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faktyczny 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491448"/>
            <a:ext cx="11091333" cy="497708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2006 r. nabycie przez A.</a:t>
            </a:r>
            <a:r>
              <a:rPr lang="pl-PL" sz="2400" b="1" dirty="0"/>
              <a:t> S.A. (Podatnik) </a:t>
            </a:r>
            <a:r>
              <a:rPr lang="pl-PL" sz="2400" dirty="0"/>
              <a:t>znaku towarowego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2010 r. modyfikacja znaku towarowego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XII.2012 r. rejestr. S. sp. z o.o. </a:t>
            </a:r>
            <a:r>
              <a:rPr lang="pl-PL" sz="2400" b="1" dirty="0"/>
              <a:t>SKA</a:t>
            </a:r>
            <a:r>
              <a:rPr lang="pl-PL" sz="2400" dirty="0"/>
              <a:t> (Podatnik – jedynym </a:t>
            </a:r>
            <a:r>
              <a:rPr lang="pl-PL" sz="2400" dirty="0" err="1"/>
              <a:t>akcjon</a:t>
            </a:r>
            <a:r>
              <a:rPr lang="pl-PL" sz="2400" dirty="0"/>
              <a:t>.)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XII. 2012 r. </a:t>
            </a:r>
            <a:r>
              <a:rPr lang="pl-PL" sz="2400" dirty="0" err="1"/>
              <a:t>zawiąz</a:t>
            </a:r>
            <a:r>
              <a:rPr lang="pl-PL" sz="2400" dirty="0"/>
              <a:t>. A. S.A. </a:t>
            </a:r>
            <a:r>
              <a:rPr lang="pl-PL" sz="2400" b="1" dirty="0"/>
              <a:t>sp. j.  </a:t>
            </a:r>
            <a:r>
              <a:rPr lang="pl-PL" sz="2400" dirty="0"/>
              <a:t>(</a:t>
            </a:r>
            <a:r>
              <a:rPr lang="pl-PL" sz="2400" dirty="0" err="1"/>
              <a:t>wspól</a:t>
            </a:r>
            <a:r>
              <a:rPr lang="pl-PL" sz="2400" dirty="0"/>
              <a:t>. Podatnik 99% oraz S. sp. z o.o. SKA 1%)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I.2013  r. podwyższono kapitał zakładowy w S. sp. z o.o. </a:t>
            </a:r>
            <a:r>
              <a:rPr lang="pl-PL" sz="2400" b="1" dirty="0"/>
              <a:t>SKA</a:t>
            </a:r>
            <a:r>
              <a:rPr lang="pl-PL" sz="2400" dirty="0"/>
              <a:t> (Podatnik objął akcje w zamian </a:t>
            </a:r>
            <a:r>
              <a:rPr lang="pl-PL" sz="2400" b="1" dirty="0"/>
              <a:t>za wniesienie znaku towarowego</a:t>
            </a:r>
            <a:r>
              <a:rPr lang="pl-PL" sz="2400" dirty="0"/>
              <a:t>) oraz </a:t>
            </a:r>
            <a:r>
              <a:rPr lang="pl-PL" sz="2400" b="1" dirty="0"/>
              <a:t>zawarcie umowy licencyjnej na znak towarowy</a:t>
            </a:r>
            <a:r>
              <a:rPr lang="pl-PL" sz="2400" dirty="0"/>
              <a:t> S. sp. z o.o. </a:t>
            </a:r>
            <a:r>
              <a:rPr lang="pl-PL" sz="2400" b="1" dirty="0"/>
              <a:t>SKA</a:t>
            </a:r>
            <a:r>
              <a:rPr lang="pl-PL" sz="2400" dirty="0"/>
              <a:t> (licencjodawca) oraz Podatnik (licencjobiorca)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I. 2013 S. sp. z o.o. </a:t>
            </a:r>
            <a:r>
              <a:rPr lang="pl-PL" sz="2400" b="1" dirty="0"/>
              <a:t>SKA</a:t>
            </a:r>
            <a:r>
              <a:rPr lang="pl-PL" sz="2400" dirty="0"/>
              <a:t>  </a:t>
            </a:r>
            <a:r>
              <a:rPr lang="pl-PL" sz="2400" b="1" dirty="0"/>
              <a:t>sprzedaje znak towarowy </a:t>
            </a:r>
            <a:r>
              <a:rPr lang="pl-PL" sz="2400" dirty="0"/>
              <a:t>A. S.A.</a:t>
            </a:r>
            <a:r>
              <a:rPr lang="pl-PL" sz="2400" b="1" dirty="0"/>
              <a:t> sp. j.  </a:t>
            </a:r>
            <a:r>
              <a:rPr lang="pl-PL" sz="2400" dirty="0"/>
              <a:t>[przelew wierzytelności w miejsce wykonania]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I.2013 r. zawarcie umowy licencyjnej A. S.A.</a:t>
            </a:r>
            <a:r>
              <a:rPr lang="pl-PL" sz="2400" b="1" dirty="0"/>
              <a:t> sp. j. </a:t>
            </a:r>
            <a:r>
              <a:rPr lang="pl-PL" sz="2400" dirty="0"/>
              <a:t>a </a:t>
            </a:r>
            <a:r>
              <a:rPr lang="pl-PL" sz="2400" b="1" dirty="0"/>
              <a:t>Podatnikiem (analogiczne umowy licencyjne z innymi spółkami z grupy)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06757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</p:spTree>
    <p:extLst>
      <p:ext uri="{BB962C8B-B14F-4D97-AF65-F5344CB8AC3E}">
        <p14:creationId xmlns:p14="http://schemas.microsoft.com/office/powerpoint/2010/main" val="161204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faktyczny 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491448"/>
            <a:ext cx="11091333" cy="52190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II.2013 r. –A. S.A. </a:t>
            </a:r>
            <a:r>
              <a:rPr lang="pl-PL" sz="2400" b="1" dirty="0"/>
              <a:t>sp. j. </a:t>
            </a:r>
            <a:r>
              <a:rPr lang="pl-PL" sz="2400" dirty="0"/>
              <a:t>amortyzuje (podatkowo 20%)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V.2014 r. – Podatnik łączy się przez przejęcie ze sp. </a:t>
            </a:r>
            <a:r>
              <a:rPr lang="pl-PL" sz="2400" b="1" dirty="0"/>
              <a:t>S. sp. z o.o. SKA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Z uwagi na to, że </a:t>
            </a:r>
            <a:r>
              <a:rPr lang="pl-PL" sz="2400" b="1" u="sng" dirty="0"/>
              <a:t>w 2016 r. </a:t>
            </a:r>
            <a:r>
              <a:rPr lang="pl-PL" sz="2400" dirty="0"/>
              <a:t>suma odpisów amortyzacyjnych &gt; opłat licencyjnych</a:t>
            </a:r>
            <a:r>
              <a:rPr lang="pl-PL" sz="2400" b="1" dirty="0"/>
              <a:t> </a:t>
            </a:r>
          </a:p>
          <a:p>
            <a:pPr marL="0" indent="0" algn="ctr">
              <a:buNone/>
            </a:pPr>
            <a:r>
              <a:rPr lang="pl-PL" sz="2400" b="1" dirty="0"/>
              <a:t>A. S.A. sp. j. </a:t>
            </a:r>
            <a:r>
              <a:rPr lang="pl-PL" sz="2400" dirty="0"/>
              <a:t>w 2016 r.</a:t>
            </a:r>
            <a:r>
              <a:rPr lang="pl-PL" sz="2400" b="1" dirty="0"/>
              <a:t> ZREALIZOWAŁA STRATĘ</a:t>
            </a:r>
          </a:p>
          <a:p>
            <a:pPr marL="0" indent="0" algn="ctr">
              <a:buNone/>
            </a:pPr>
            <a:r>
              <a:rPr lang="pl-PL" sz="2400" b="1" dirty="0"/>
              <a:t>Podatnik (A. S.A.) </a:t>
            </a:r>
            <a:r>
              <a:rPr lang="pl-PL" sz="2400" dirty="0"/>
              <a:t>jako </a:t>
            </a:r>
            <a:r>
              <a:rPr lang="pl-PL" sz="2400" b="1" dirty="0"/>
              <a:t>udziałowiec A. S.A. sp. j. wykazał </a:t>
            </a:r>
            <a:r>
              <a:rPr lang="pl-PL" sz="2400" dirty="0"/>
              <a:t>w zeznaniu za 2016 r.: </a:t>
            </a:r>
          </a:p>
          <a:p>
            <a:pPr marL="0" indent="0" algn="ctr">
              <a:buNone/>
            </a:pPr>
            <a:r>
              <a:rPr lang="pl-PL" sz="2400" dirty="0"/>
              <a:t>(udział) w </a:t>
            </a:r>
            <a:r>
              <a:rPr lang="pl-PL" sz="2400" b="1" dirty="0"/>
              <a:t>przychodzie z tyt. licencji na rzecz spółek z grupy</a:t>
            </a:r>
          </a:p>
          <a:p>
            <a:pPr marL="0" indent="0" algn="ctr">
              <a:buNone/>
            </a:pPr>
            <a:r>
              <a:rPr lang="pl-PL" sz="2400" dirty="0"/>
              <a:t>(udział) </a:t>
            </a:r>
            <a:r>
              <a:rPr lang="pl-PL" sz="2400" b="1" dirty="0"/>
              <a:t>w koszcie z tyt. amortyzacji </a:t>
            </a:r>
          </a:p>
          <a:p>
            <a:pPr marL="0" indent="0" algn="ctr">
              <a:buNone/>
            </a:pPr>
            <a:r>
              <a:rPr lang="pl-PL" sz="2400" dirty="0"/>
              <a:t>koszty (własnych) </a:t>
            </a:r>
            <a:r>
              <a:rPr lang="pl-PL" sz="2400" b="1" dirty="0"/>
              <a:t>opłat z tyt. licencji </a:t>
            </a:r>
          </a:p>
          <a:p>
            <a:pPr marL="0" indent="0" algn="ctr">
              <a:buNone/>
            </a:pPr>
            <a:r>
              <a:rPr lang="pl-PL" sz="2400" b="1" dirty="0"/>
              <a:t>ZREALIZOWAŁ STRATĘ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20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</p:spTree>
    <p:extLst>
      <p:ext uri="{BB962C8B-B14F-4D97-AF65-F5344CB8AC3E}">
        <p14:creationId xmlns:p14="http://schemas.microsoft.com/office/powerpoint/2010/main" val="19876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Według Szefa KAS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7" y="1491448"/>
            <a:ext cx="11091333" cy="5219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Spełnione przesłanki zastosowania </a:t>
            </a:r>
            <a:r>
              <a:rPr lang="pl-PL" sz="2400" b="1" dirty="0"/>
              <a:t>art. 119a </a:t>
            </a:r>
            <a:r>
              <a:rPr lang="pl-PL" sz="2400" b="1" dirty="0" err="1"/>
              <a:t>O.p</a:t>
            </a:r>
            <a:r>
              <a:rPr lang="pl-PL" sz="2400" b="1" dirty="0"/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Korzyścią podatkową jest obniżenie wysokości zobowiązania podatkowego w CIT za 2016 r.  poprzez 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/>
              <a:t>zaliczenie </a:t>
            </a:r>
            <a:r>
              <a:rPr lang="pl-PL" sz="2400" b="1" i="0" dirty="0"/>
              <a:t>do </a:t>
            </a:r>
            <a:r>
              <a:rPr lang="pl-PL" sz="2400" b="1" i="0" dirty="0" err="1"/>
              <a:t>k.u.p</a:t>
            </a:r>
            <a:r>
              <a:rPr lang="pl-PL" sz="2400" b="1" i="0" dirty="0"/>
              <a:t>. opłat licencyjnych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i="0" dirty="0"/>
              <a:t>zaliczenie </a:t>
            </a:r>
            <a:r>
              <a:rPr lang="pl-PL" sz="2400" b="1" i="0" dirty="0"/>
              <a:t>do </a:t>
            </a:r>
            <a:r>
              <a:rPr lang="pl-PL" sz="2400" b="1" i="0" dirty="0" err="1"/>
              <a:t>k.u.p</a:t>
            </a:r>
            <a:r>
              <a:rPr lang="pl-PL" sz="2400" b="1" i="0" dirty="0"/>
              <a:t>. udziału w kosztach podatkowych z tyt. odpisów </a:t>
            </a:r>
            <a:r>
              <a:rPr lang="pl-PL" sz="2400" b="1" i="0" dirty="0" err="1"/>
              <a:t>amortyz</a:t>
            </a:r>
            <a:r>
              <a:rPr lang="pl-PL" sz="2400" b="1" i="0" dirty="0"/>
              <a:t>.</a:t>
            </a:r>
            <a:r>
              <a:rPr lang="pl-PL" sz="2400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400" b="1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15217" y="-4939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40B0536-2704-4F5D-90B3-C47BE7674F19}"/>
              </a:ext>
            </a:extLst>
          </p:cNvPr>
          <p:cNvSpPr txBox="1">
            <a:spLocks/>
          </p:cNvSpPr>
          <p:nvPr/>
        </p:nvSpPr>
        <p:spPr>
          <a:xfrm>
            <a:off x="2252132" y="4969927"/>
            <a:ext cx="8873067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/>
                </a:solidFill>
              </a:rPr>
              <a:t>Zakładanie spółek, umowy licencyjne itd. w 2012-2014, zaliczenie kosztów w 2016 r. 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03A7A9A5-2010-4F71-9A6A-6AAD261CF83C}"/>
              </a:ext>
            </a:extLst>
          </p:cNvPr>
          <p:cNvSpPr txBox="1">
            <a:spLocks/>
          </p:cNvSpPr>
          <p:nvPr/>
        </p:nvSpPr>
        <p:spPr>
          <a:xfrm>
            <a:off x="948271" y="4986861"/>
            <a:ext cx="1303861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tx1"/>
                </a:solidFill>
              </a:rPr>
              <a:t>ALE :</a:t>
            </a:r>
          </a:p>
        </p:txBody>
      </p:sp>
    </p:spTree>
    <p:extLst>
      <p:ext uri="{BB962C8B-B14F-4D97-AF65-F5344CB8AC3E}">
        <p14:creationId xmlns:p14="http://schemas.microsoft.com/office/powerpoint/2010/main" val="42857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480" y="3253918"/>
            <a:ext cx="5362175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>
                <a:solidFill>
                  <a:srgbClr val="FF0000"/>
                </a:solidFill>
              </a:rPr>
              <a:t>ROZBIEŻNOŚĆ</a:t>
            </a:r>
            <a:r>
              <a:rPr lang="pl-PL" sz="4900" dirty="0"/>
              <a:t> </a:t>
            </a:r>
            <a:br>
              <a:rPr lang="pl-PL" sz="4900" dirty="0"/>
            </a:br>
            <a:r>
              <a:rPr lang="pl-PL" sz="4900" dirty="0"/>
              <a:t>w stos. </a:t>
            </a:r>
            <a:r>
              <a:rPr lang="pl-PL" sz="4900" dirty="0" err="1"/>
              <a:t>przep</a:t>
            </a:r>
            <a:r>
              <a:rPr lang="pl-PL" sz="4900" dirty="0"/>
              <a:t>. przejść.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dirty="0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C0499BD9-7993-4FB4-BC39-8FBA37AA05EF}"/>
              </a:ext>
            </a:extLst>
          </p:cNvPr>
          <p:cNvCxnSpPr/>
          <p:nvPr/>
        </p:nvCxnSpPr>
        <p:spPr>
          <a:xfrm flipV="1">
            <a:off x="2890344" y="2332192"/>
            <a:ext cx="1818290" cy="2900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322048D1-7DB5-4956-93A2-01DBF6B19E87}"/>
              </a:ext>
            </a:extLst>
          </p:cNvPr>
          <p:cNvCxnSpPr>
            <a:cxnSpLocks/>
          </p:cNvCxnSpPr>
          <p:nvPr/>
        </p:nvCxnSpPr>
        <p:spPr>
          <a:xfrm flipH="1" flipV="1">
            <a:off x="8586952" y="2332192"/>
            <a:ext cx="1229710" cy="2900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Obraz 19">
            <a:extLst>
              <a:ext uri="{FF2B5EF4-FFF2-40B4-BE49-F238E27FC236}">
                <a16:creationId xmlns:a16="http://schemas.microsoft.com/office/drawing/2014/main" id="{4C1BD29F-4735-4B8F-B914-A4B03326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16" y="5233047"/>
            <a:ext cx="2129342" cy="84493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B86B11F-BB80-4A16-AEA0-069B87B61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058" y="4784273"/>
            <a:ext cx="1749906" cy="897547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6FB3D771-FD88-4DB2-AA4A-EB2EB7CA3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449" y="5174657"/>
            <a:ext cx="2001198" cy="961712"/>
          </a:xfrm>
          <a:prstGeom prst="rect">
            <a:avLst/>
          </a:prstGeom>
        </p:spPr>
      </p:pic>
      <p:sp>
        <p:nvSpPr>
          <p:cNvPr id="26" name="Tytuł 1">
            <a:extLst>
              <a:ext uri="{FF2B5EF4-FFF2-40B4-BE49-F238E27FC236}">
                <a16:creationId xmlns:a16="http://schemas.microsoft.com/office/drawing/2014/main" id="{4135EE48-E5EE-44DB-9C46-3918687761A0}"/>
              </a:ext>
            </a:extLst>
          </p:cNvPr>
          <p:cNvSpPr txBox="1">
            <a:spLocks/>
          </p:cNvSpPr>
          <p:nvPr/>
        </p:nvSpPr>
        <p:spPr>
          <a:xfrm>
            <a:off x="1037164" y="691991"/>
            <a:ext cx="328529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dirty="0">
                <a:solidFill>
                  <a:srgbClr val="FF0000"/>
                </a:solidFill>
              </a:rPr>
              <a:t>I</a:t>
            </a:r>
            <a:r>
              <a:rPr lang="pl-PL" dirty="0"/>
              <a:t> </a:t>
            </a:r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78DED38E-F8EB-41F1-9A7A-9FB8A807E790}"/>
              </a:ext>
            </a:extLst>
          </p:cNvPr>
          <p:cNvSpPr txBox="1">
            <a:spLocks/>
          </p:cNvSpPr>
          <p:nvPr/>
        </p:nvSpPr>
        <p:spPr>
          <a:xfrm>
            <a:off x="1423340" y="3497641"/>
            <a:ext cx="2155156" cy="771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>
                <a:solidFill>
                  <a:schemeClr val="tx1"/>
                </a:solidFill>
              </a:rPr>
              <a:t>do korzyści …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 </a:t>
            </a:r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128EAE90-3E1B-4CAD-9661-DCC356EA6843}"/>
              </a:ext>
            </a:extLst>
          </p:cNvPr>
          <p:cNvSpPr txBox="1">
            <a:spLocks/>
          </p:cNvSpPr>
          <p:nvPr/>
        </p:nvSpPr>
        <p:spPr>
          <a:xfrm>
            <a:off x="9757223" y="3505665"/>
            <a:ext cx="2155156" cy="771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>
                <a:solidFill>
                  <a:schemeClr val="tx1"/>
                </a:solidFill>
              </a:rPr>
              <a:t>do czynności …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 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FFB484A2-1B90-4AB4-8BBC-5366E6C46C23}"/>
              </a:ext>
            </a:extLst>
          </p:cNvPr>
          <p:cNvSpPr txBox="1">
            <a:spLocks/>
          </p:cNvSpPr>
          <p:nvPr/>
        </p:nvSpPr>
        <p:spPr>
          <a:xfrm>
            <a:off x="7509374" y="5820095"/>
            <a:ext cx="2155156" cy="7710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>
                <a:solidFill>
                  <a:schemeClr val="tx1"/>
                </a:solidFill>
              </a:rPr>
              <a:t>Wyrok w/s postanowienia utrzymany przez NSA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5E4D68F-60BF-4A99-B24D-06E289224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939480" y="584200"/>
            <a:ext cx="4983410" cy="1658763"/>
          </a:xfrm>
        </p:spPr>
      </p:pic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D1D9F2B4-000A-4744-96F7-0FB7799D2C7B}"/>
              </a:ext>
            </a:extLst>
          </p:cNvPr>
          <p:cNvSpPr txBox="1">
            <a:spLocks/>
          </p:cNvSpPr>
          <p:nvPr/>
        </p:nvSpPr>
        <p:spPr>
          <a:xfrm>
            <a:off x="710990" y="5798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</p:spTree>
    <p:extLst>
      <p:ext uri="{BB962C8B-B14F-4D97-AF65-F5344CB8AC3E}">
        <p14:creationId xmlns:p14="http://schemas.microsoft.com/office/powerpoint/2010/main" val="343532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0272-5509-4CEC-B19E-6F82CF4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 przejściowy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553F5E-060F-4DA4-8C49-7E8CC793B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51295"/>
            <a:ext cx="9693479" cy="5176008"/>
          </a:xfrm>
        </p:spPr>
        <p:txBody>
          <a:bodyPr>
            <a:normAutofit/>
          </a:bodyPr>
          <a:lstStyle/>
          <a:p>
            <a:r>
              <a:rPr lang="pl-PL" sz="2400" b="1" dirty="0"/>
              <a:t>Projekt przesłany do Sejmu </a:t>
            </a:r>
          </a:p>
          <a:p>
            <a:pPr marL="0" indent="0" algn="just">
              <a:buNone/>
            </a:pPr>
            <a:r>
              <a:rPr lang="pl-PL" sz="2400" dirty="0"/>
              <a:t>Art. 5 „[p]</a:t>
            </a:r>
            <a:r>
              <a:rPr lang="pl-PL" sz="2400" dirty="0" err="1"/>
              <a:t>rzepisy</a:t>
            </a:r>
            <a:r>
              <a:rPr lang="pl-PL" sz="2400" dirty="0"/>
              <a:t> art. 119a— 119f [Ordynacji podatkowej] (...) mają zastosowanie </a:t>
            </a:r>
            <a:r>
              <a:rPr lang="pl-PL" sz="3200" b="1" dirty="0"/>
              <a:t>do czynności dokonanych </a:t>
            </a:r>
            <a:r>
              <a:rPr lang="pl-PL" sz="2400" dirty="0"/>
              <a:t>po dniu wejścia w życie niniejszej ustawy”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u="sng" dirty="0"/>
              <a:t>Przepis ostatecznie uchwalony </a:t>
            </a:r>
          </a:p>
          <a:p>
            <a:pPr marL="0" indent="0" algn="just">
              <a:buNone/>
            </a:pPr>
            <a:r>
              <a:rPr lang="pl-PL" sz="2400" dirty="0"/>
              <a:t>Art. 7 Przepisy art. 119a-119f ustawy zmienianej w art. 1 mają zastosowanie </a:t>
            </a:r>
            <a:r>
              <a:rPr lang="pl-PL" sz="3200" b="1" dirty="0"/>
              <a:t>do korzyści podatkowej </a:t>
            </a:r>
            <a:r>
              <a:rPr lang="pl-PL" sz="2400" dirty="0"/>
              <a:t>uzyskanej po dniu wejścia w życie niniejszej ustawy.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1062356" y="147463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352" lvl="1" indent="0">
              <a:buNone/>
            </a:pP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9B49220D-1AA4-453E-8509-C0F17984BBDE}"/>
              </a:ext>
            </a:extLst>
          </p:cNvPr>
          <p:cNvSpPr txBox="1">
            <a:spLocks/>
          </p:cNvSpPr>
          <p:nvPr/>
        </p:nvSpPr>
        <p:spPr>
          <a:xfrm>
            <a:off x="710991" y="5798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</p:spTree>
    <p:extLst>
      <p:ext uri="{BB962C8B-B14F-4D97-AF65-F5344CB8AC3E}">
        <p14:creationId xmlns:p14="http://schemas.microsoft.com/office/powerpoint/2010/main" val="89166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DBD48DB-AAD8-4CF5-BEB8-10AE0BF4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187" y="1490663"/>
            <a:ext cx="5026025" cy="5026025"/>
          </a:xfrm>
        </p:spPr>
      </p:pic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9F80F01-CDFF-4CB8-B31F-4FFE1CD2364D}"/>
              </a:ext>
            </a:extLst>
          </p:cNvPr>
          <p:cNvSpPr txBox="1">
            <a:spLocks/>
          </p:cNvSpPr>
          <p:nvPr/>
        </p:nvSpPr>
        <p:spPr>
          <a:xfrm>
            <a:off x="706757" y="11991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/>
              <a:t>wyrok WSA w W-wie z 26.01.2022 r., III SA/</a:t>
            </a:r>
            <a:r>
              <a:rPr lang="pl-PL" dirty="0" err="1"/>
              <a:t>Wa</a:t>
            </a:r>
            <a:r>
              <a:rPr lang="pl-PL" dirty="0"/>
              <a:t> 1873/21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7DDEA2AD-7771-42F3-A87B-B849D9D5EA4A}"/>
              </a:ext>
            </a:extLst>
          </p:cNvPr>
          <p:cNvSpPr txBox="1">
            <a:spLocks/>
          </p:cNvSpPr>
          <p:nvPr/>
        </p:nvSpPr>
        <p:spPr>
          <a:xfrm>
            <a:off x="1037164" y="691991"/>
            <a:ext cx="3285294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dirty="0">
                <a:solidFill>
                  <a:srgbClr val="FF0000"/>
                </a:solidFill>
              </a:rPr>
              <a:t>II</a:t>
            </a:r>
            <a:r>
              <a:rPr lang="pl-PL" dirty="0"/>
              <a:t> 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EAB8B1CD-045B-422B-A8D7-AE614DA8D909}"/>
              </a:ext>
            </a:extLst>
          </p:cNvPr>
          <p:cNvSpPr txBox="1">
            <a:spLocks/>
          </p:cNvSpPr>
          <p:nvPr/>
        </p:nvSpPr>
        <p:spPr>
          <a:xfrm>
            <a:off x="8545689" y="1080800"/>
            <a:ext cx="3397955" cy="543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15 lipca 2016 r. </a:t>
            </a:r>
          </a:p>
          <a:p>
            <a:pPr marL="0" indent="0" algn="ctr">
              <a:buNone/>
            </a:pPr>
            <a:r>
              <a:rPr lang="pl-PL" sz="2400" dirty="0"/>
              <a:t>czy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16 lipca 2016 r. 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A0819D1D-A80C-4D58-8799-85B9FC5CED2A}"/>
              </a:ext>
            </a:extLst>
          </p:cNvPr>
          <p:cNvCxnSpPr/>
          <p:nvPr/>
        </p:nvCxnSpPr>
        <p:spPr>
          <a:xfrm>
            <a:off x="3659187" y="2177891"/>
            <a:ext cx="4886502" cy="358764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943FE620-90A2-4B4E-BE86-99EDEA55D732}"/>
              </a:ext>
            </a:extLst>
          </p:cNvPr>
          <p:cNvCxnSpPr>
            <a:cxnSpLocks/>
          </p:cNvCxnSpPr>
          <p:nvPr/>
        </p:nvCxnSpPr>
        <p:spPr>
          <a:xfrm flipV="1">
            <a:off x="3282215" y="2367815"/>
            <a:ext cx="5188017" cy="34093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077842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3151</TotalTime>
  <Words>1956</Words>
  <Application>Microsoft Office PowerPoint</Application>
  <PresentationFormat>Panoramiczny</PresentationFormat>
  <Paragraphs>150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7" baseType="lpstr">
      <vt:lpstr>Arial</vt:lpstr>
      <vt:lpstr>Franklin Gothic Book</vt:lpstr>
      <vt:lpstr>Przycinanie</vt:lpstr>
      <vt:lpstr>Czy i jak daleko może sięgać retroaktywność/retrospektywność GAAR?  wyrok wsa w w-wie 26.01.2022 r.,  iii sa/wa 1873/21(nieprawomocny),   wyrok wsa w w-wie 17.11.2022 r.,  iii sa/wa 284/22(nieprawomocny) </vt:lpstr>
      <vt:lpstr>Prezentacja programu PowerPoint</vt:lpstr>
      <vt:lpstr>III SA/Wa  1873/21</vt:lpstr>
      <vt:lpstr>Stan faktyczny I</vt:lpstr>
      <vt:lpstr>Stan faktyczny I</vt:lpstr>
      <vt:lpstr>Według Szefa KAS </vt:lpstr>
      <vt:lpstr>ROZBIEŻNOŚĆ  w stos. przep. przejść.</vt:lpstr>
      <vt:lpstr>Przepis przejściowy</vt:lpstr>
      <vt:lpstr>Prezentacja programu PowerPoint</vt:lpstr>
      <vt:lpstr>Prezentacja programu PowerPoint</vt:lpstr>
      <vt:lpstr>Jak określić korzyść np. w CIT za 2016 r. ?</vt:lpstr>
      <vt:lpstr>Jak określić korzyść ? (II)  </vt:lpstr>
      <vt:lpstr>Jak określić korzyść ? (III)  </vt:lpstr>
      <vt:lpstr>Dopuszczalność retroaktywnego stosowania na korzyść podatnika</vt:lpstr>
      <vt:lpstr>Rys. 1 Czynność dokonana </vt:lpstr>
      <vt:lpstr>Rys. 3 Czynność dokonana  + odpowiednia od 16.07</vt:lpstr>
      <vt:lpstr>Rozstrzygnięcie </vt:lpstr>
      <vt:lpstr>Prezentacja programu PowerPoint</vt:lpstr>
      <vt:lpstr>Stan faktyczny I</vt:lpstr>
      <vt:lpstr>Zarzucana korzyść podatkowa </vt:lpstr>
      <vt:lpstr>Prima facie brak ograniczeń w stosowaniu</vt:lpstr>
      <vt:lpstr>Konieczność prokonstytucyjnej wykładni </vt:lpstr>
      <vt:lpstr>Rozstrzygnięcie </vt:lpstr>
      <vt:lpstr>Podsumowanie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Wyrok Naczelnego Sądu Administracyjnego z dnia 29 kwietnia 2021 r. II FSK 2241/20 Miejsce opodatkowania dochodu z pracy najemnej.</dc:title>
  <dc:creator>Jacek Kaute</dc:creator>
  <cp:lastModifiedBy>Wojciech Morawski (wmoraw)</cp:lastModifiedBy>
  <cp:revision>165</cp:revision>
  <dcterms:created xsi:type="dcterms:W3CDTF">2022-04-10T14:52:21Z</dcterms:created>
  <dcterms:modified xsi:type="dcterms:W3CDTF">2023-03-09T17:14:06Z</dcterms:modified>
</cp:coreProperties>
</file>