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6"/>
  </p:notesMasterIdLst>
  <p:sldIdLst>
    <p:sldId id="477" r:id="rId2"/>
    <p:sldId id="538" r:id="rId3"/>
    <p:sldId id="553" r:id="rId4"/>
    <p:sldId id="549" r:id="rId5"/>
    <p:sldId id="558" r:id="rId6"/>
    <p:sldId id="551" r:id="rId7"/>
    <p:sldId id="552" r:id="rId8"/>
    <p:sldId id="532" r:id="rId9"/>
    <p:sldId id="545" r:id="rId10"/>
    <p:sldId id="554" r:id="rId11"/>
    <p:sldId id="546" r:id="rId12"/>
    <p:sldId id="556" r:id="rId13"/>
    <p:sldId id="557" r:id="rId14"/>
    <p:sldId id="498"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9" userDrawn="1">
          <p15:clr>
            <a:srgbClr val="A4A3A4"/>
          </p15:clr>
        </p15:guide>
        <p15:guide id="2" orient="horz" pos="686" userDrawn="1">
          <p15:clr>
            <a:srgbClr val="A4A3A4"/>
          </p15:clr>
        </p15:guide>
        <p15:guide id="3" orient="horz" pos="1457" userDrawn="1">
          <p15:clr>
            <a:srgbClr val="A4A3A4"/>
          </p15:clr>
        </p15:guide>
        <p15:guide id="4" pos="824" userDrawn="1">
          <p15:clr>
            <a:srgbClr val="A4A3A4"/>
          </p15:clr>
        </p15:guide>
        <p15:guide id="5" orient="horz" pos="9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3458A7-5717-866D-6C62-64E5F94C0329}" name="Karol Świerczyński" initials="KŚ" userId="S::Karol.Swierczynski@mddp.pl::da5daff3-6b03-4029-8eb8-e42a69dbc7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DDP" initials="MDDP" lastIdx="1" clrIdx="0">
    <p:extLst>
      <p:ext uri="{19B8F6BF-5375-455C-9EA6-DF929625EA0E}">
        <p15:presenceInfo xmlns:p15="http://schemas.microsoft.com/office/powerpoint/2012/main" userId="MD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255"/>
    <a:srgbClr val="5B5A5E"/>
    <a:srgbClr val="3F5F48"/>
    <a:srgbClr val="005707"/>
    <a:srgbClr val="26802F"/>
    <a:srgbClr val="161D48"/>
    <a:srgbClr val="AE1C5A"/>
    <a:srgbClr val="003F5F"/>
    <a:srgbClr val="FFFFFF"/>
    <a:srgbClr val="03A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68E28-BF7F-4EAF-A786-A0334F3129A1}" v="22" dt="2023-02-14T17:09:24.783"/>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4" autoAdjust="0"/>
    <p:restoredTop sz="94660"/>
  </p:normalViewPr>
  <p:slideViewPr>
    <p:cSldViewPr snapToGrid="0">
      <p:cViewPr varScale="1">
        <p:scale>
          <a:sx n="67" d="100"/>
          <a:sy n="67" d="100"/>
        </p:scale>
        <p:origin x="420" y="40"/>
      </p:cViewPr>
      <p:guideLst>
        <p:guide pos="529"/>
        <p:guide orient="horz" pos="686"/>
        <p:guide orient="horz" pos="1457"/>
        <p:guide pos="824"/>
        <p:guide orient="horz" pos="9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E556D-BA2A-4A70-B646-E8193FE71062}" type="datetimeFigureOut">
              <a:rPr lang="pl-PL" smtClean="0"/>
              <a:t>01.06.2023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5611C-AFC2-448D-AB43-0C60CF2BE291}" type="slidenum">
              <a:rPr lang="pl-PL" smtClean="0"/>
              <a:t>‹#›</a:t>
            </a:fld>
            <a:endParaRPr lang="pl-PL"/>
          </a:p>
        </p:txBody>
      </p:sp>
    </p:spTree>
    <p:extLst>
      <p:ext uri="{BB962C8B-B14F-4D97-AF65-F5344CB8AC3E}">
        <p14:creationId xmlns:p14="http://schemas.microsoft.com/office/powerpoint/2010/main" val="20898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6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3388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4415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162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416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578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9750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5377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6883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8363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3173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8705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73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ull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0"/>
            <a:ext cx="12191999" cy="6858000"/>
          </a:xfrm>
          <a:effectLst/>
        </p:spPr>
        <p:txBody>
          <a:bodyPr>
            <a:normAutofit/>
          </a:bodyPr>
          <a:lstStyle>
            <a:lvl1pPr marL="0" indent="0">
              <a:buNone/>
              <a:defRPr sz="21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853658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Light" charset="0"/>
              </a:defRPr>
            </a:lvl1pPr>
          </a:lstStyle>
          <a:p>
            <a:pPr defTabSz="914217"/>
            <a:fld id="{A0C21A69-CE6F-2440-BAE4-5A4B3040CF2A}" type="datetimeFigureOut">
              <a:rPr lang="en-US" smtClean="0">
                <a:solidFill>
                  <a:srgbClr val="999999">
                    <a:tint val="75000"/>
                  </a:srgbClr>
                </a:solidFill>
              </a:rPr>
              <a:pPr defTabSz="914217"/>
              <a:t>6/1/2023</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Light" charset="0"/>
              </a:defRPr>
            </a:lvl1pPr>
          </a:lstStyle>
          <a:p>
            <a:pPr defTabSz="914217"/>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Light" charset="0"/>
              </a:defRPr>
            </a:lvl1pPr>
          </a:lstStyle>
          <a:p>
            <a:pPr defTabSz="914217"/>
            <a:fld id="{EBE3AD81-3AD4-9C46-856E-C08CF1183C60}" type="slidenum">
              <a:rPr lang="en-US" smtClean="0">
                <a:solidFill>
                  <a:srgbClr val="999999">
                    <a:tint val="75000"/>
                  </a:srgbClr>
                </a:solidFill>
              </a:rPr>
              <a:pPr defTabSz="914217"/>
              <a:t>‹#›</a:t>
            </a:fld>
            <a:endParaRPr lang="en-US" dirty="0">
              <a:solidFill>
                <a:srgbClr val="999999">
                  <a:tint val="75000"/>
                </a:srgbClr>
              </a:solidFill>
            </a:endParaRPr>
          </a:p>
        </p:txBody>
      </p:sp>
      <p:sp>
        <p:nvSpPr>
          <p:cNvPr id="13" name="Prostokąt 12"/>
          <p:cNvSpPr/>
          <p:nvPr userDrawn="1"/>
        </p:nvSpPr>
        <p:spPr>
          <a:xfrm rot="5400000" flipV="1">
            <a:off x="-1594170" y="3501008"/>
            <a:ext cx="3234060" cy="45719"/>
          </a:xfrm>
          <a:prstGeom prst="rect">
            <a:avLst/>
          </a:prstGeom>
          <a:solidFill>
            <a:srgbClr val="000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pl-PL" sz="900">
              <a:solidFill>
                <a:srgbClr val="FFFFFF"/>
              </a:solidFill>
            </a:endParaRPr>
          </a:p>
        </p:txBody>
      </p:sp>
      <p:sp>
        <p:nvSpPr>
          <p:cNvPr id="14" name="TextBox 7"/>
          <p:cNvSpPr txBox="1"/>
          <p:nvPr userDrawn="1"/>
        </p:nvSpPr>
        <p:spPr>
          <a:xfrm>
            <a:off x="11507732" y="6369654"/>
            <a:ext cx="634646" cy="338518"/>
          </a:xfrm>
          <a:prstGeom prst="rect">
            <a:avLst/>
          </a:prstGeom>
          <a:noFill/>
        </p:spPr>
        <p:txBody>
          <a:bodyPr wrap="square" lIns="182843" tIns="91422" rIns="182843" bIns="91422" rtlCol="0">
            <a:spAutoFit/>
          </a:bodyPr>
          <a:lstStyle/>
          <a:p>
            <a:pPr algn="ctr"/>
            <a:fld id="{260E2A6B-A809-4840-BF14-8648BC0BDF87}" type="slidenum">
              <a:rPr lang="id-ID" sz="1000" b="1" smtClean="0">
                <a:solidFill>
                  <a:srgbClr val="26802F"/>
                </a:solidFill>
                <a:latin typeface="Lato Light" panose="020B0604020202020204" charset="0"/>
                <a:ea typeface="Verdana" panose="020B0604030504040204" pitchFamily="34" charset="0"/>
                <a:cs typeface="Lato Light" panose="020B0604020202020204" charset="0"/>
              </a:rPr>
              <a:pPr algn="ctr"/>
              <a:t>‹#›</a:t>
            </a:fld>
            <a:endParaRPr lang="id-ID" sz="1000" b="1" dirty="0">
              <a:solidFill>
                <a:srgbClr val="26802F"/>
              </a:solidFill>
              <a:latin typeface="Lato Light" panose="020B0604020202020204" charset="0"/>
              <a:ea typeface="Verdana" panose="020B0604030504040204" pitchFamily="34" charset="0"/>
              <a:cs typeface="Lato Light" panose="020B0604020202020204" charset="0"/>
            </a:endParaRPr>
          </a:p>
        </p:txBody>
      </p:sp>
    </p:spTree>
    <p:extLst>
      <p:ext uri="{BB962C8B-B14F-4D97-AF65-F5344CB8AC3E}">
        <p14:creationId xmlns:p14="http://schemas.microsoft.com/office/powerpoint/2010/main" val="863587764"/>
      </p:ext>
    </p:extLst>
  </p:cSld>
  <p:clrMap bg1="lt1" tx1="dk1" bg2="lt2" tx2="dk2" accent1="accent1" accent2="accent2" accent3="accent3" accent4="accent4" accent5="accent5" accent6="accent6" hlink="hlink" folHlink="folHlink"/>
  <p:sldLayoutIdLst>
    <p:sldLayoutId id="2147483729" r:id="rId1"/>
    <p:sldLayoutId id="2147483730" r:id="rId2"/>
  </p:sldLayoutIdLst>
  <p:hf hdr="0" ftr="0" dt="0"/>
  <p:txStyles>
    <p:titleStyle>
      <a:lvl1pPr algn="l" defTabSz="914202" rtl="0" eaLnBrk="1" latinLnBrk="0" hangingPunct="1">
        <a:lnSpc>
          <a:spcPct val="90000"/>
        </a:lnSpc>
        <a:spcBef>
          <a:spcPct val="0"/>
        </a:spcBef>
        <a:buNone/>
        <a:defRPr sz="3000" b="0" i="0" kern="1200">
          <a:solidFill>
            <a:schemeClr val="tx1"/>
          </a:solidFill>
          <a:latin typeface="Lato Light" charset="0"/>
          <a:ea typeface="Lato Light" charset="0"/>
          <a:cs typeface="Lato Light" charset="0"/>
        </a:defRPr>
      </a:lvl1pPr>
    </p:titleStyle>
    <p:bodyStyle>
      <a:lvl1pPr marL="0" indent="0" algn="l" defTabSz="914202" rtl="0" eaLnBrk="1" latinLnBrk="0" hangingPunct="1">
        <a:lnSpc>
          <a:spcPct val="90000"/>
        </a:lnSpc>
        <a:spcBef>
          <a:spcPts val="1000"/>
        </a:spcBef>
        <a:buFont typeface="Arial" panose="020B0604020202020204" pitchFamily="34" charset="0"/>
        <a:buNone/>
        <a:defRPr sz="2000" b="0" i="0" kern="1200">
          <a:solidFill>
            <a:schemeClr val="tx1"/>
          </a:solidFill>
          <a:latin typeface="Lato Light" charset="0"/>
          <a:ea typeface="Lato Light" charset="0"/>
          <a:cs typeface="Lato Light" charset="0"/>
        </a:defRPr>
      </a:lvl1pPr>
      <a:lvl2pPr marL="457101" indent="0" algn="l" defTabSz="914202" rtl="0" eaLnBrk="1" latinLnBrk="0" hangingPunct="1">
        <a:lnSpc>
          <a:spcPct val="90000"/>
        </a:lnSpc>
        <a:spcBef>
          <a:spcPts val="500"/>
        </a:spcBef>
        <a:buFont typeface="Arial" panose="020B0604020202020204" pitchFamily="34" charset="0"/>
        <a:buNone/>
        <a:defRPr sz="1601" b="0" i="0" kern="1200">
          <a:solidFill>
            <a:schemeClr val="tx1"/>
          </a:solidFill>
          <a:latin typeface="Lato Light" charset="0"/>
          <a:ea typeface="Lato Light" charset="0"/>
          <a:cs typeface="Lato Light" charset="0"/>
        </a:defRPr>
      </a:lvl2pPr>
      <a:lvl3pPr marL="914202" indent="0" algn="l" defTabSz="914202" rtl="0" eaLnBrk="1" latinLnBrk="0" hangingPunct="1">
        <a:lnSpc>
          <a:spcPct val="90000"/>
        </a:lnSpc>
        <a:spcBef>
          <a:spcPts val="500"/>
        </a:spcBef>
        <a:buFont typeface="Arial" panose="020B0604020202020204" pitchFamily="34" charset="0"/>
        <a:buNone/>
        <a:defRPr sz="1200" b="0" i="0" kern="1200">
          <a:solidFill>
            <a:schemeClr val="tx1"/>
          </a:solidFill>
          <a:latin typeface="Lato Light" charset="0"/>
          <a:ea typeface="Lato Light" charset="0"/>
          <a:cs typeface="Lato Light" charset="0"/>
        </a:defRPr>
      </a:lvl3pPr>
      <a:lvl4pPr marL="1371303" indent="0" algn="l" defTabSz="914202" rtl="0" eaLnBrk="1" latinLnBrk="0" hangingPunct="1">
        <a:lnSpc>
          <a:spcPct val="90000"/>
        </a:lnSpc>
        <a:spcBef>
          <a:spcPts val="500"/>
        </a:spcBef>
        <a:buFont typeface="Arial" panose="020B0604020202020204" pitchFamily="34" charset="0"/>
        <a:buNone/>
        <a:defRPr sz="1000" b="0" i="0" kern="1200">
          <a:solidFill>
            <a:schemeClr val="tx1"/>
          </a:solidFill>
          <a:latin typeface="Lato Light" charset="0"/>
          <a:ea typeface="Lato Light" charset="0"/>
          <a:cs typeface="Lato Light" charset="0"/>
        </a:defRPr>
      </a:lvl4pPr>
      <a:lvl5pPr marL="1828404" indent="0" algn="l" defTabSz="914202" rtl="0" eaLnBrk="1" latinLnBrk="0" hangingPunct="1">
        <a:lnSpc>
          <a:spcPct val="90000"/>
        </a:lnSpc>
        <a:spcBef>
          <a:spcPts val="500"/>
        </a:spcBef>
        <a:buFont typeface="Arial" panose="020B0604020202020204" pitchFamily="34" charset="0"/>
        <a:buNone/>
        <a:defRPr sz="1000" b="0" i="0" kern="1200">
          <a:solidFill>
            <a:schemeClr val="tx1"/>
          </a:solidFill>
          <a:latin typeface="Lato Light" charset="0"/>
          <a:ea typeface="Lato Light" charset="0"/>
          <a:cs typeface="Lato Light" charset="0"/>
        </a:defRPr>
      </a:lvl5pPr>
      <a:lvl6pPr marL="2514056" indent="-228551" algn="l" defTabSz="9142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56" indent="-228551" algn="l" defTabSz="9142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257" indent="-228551" algn="l" defTabSz="9142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58" indent="-228551" algn="l" defTabSz="91420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02" rtl="0" eaLnBrk="1" latinLnBrk="0" hangingPunct="1">
        <a:defRPr sz="1800" kern="1200">
          <a:solidFill>
            <a:schemeClr val="tx1"/>
          </a:solidFill>
          <a:latin typeface="+mn-lt"/>
          <a:ea typeface="+mn-ea"/>
          <a:cs typeface="+mn-cs"/>
        </a:defRPr>
      </a:lvl1pPr>
      <a:lvl2pPr marL="457101"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3" algn="l" defTabSz="914202" rtl="0" eaLnBrk="1" latinLnBrk="0" hangingPunct="1">
        <a:defRPr sz="1800" kern="1200">
          <a:solidFill>
            <a:schemeClr val="tx1"/>
          </a:solidFill>
          <a:latin typeface="+mn-lt"/>
          <a:ea typeface="+mn-ea"/>
          <a:cs typeface="+mn-cs"/>
        </a:defRPr>
      </a:lvl4pPr>
      <a:lvl5pPr marL="1828404" algn="l" defTabSz="914202" rtl="0" eaLnBrk="1" latinLnBrk="0" hangingPunct="1">
        <a:defRPr sz="1800" kern="1200">
          <a:solidFill>
            <a:schemeClr val="tx1"/>
          </a:solidFill>
          <a:latin typeface="+mn-lt"/>
          <a:ea typeface="+mn-ea"/>
          <a:cs typeface="+mn-cs"/>
        </a:defRPr>
      </a:lvl5pPr>
      <a:lvl6pPr marL="2285505" algn="l" defTabSz="914202" rtl="0" eaLnBrk="1" latinLnBrk="0" hangingPunct="1">
        <a:defRPr sz="1800" kern="1200">
          <a:solidFill>
            <a:schemeClr val="tx1"/>
          </a:solidFill>
          <a:latin typeface="+mn-lt"/>
          <a:ea typeface="+mn-ea"/>
          <a:cs typeface="+mn-cs"/>
        </a:defRPr>
      </a:lvl6pPr>
      <a:lvl7pPr marL="2742605" algn="l" defTabSz="914202" rtl="0" eaLnBrk="1" latinLnBrk="0" hangingPunct="1">
        <a:defRPr sz="1800" kern="1200">
          <a:solidFill>
            <a:schemeClr val="tx1"/>
          </a:solidFill>
          <a:latin typeface="+mn-lt"/>
          <a:ea typeface="+mn-ea"/>
          <a:cs typeface="+mn-cs"/>
        </a:defRPr>
      </a:lvl7pPr>
      <a:lvl8pPr marL="3199706" algn="l" defTabSz="914202" rtl="0" eaLnBrk="1" latinLnBrk="0" hangingPunct="1">
        <a:defRPr sz="1800" kern="1200">
          <a:solidFill>
            <a:schemeClr val="tx1"/>
          </a:solidFill>
          <a:latin typeface="+mn-lt"/>
          <a:ea typeface="+mn-ea"/>
          <a:cs typeface="+mn-cs"/>
        </a:defRPr>
      </a:lvl8pPr>
      <a:lvl9pPr marL="3656807" algn="l" defTabSz="9142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pl.linkedin.com/company/mddp" TargetMode="Externa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facebook.com/mddp.kariera" TargetMode="External"/><Relationship Id="rId5" Type="http://schemas.openxmlformats.org/officeDocument/2006/relationships/hyperlink" Target="https://www.instagram.com/mddp.kariera_pl/?hl=pl" TargetMode="External"/><Relationship Id="rId4" Type="http://schemas.openxmlformats.org/officeDocument/2006/relationships/hyperlink" Target="https://twitter.com/MDDP_Polsk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wyroby z metalu, Klamka, na wolnym powietrzu, zamek&#10;&#10;Opis wygenerowany automatycznie">
            <a:extLst>
              <a:ext uri="{FF2B5EF4-FFF2-40B4-BE49-F238E27FC236}">
                <a16:creationId xmlns:a16="http://schemas.microsoft.com/office/drawing/2014/main" id="{52C5231D-E7BE-700E-4B69-52DD7008C9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 y="0"/>
            <a:ext cx="12185907" cy="6858000"/>
          </a:xfrm>
          <a:prstGeom prst="rect">
            <a:avLst/>
          </a:prstGeom>
        </p:spPr>
      </p:pic>
      <p:sp>
        <p:nvSpPr>
          <p:cNvPr id="7" name="Rectangle 21">
            <a:extLst>
              <a:ext uri="{FF2B5EF4-FFF2-40B4-BE49-F238E27FC236}">
                <a16:creationId xmlns:a16="http://schemas.microsoft.com/office/drawing/2014/main" id="{9AFE0034-AF5F-6345-A5D4-9B006B6933B5}"/>
              </a:ext>
            </a:extLst>
          </p:cNvPr>
          <p:cNvSpPr/>
          <p:nvPr/>
        </p:nvSpPr>
        <p:spPr>
          <a:xfrm>
            <a:off x="-3236" y="1"/>
            <a:ext cx="12192002" cy="6857999"/>
          </a:xfrm>
          <a:prstGeom prst="rect">
            <a:avLst/>
          </a:prstGeom>
          <a:solidFill>
            <a:srgbClr val="29335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charset="0"/>
            </a:endParaRPr>
          </a:p>
        </p:txBody>
      </p:sp>
      <p:sp>
        <p:nvSpPr>
          <p:cNvPr id="9" name="TextBox 10">
            <a:extLst>
              <a:ext uri="{FF2B5EF4-FFF2-40B4-BE49-F238E27FC236}">
                <a16:creationId xmlns:a16="http://schemas.microsoft.com/office/drawing/2014/main" id="{581FE46E-6CF6-BA48-9FA2-8E5E4F78E388}"/>
              </a:ext>
            </a:extLst>
          </p:cNvPr>
          <p:cNvSpPr txBox="1"/>
          <p:nvPr/>
        </p:nvSpPr>
        <p:spPr>
          <a:xfrm>
            <a:off x="267323" y="2996673"/>
            <a:ext cx="11650884" cy="1323439"/>
          </a:xfrm>
          <a:prstGeom prst="rect">
            <a:avLst/>
          </a:prstGeom>
          <a:noFill/>
        </p:spPr>
        <p:txBody>
          <a:bodyPr wrap="square" rtlCol="0">
            <a:spAutoFit/>
          </a:bodyPr>
          <a:lstStyle/>
          <a:p>
            <a:pPr algn="ctr" defTabSz="914217"/>
            <a:r>
              <a:rPr lang="pl-PL" sz="4000" dirty="0">
                <a:solidFill>
                  <a:schemeClr val="bg1"/>
                </a:solidFill>
                <a:latin typeface="Lato Black" panose="020F0A02020204030203" pitchFamily="34" charset="-18"/>
                <a:ea typeface="Verdana" panose="020B0604030504040204" pitchFamily="34" charset="0"/>
                <a:cs typeface="Lato Light" panose="020B0604020202020204" charset="0"/>
              </a:rPr>
              <a:t>Wynajmowana nieruchomość mieszkalna a zajęcie na prowadzenie działalności gospodarczej</a:t>
            </a:r>
            <a:endParaRPr lang="en-US" sz="4000" dirty="0">
              <a:solidFill>
                <a:schemeClr val="bg1"/>
              </a:solidFill>
              <a:latin typeface="Lato Black" panose="020F0A02020204030203" pitchFamily="34" charset="-18"/>
              <a:ea typeface="Verdana" panose="020B0604030504040204" pitchFamily="34" charset="0"/>
              <a:cs typeface="Lato Light" panose="020B0604020202020204" charset="0"/>
            </a:endParaRPr>
          </a:p>
        </p:txBody>
      </p:sp>
      <p:pic>
        <p:nvPicPr>
          <p:cNvPr id="14" name="Obraz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695" y="1004102"/>
            <a:ext cx="1450141" cy="1432161"/>
          </a:xfrm>
          <a:prstGeom prst="rect">
            <a:avLst/>
          </a:prstGeom>
          <a:ln>
            <a:noFill/>
          </a:ln>
          <a:effectLst>
            <a:outerShdw blurRad="292100" dist="139700" dir="2700000" algn="tl" rotWithShape="0">
              <a:srgbClr val="333333">
                <a:alpha val="65000"/>
              </a:srgbClr>
            </a:outerShdw>
          </a:effectLst>
        </p:spPr>
      </p:pic>
      <p:grpSp>
        <p:nvGrpSpPr>
          <p:cNvPr id="2" name="Grupa 1">
            <a:extLst>
              <a:ext uri="{FF2B5EF4-FFF2-40B4-BE49-F238E27FC236}">
                <a16:creationId xmlns:a16="http://schemas.microsoft.com/office/drawing/2014/main" id="{D9284ABE-51E7-30CE-D162-DB59E2899F27}"/>
              </a:ext>
            </a:extLst>
          </p:cNvPr>
          <p:cNvGrpSpPr/>
          <p:nvPr/>
        </p:nvGrpSpPr>
        <p:grpSpPr>
          <a:xfrm>
            <a:off x="4829971" y="5502274"/>
            <a:ext cx="2339789" cy="351624"/>
            <a:chOff x="4829971" y="5502274"/>
            <a:chExt cx="2339789" cy="351624"/>
          </a:xfrm>
        </p:grpSpPr>
        <p:sp>
          <p:nvSpPr>
            <p:cNvPr id="17" name="Prostokąt 16"/>
            <p:cNvSpPr/>
            <p:nvPr/>
          </p:nvSpPr>
          <p:spPr>
            <a:xfrm>
              <a:off x="4829971" y="5502274"/>
              <a:ext cx="2339789" cy="351623"/>
            </a:xfrm>
            <a:prstGeom prst="rect">
              <a:avLst/>
            </a:prstGeom>
            <a:solidFill>
              <a:schemeClr val="bg2">
                <a:lumMod val="50000"/>
              </a:schemeClr>
            </a:solidFill>
            <a:ln>
              <a:solidFill>
                <a:srgbClr val="5B5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26802F"/>
                </a:solidFill>
                <a:latin typeface="Lato Light" panose="020F0302020204030203" pitchFamily="34" charset="-18"/>
                <a:ea typeface="Verdana" panose="020B0604030504040204" pitchFamily="34" charset="0"/>
              </a:endParaRPr>
            </a:p>
          </p:txBody>
        </p:sp>
        <p:sp>
          <p:nvSpPr>
            <p:cNvPr id="18" name="TextBox 11">
              <a:extLst>
                <a:ext uri="{FF2B5EF4-FFF2-40B4-BE49-F238E27FC236}">
                  <a16:creationId xmlns:a16="http://schemas.microsoft.com/office/drawing/2014/main" id="{64798D7D-01E7-3044-87C8-A9E1633CF077}"/>
                </a:ext>
              </a:extLst>
            </p:cNvPr>
            <p:cNvSpPr txBox="1"/>
            <p:nvPr/>
          </p:nvSpPr>
          <p:spPr>
            <a:xfrm>
              <a:off x="5149593" y="5515344"/>
              <a:ext cx="1763624" cy="338554"/>
            </a:xfrm>
            <a:prstGeom prst="rect">
              <a:avLst/>
            </a:prstGeom>
            <a:solidFill>
              <a:schemeClr val="bg2">
                <a:lumMod val="50000"/>
              </a:schemeClr>
            </a:solidFill>
            <a:ln>
              <a:noFill/>
            </a:ln>
          </p:spPr>
          <p:txBody>
            <a:bodyPr wrap="none" rtlCol="0">
              <a:spAutoFit/>
            </a:bodyPr>
            <a:lstStyle/>
            <a:p>
              <a:pPr algn="ctr" defTabSz="914217"/>
              <a:r>
                <a:rPr lang="pl-PL" sz="1600" dirty="0">
                  <a:solidFill>
                    <a:schemeClr val="bg1"/>
                  </a:solidFill>
                  <a:latin typeface="Lato" panose="020F0502020204030203" pitchFamily="34" charset="-18"/>
                </a:rPr>
                <a:t>1 czerwca 2023 r.</a:t>
              </a:r>
              <a:endParaRPr lang="en-US" sz="1600" dirty="0">
                <a:solidFill>
                  <a:schemeClr val="bg1"/>
                </a:solidFill>
                <a:latin typeface="Lato" panose="020F0502020204030203" pitchFamily="34" charset="-18"/>
              </a:endParaRPr>
            </a:p>
          </p:txBody>
        </p:sp>
      </p:grpSp>
      <p:sp>
        <p:nvSpPr>
          <p:cNvPr id="5" name="TextBox 10">
            <a:extLst>
              <a:ext uri="{FF2B5EF4-FFF2-40B4-BE49-F238E27FC236}">
                <a16:creationId xmlns:a16="http://schemas.microsoft.com/office/drawing/2014/main" id="{4A840B38-E1B2-A083-6477-54E42EEF2E74}"/>
              </a:ext>
            </a:extLst>
          </p:cNvPr>
          <p:cNvSpPr txBox="1"/>
          <p:nvPr/>
        </p:nvSpPr>
        <p:spPr>
          <a:xfrm>
            <a:off x="5149593" y="4649622"/>
            <a:ext cx="1901483" cy="523220"/>
          </a:xfrm>
          <a:prstGeom prst="rect">
            <a:avLst/>
          </a:prstGeom>
          <a:noFill/>
        </p:spPr>
        <p:txBody>
          <a:bodyPr wrap="none" rtlCol="0">
            <a:spAutoFit/>
          </a:bodyPr>
          <a:lstStyle/>
          <a:p>
            <a:pPr algn="ctr" defTabSz="914217"/>
            <a:r>
              <a:rPr lang="pl-PL" sz="2800" b="1" dirty="0">
                <a:solidFill>
                  <a:schemeClr val="bg1"/>
                </a:solidFill>
                <a:latin typeface="Lato" panose="020F0502020204030203" pitchFamily="34" charset="-18"/>
                <a:ea typeface="Verdana" panose="020B0604030504040204" pitchFamily="34" charset="0"/>
                <a:cs typeface="Lato Light" panose="020B0604020202020204" charset="0"/>
              </a:rPr>
              <a:t>Rafał Kran</a:t>
            </a:r>
          </a:p>
        </p:txBody>
      </p:sp>
    </p:spTree>
    <p:extLst>
      <p:ext uri="{BB962C8B-B14F-4D97-AF65-F5344CB8AC3E}">
        <p14:creationId xmlns:p14="http://schemas.microsoft.com/office/powerpoint/2010/main" val="180988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1196068" y="216063"/>
            <a:ext cx="5567550" cy="553998"/>
          </a:xfrm>
          <a:prstGeom prst="rect">
            <a:avLst/>
          </a:prstGeom>
          <a:noFill/>
        </p:spPr>
        <p:txBody>
          <a:bodyPr wrap="non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Wyroki NSA – uzasadnienia (2)</a:t>
            </a:r>
          </a:p>
        </p:txBody>
      </p:sp>
      <p:sp>
        <p:nvSpPr>
          <p:cNvPr id="22" name="Rectangle 9">
            <a:extLst>
              <a:ext uri="{FF2B5EF4-FFF2-40B4-BE49-F238E27FC236}">
                <a16:creationId xmlns:a16="http://schemas.microsoft.com/office/drawing/2014/main" id="{581E84C5-AE5E-D22D-F0F6-458207725E8E}"/>
              </a:ext>
            </a:extLst>
          </p:cNvPr>
          <p:cNvSpPr/>
          <p:nvPr/>
        </p:nvSpPr>
        <p:spPr>
          <a:xfrm>
            <a:off x="174558" y="1017414"/>
            <a:ext cx="11563351" cy="4278094"/>
          </a:xfrm>
          <a:prstGeom prst="rect">
            <a:avLst/>
          </a:prstGeom>
        </p:spPr>
        <p:txBody>
          <a:bodyPr wrap="square">
            <a:spAutoFit/>
          </a:bodyPr>
          <a:lstStyle/>
          <a:p>
            <a:pPr algn="just"/>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r>
              <a:rPr lang="pl-PL" sz="1600" dirty="0">
                <a:solidFill>
                  <a:srgbClr val="000D33"/>
                </a:solidFill>
                <a:latin typeface="Lato" panose="020F0502020204030203" pitchFamily="34" charset="-18"/>
              </a:rPr>
              <a:t>„Decydujące znaczenie ma zatem </a:t>
            </a:r>
            <a:r>
              <a:rPr lang="pl-PL" sz="1600" b="1" dirty="0">
                <a:solidFill>
                  <a:srgbClr val="000D33"/>
                </a:solidFill>
                <a:latin typeface="Lato" panose="020F0502020204030203" pitchFamily="34" charset="-18"/>
              </a:rPr>
              <a:t>gospodarcze przeznaczenie budynku mieszkalnego </a:t>
            </a:r>
            <a:r>
              <a:rPr lang="pl-PL" sz="1600" dirty="0">
                <a:solidFill>
                  <a:srgbClr val="000D33"/>
                </a:solidFill>
                <a:latin typeface="Lato" panose="020F0502020204030203" pitchFamily="34" charset="-18"/>
              </a:rPr>
              <a:t>(jego części) przez przedsiębiorcę do realizacji określonego rodzaju działalności, o czym przesądza w szczególności ujęcie go w prowadzonej przez przedsiębiorcę </a:t>
            </a:r>
            <a:r>
              <a:rPr lang="pl-PL" sz="1600" b="1" dirty="0">
                <a:solidFill>
                  <a:srgbClr val="000D33"/>
                </a:solidFill>
                <a:latin typeface="Lato" panose="020F0502020204030203" pitchFamily="34" charset="-18"/>
              </a:rPr>
              <a:t>ewidencji środków trwałych, dokonywanie odpisów amortyzacyjnych czy zaliczanie do kosztów uzyskania przychodów</a:t>
            </a:r>
            <a:r>
              <a:rPr lang="pl-PL" sz="1600" dirty="0">
                <a:solidFill>
                  <a:srgbClr val="000D33"/>
                </a:solidFill>
                <a:latin typeface="Lato" panose="020F0502020204030203" pitchFamily="34" charset="-18"/>
              </a:rPr>
              <a:t> wydatków dotyczących takiego budynku mieszkalnego (części budynku)”.</a:t>
            </a:r>
          </a:p>
          <a:p>
            <a:pPr algn="just"/>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r>
              <a:rPr lang="pl-PL" sz="1600" dirty="0">
                <a:solidFill>
                  <a:srgbClr val="000D33"/>
                </a:solidFill>
                <a:latin typeface="Lato" panose="020F0502020204030203" pitchFamily="34" charset="-18"/>
              </a:rPr>
              <a:t>„Oferowanie lokali w ramach umów najmu przez skarżących stanowi </a:t>
            </a:r>
            <a:r>
              <a:rPr lang="pl-PL" sz="1600" b="1" dirty="0">
                <a:solidFill>
                  <a:srgbClr val="000D33"/>
                </a:solidFill>
                <a:latin typeface="Lato" panose="020F0502020204030203" pitchFamily="34" charset="-18"/>
              </a:rPr>
              <a:t>istotę</a:t>
            </a:r>
            <a:r>
              <a:rPr lang="pl-PL" sz="1600" dirty="0">
                <a:solidFill>
                  <a:srgbClr val="000D33"/>
                </a:solidFill>
                <a:latin typeface="Lato" panose="020F0502020204030203" pitchFamily="34" charset="-18"/>
              </a:rPr>
              <a:t> przedmiotu prowadzonej przez nich </a:t>
            </a:r>
            <a:r>
              <a:rPr lang="pl-PL" sz="1600" b="1" dirty="0">
                <a:solidFill>
                  <a:srgbClr val="000D33"/>
                </a:solidFill>
                <a:latin typeface="Lato" panose="020F0502020204030203" pitchFamily="34" charset="-18"/>
              </a:rPr>
              <a:t>działalności gospodarczej</a:t>
            </a:r>
            <a:r>
              <a:rPr lang="pl-PL" sz="1600" dirty="0">
                <a:solidFill>
                  <a:srgbClr val="000D33"/>
                </a:solidFill>
                <a:latin typeface="Lato" panose="020F0502020204030203" pitchFamily="34" charset="-18"/>
              </a:rPr>
              <a:t>, generującej po ich stronie przychody, poprzez wykorzystywanie przedmiotowych lokali w ramach usługi ich wynajmu. </a:t>
            </a:r>
            <a:r>
              <a:rPr lang="pl-PL" sz="1600" b="1" dirty="0">
                <a:solidFill>
                  <a:srgbClr val="000D33"/>
                </a:solidFill>
                <a:latin typeface="Lato" panose="020F0502020204030203" pitchFamily="34" charset="-18"/>
              </a:rPr>
              <a:t>Bez wynajmu lokali mieszkalnych, strona nie mogłaby zrealizować gospodarczych celów swojej działalności”</a:t>
            </a:r>
            <a:r>
              <a:rPr lang="pl-PL" sz="1600" dirty="0">
                <a:solidFill>
                  <a:srgbClr val="000D33"/>
                </a:solidFill>
                <a:latin typeface="Lato" panose="020F0502020204030203" pitchFamily="34" charset="-18"/>
              </a:rPr>
              <a:t>.</a:t>
            </a:r>
          </a:p>
          <a:p>
            <a:pPr algn="just"/>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r>
              <a:rPr lang="pl-PL" sz="1600" dirty="0">
                <a:solidFill>
                  <a:srgbClr val="000D33"/>
                </a:solidFill>
                <a:latin typeface="Lato" panose="020F0502020204030203" pitchFamily="34" charset="-18"/>
              </a:rPr>
              <a:t>„Istotne przy tym jest, że budynki mieszkalne, w których usytuowane są wynajmowane lokale mieszkalne, ujęte zostały w ewidencji środków trwałych oraz podlegają amortyzacji na gruncie podatku dochodowego od osób fizycznych. Stanowią one zatem element </a:t>
            </a:r>
            <a:r>
              <a:rPr lang="pl-PL" sz="1600" b="1" dirty="0">
                <a:solidFill>
                  <a:srgbClr val="000D33"/>
                </a:solidFill>
                <a:latin typeface="Lato" panose="020F0502020204030203" pitchFamily="34" charset="-18"/>
              </a:rPr>
              <a:t>przedsiębiorstwa</a:t>
            </a:r>
            <a:r>
              <a:rPr lang="pl-PL" sz="1600" dirty="0">
                <a:solidFill>
                  <a:srgbClr val="000D33"/>
                </a:solidFill>
                <a:latin typeface="Lato" panose="020F0502020204030203" pitchFamily="34" charset="-18"/>
              </a:rPr>
              <a:t> skarżących i wykorzystywane są do prowadzenia działalności gospodarczej poprzez ich wynajem na cele mieszkaniowe”.</a:t>
            </a: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155554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1015663"/>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Wyrok WSA we Wrocławiu z dnia 25.05.2022 r. I SA/</a:t>
            </a:r>
            <a:r>
              <a:rPr lang="pl-PL" dirty="0" err="1">
                <a:latin typeface="Lato Black" panose="020F0A02020204030203" pitchFamily="34" charset="-18"/>
              </a:rPr>
              <a:t>Wr</a:t>
            </a:r>
            <a:r>
              <a:rPr lang="pl-PL" dirty="0">
                <a:latin typeface="Lato Black" panose="020F0A02020204030203" pitchFamily="34" charset="-18"/>
              </a:rPr>
              <a:t> 248/21, nieprawomocne</a:t>
            </a:r>
          </a:p>
        </p:txBody>
      </p:sp>
      <p:sp>
        <p:nvSpPr>
          <p:cNvPr id="22" name="Rectangle 9">
            <a:extLst>
              <a:ext uri="{FF2B5EF4-FFF2-40B4-BE49-F238E27FC236}">
                <a16:creationId xmlns:a16="http://schemas.microsoft.com/office/drawing/2014/main" id="{581E84C5-AE5E-D22D-F0F6-458207725E8E}"/>
              </a:ext>
            </a:extLst>
          </p:cNvPr>
          <p:cNvSpPr/>
          <p:nvPr/>
        </p:nvSpPr>
        <p:spPr>
          <a:xfrm>
            <a:off x="519793" y="2362963"/>
            <a:ext cx="10591800" cy="4524315"/>
          </a:xfrm>
          <a:prstGeom prst="rect">
            <a:avLst/>
          </a:prstGeom>
        </p:spPr>
        <p:txBody>
          <a:bodyPr wrap="square">
            <a:spAutoFit/>
          </a:bodyPr>
          <a:lstStyle/>
          <a:p>
            <a:pPr algn="just"/>
            <a:endParaRPr lang="pl-PL" sz="1600" dirty="0">
              <a:solidFill>
                <a:srgbClr val="000D33"/>
              </a:solidFill>
              <a:latin typeface="Lato" panose="020F0502020204030203" pitchFamily="34" charset="-18"/>
            </a:endParaRPr>
          </a:p>
          <a:p>
            <a:pPr algn="just"/>
            <a:r>
              <a:rPr lang="pl-PL" sz="1600" b="1" u="sng" dirty="0">
                <a:solidFill>
                  <a:srgbClr val="000D33"/>
                </a:solidFill>
                <a:latin typeface="Lato" panose="020F0502020204030203" pitchFamily="34" charset="-18"/>
              </a:rPr>
              <a:t>Uzasadnienie</a:t>
            </a:r>
          </a:p>
          <a:p>
            <a:pPr algn="just"/>
            <a:endParaRPr lang="pl-PL" sz="1600"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„W ocenie Sądu nie ulega bowiem wątpliwości, że ww. działalność generować będzie po stronie spółki </a:t>
            </a:r>
            <a:r>
              <a:rPr lang="pl-PL" sz="1600" b="1" dirty="0">
                <a:solidFill>
                  <a:srgbClr val="000D33"/>
                </a:solidFill>
                <a:latin typeface="Lato" panose="020F0502020204030203" pitchFamily="34" charset="-18"/>
              </a:rPr>
              <a:t>przychód</a:t>
            </a:r>
            <a:r>
              <a:rPr lang="pl-PL" sz="1600" dirty="0">
                <a:solidFill>
                  <a:srgbClr val="000D33"/>
                </a:solidFill>
                <a:latin typeface="Lato" panose="020F0502020204030203" pitchFamily="34" charset="-18"/>
              </a:rPr>
              <a:t>, który będzie </a:t>
            </a:r>
            <a:r>
              <a:rPr lang="pl-PL" sz="1600" b="1" dirty="0">
                <a:solidFill>
                  <a:srgbClr val="000D33"/>
                </a:solidFill>
                <a:latin typeface="Lato" panose="020F0502020204030203" pitchFamily="34" charset="-18"/>
              </a:rPr>
              <a:t>wprost skutkiem zajęcia </a:t>
            </a:r>
            <a:r>
              <a:rPr lang="pl-PL" sz="1600" dirty="0">
                <a:solidFill>
                  <a:srgbClr val="000D33"/>
                </a:solidFill>
                <a:latin typeface="Lato" panose="020F0502020204030203" pitchFamily="34" charset="-18"/>
              </a:rPr>
              <a:t>części budynku mieszkalnego udostępnianej studentom w ramach usługi wynajmu”. </a:t>
            </a:r>
          </a:p>
          <a:p>
            <a:pPr algn="just"/>
            <a:endParaRPr lang="pl-PL" sz="1600"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 … z perspektywy strony skarżącej … sporna część budynku nie służy do realizacji celu mieszkalnego, ale </a:t>
            </a:r>
            <a:r>
              <a:rPr lang="pl-PL" sz="1600" b="1" dirty="0">
                <a:solidFill>
                  <a:srgbClr val="000D33"/>
                </a:solidFill>
                <a:latin typeface="Lato" panose="020F0502020204030203" pitchFamily="34" charset="-18"/>
              </a:rPr>
              <a:t>do realizacji jego zamierzenia gospodarczego</a:t>
            </a:r>
            <a:r>
              <a:rPr lang="pl-PL" sz="1600" dirty="0">
                <a:solidFill>
                  <a:srgbClr val="000D33"/>
                </a:solidFill>
                <a:latin typeface="Lato" panose="020F0502020204030203" pitchFamily="34" charset="-18"/>
              </a:rPr>
              <a:t>, jakim jest zarobkowe wynajmowanie powierzchni w budynku mieszkalnym. Natomiast fakt, że w przedstawiony powyżej sposób skarżąca zaspokaja </a:t>
            </a:r>
            <a:r>
              <a:rPr lang="pl-PL" sz="1600" b="1" dirty="0">
                <a:solidFill>
                  <a:srgbClr val="000D33"/>
                </a:solidFill>
                <a:latin typeface="Lato" panose="020F0502020204030203" pitchFamily="34" charset="-18"/>
              </a:rPr>
              <a:t>potrzeby mieszkaniowe studentów </a:t>
            </a:r>
            <a:r>
              <a:rPr lang="pl-PL" sz="1600" dirty="0">
                <a:solidFill>
                  <a:srgbClr val="000D33"/>
                </a:solidFill>
                <a:latin typeface="Lato" panose="020F0502020204030203" pitchFamily="34" charset="-18"/>
              </a:rPr>
              <a:t>na gruncie podatku od nieruchomości jest </a:t>
            </a:r>
            <a:r>
              <a:rPr lang="pl-PL" sz="1600" b="1" dirty="0">
                <a:solidFill>
                  <a:srgbClr val="000D33"/>
                </a:solidFill>
                <a:latin typeface="Lato" panose="020F0502020204030203" pitchFamily="34" charset="-18"/>
              </a:rPr>
              <a:t>bez znaczenia</a:t>
            </a:r>
            <a:r>
              <a:rPr lang="pl-PL" sz="1600" dirty="0">
                <a:solidFill>
                  <a:srgbClr val="000D33"/>
                </a:solidFill>
                <a:latin typeface="Lato" panose="020F0502020204030203" pitchFamily="34" charset="-18"/>
              </a:rPr>
              <a:t>”.</a:t>
            </a:r>
          </a:p>
          <a:p>
            <a:pPr algn="just"/>
            <a:endParaRPr lang="pl-PL" sz="1600"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 … podatek od nieruchomości należy do grupy podatków majątkowych i oznacza to, że jest podatkiem wiążącym się z posiadaniem gruntu, budynku, czy budowli. </a:t>
            </a:r>
            <a:r>
              <a:rPr lang="pl-PL" sz="1600" b="1" dirty="0">
                <a:solidFill>
                  <a:srgbClr val="000D33"/>
                </a:solidFill>
                <a:latin typeface="Lato" panose="020F0502020204030203" pitchFamily="34" charset="-18"/>
              </a:rPr>
              <a:t>Oceny charakteru danego obiektu </a:t>
            </a:r>
            <a:r>
              <a:rPr lang="pl-PL" sz="1600" dirty="0">
                <a:solidFill>
                  <a:srgbClr val="000D33"/>
                </a:solidFill>
                <a:latin typeface="Lato" panose="020F0502020204030203" pitchFamily="34" charset="-18"/>
              </a:rPr>
              <a:t>(…) </a:t>
            </a:r>
            <a:r>
              <a:rPr lang="pl-PL" sz="1600" b="1" dirty="0">
                <a:solidFill>
                  <a:srgbClr val="000D33"/>
                </a:solidFill>
                <a:latin typeface="Lato" panose="020F0502020204030203" pitchFamily="34" charset="-18"/>
              </a:rPr>
              <a:t>winno dokonywać się z uwzględnieniem sytuacji podatnika.</a:t>
            </a:r>
            <a:r>
              <a:rPr lang="pl-PL" sz="1600" dirty="0">
                <a:solidFill>
                  <a:srgbClr val="000D33"/>
                </a:solidFill>
                <a:latin typeface="Lato" panose="020F0502020204030203" pitchFamily="34" charset="-18"/>
              </a:rPr>
              <a:t> (…) Zdaniem Sądu strona skarżąca niezasadnie podkreśla zaspokajanie potrzeb mieszkaniowych studentów. Takie podejście na gruncie podatku od nieruchomości nie może odnieść zamierzonego skutku (…)</a:t>
            </a:r>
          </a:p>
          <a:p>
            <a:pPr algn="just"/>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
        <p:nvSpPr>
          <p:cNvPr id="2" name="Rectangle 9">
            <a:extLst>
              <a:ext uri="{FF2B5EF4-FFF2-40B4-BE49-F238E27FC236}">
                <a16:creationId xmlns:a16="http://schemas.microsoft.com/office/drawing/2014/main" id="{71B8D9F4-DFFE-295F-E779-6A97C289391B}"/>
              </a:ext>
            </a:extLst>
          </p:cNvPr>
          <p:cNvSpPr/>
          <p:nvPr/>
        </p:nvSpPr>
        <p:spPr>
          <a:xfrm>
            <a:off x="519793" y="1648105"/>
            <a:ext cx="10591800" cy="584775"/>
          </a:xfrm>
          <a:prstGeom prst="rect">
            <a:avLst/>
          </a:prstGeom>
        </p:spPr>
        <p:txBody>
          <a:bodyPr wrap="square">
            <a:spAutoFit/>
          </a:bodyPr>
          <a:lstStyle/>
          <a:p>
            <a:pPr algn="just"/>
            <a:endParaRPr lang="pl-PL" sz="1600" dirty="0">
              <a:solidFill>
                <a:srgbClr val="000D33"/>
              </a:solidFill>
              <a:latin typeface="Lato" panose="020F0502020204030203" pitchFamily="34" charset="-18"/>
            </a:endParaRPr>
          </a:p>
          <a:p>
            <a:pPr algn="just"/>
            <a:r>
              <a:rPr lang="pl-PL" sz="1600" b="1" u="sng" dirty="0">
                <a:solidFill>
                  <a:srgbClr val="000D33"/>
                </a:solidFill>
                <a:latin typeface="Lato" panose="020F0502020204030203" pitchFamily="34" charset="-18"/>
              </a:rPr>
              <a:t>Stan faktyczny:</a:t>
            </a:r>
            <a:r>
              <a:rPr lang="pl-PL" sz="1600" dirty="0">
                <a:solidFill>
                  <a:srgbClr val="000D33"/>
                </a:solidFill>
                <a:latin typeface="Lato" panose="020F0502020204030203" pitchFamily="34" charset="-18"/>
              </a:rPr>
              <a:t>   Prywatny dom studencki</a:t>
            </a:r>
          </a:p>
        </p:txBody>
      </p:sp>
    </p:spTree>
    <p:extLst>
      <p:ext uri="{BB962C8B-B14F-4D97-AF65-F5344CB8AC3E}">
        <p14:creationId xmlns:p14="http://schemas.microsoft.com/office/powerpoint/2010/main" val="416004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Wyrok NSA z 15.12.2021 - III FSK 4061/21</a:t>
            </a:r>
          </a:p>
        </p:txBody>
      </p:sp>
      <p:sp>
        <p:nvSpPr>
          <p:cNvPr id="22" name="Rectangle 9">
            <a:extLst>
              <a:ext uri="{FF2B5EF4-FFF2-40B4-BE49-F238E27FC236}">
                <a16:creationId xmlns:a16="http://schemas.microsoft.com/office/drawing/2014/main" id="{581E84C5-AE5E-D22D-F0F6-458207725E8E}"/>
              </a:ext>
            </a:extLst>
          </p:cNvPr>
          <p:cNvSpPr/>
          <p:nvPr/>
        </p:nvSpPr>
        <p:spPr>
          <a:xfrm>
            <a:off x="491801" y="1511937"/>
            <a:ext cx="10591800" cy="5386090"/>
          </a:xfrm>
          <a:prstGeom prst="rect">
            <a:avLst/>
          </a:prstGeom>
        </p:spPr>
        <p:txBody>
          <a:bodyPr wrap="square">
            <a:spAutoFit/>
          </a:bodyPr>
          <a:lstStyle/>
          <a:p>
            <a:pPr algn="just"/>
            <a:endParaRPr lang="pl-PL" sz="1600" b="1" u="sng" dirty="0">
              <a:solidFill>
                <a:srgbClr val="000D33"/>
              </a:solidFill>
              <a:latin typeface="Lato" panose="020F0502020204030203" pitchFamily="34" charset="-18"/>
            </a:endParaRP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Implementacja wyroku TK z 24.02.2021 r., SK 39/19</a:t>
            </a:r>
          </a:p>
          <a:p>
            <a:pPr marL="285750" indent="-285750" algn="just">
              <a:spcAft>
                <a:spcPts val="600"/>
              </a:spcAft>
              <a:buFont typeface="Wingdings" panose="05000000000000000000" pitchFamily="2" charset="2"/>
              <a:buChar char="Ø"/>
            </a:pPr>
            <a:r>
              <a:rPr lang="pl-PL" sz="1600" i="1" dirty="0">
                <a:solidFill>
                  <a:srgbClr val="000D33"/>
                </a:solidFill>
                <a:latin typeface="Lato" panose="020F0502020204030203" pitchFamily="34" charset="-18"/>
              </a:rPr>
              <a:t>Skoro ustawodawca posłużył się zwrotami "związane z prowadzeniem działalności gospodarczej", a nadto w kilku miejscach "zajęte na prowadzenie działalności gospodarczej" oraz "wykorzystywane do prowadzenia działalności gospodarczej" należy przyjąć, że </a:t>
            </a:r>
            <a:r>
              <a:rPr lang="pl-PL" sz="1600" b="1" i="1" dirty="0">
                <a:solidFill>
                  <a:srgbClr val="000D33"/>
                </a:solidFill>
                <a:latin typeface="Lato" panose="020F0502020204030203" pitchFamily="34" charset="-18"/>
              </a:rPr>
              <a:t>nadał tym określeniom inne znaczenie</a:t>
            </a:r>
            <a:r>
              <a:rPr lang="pl-PL" sz="1600" i="1" dirty="0">
                <a:solidFill>
                  <a:srgbClr val="000D33"/>
                </a:solidFill>
                <a:latin typeface="Lato" panose="020F0502020204030203" pitchFamily="34" charset="-18"/>
              </a:rPr>
              <a:t>. </a:t>
            </a:r>
          </a:p>
          <a:p>
            <a:pPr marL="285750" indent="-285750" algn="just">
              <a:spcAft>
                <a:spcPts val="600"/>
              </a:spcAft>
              <a:buFont typeface="Wingdings" panose="05000000000000000000" pitchFamily="2" charset="2"/>
              <a:buChar char="Ø"/>
            </a:pPr>
            <a:r>
              <a:rPr lang="pl-PL" sz="1600" i="1" dirty="0">
                <a:solidFill>
                  <a:srgbClr val="000D33"/>
                </a:solidFill>
                <a:latin typeface="Lato" panose="020F0502020204030203" pitchFamily="34" charset="-18"/>
              </a:rPr>
              <a:t>"zajęty" (oznacza to tyle, co </a:t>
            </a:r>
            <a:r>
              <a:rPr lang="pl-PL" sz="1600" b="1" i="1" dirty="0">
                <a:solidFill>
                  <a:srgbClr val="000D33"/>
                </a:solidFill>
                <a:latin typeface="Lato" panose="020F0502020204030203" pitchFamily="34" charset="-18"/>
              </a:rPr>
              <a:t>fizycznie zajmowany</a:t>
            </a:r>
            <a:r>
              <a:rPr lang="pl-PL" sz="1600" i="1" dirty="0">
                <a:solidFill>
                  <a:srgbClr val="000D33"/>
                </a:solidFill>
                <a:latin typeface="Lato" panose="020F0502020204030203" pitchFamily="34" charset="-18"/>
              </a:rPr>
              <a:t>), (…) nieruchomość jest zajęta na prowadzenie działalności gospodarczej przede wszystkim w przypadku, gdy dochodzi do rzeczywistego, efektywnego wykonywania w budynku, na gruncie lub ich części zorganizowanej działalności zarobkowej.</a:t>
            </a:r>
          </a:p>
          <a:p>
            <a:pPr marL="285750" indent="-285750" algn="just">
              <a:spcAft>
                <a:spcPts val="600"/>
              </a:spcAft>
              <a:buFont typeface="Wingdings" panose="05000000000000000000" pitchFamily="2" charset="2"/>
              <a:buChar char="Ø"/>
            </a:pPr>
            <a:r>
              <a:rPr lang="pl-PL" sz="1600" i="1" dirty="0">
                <a:solidFill>
                  <a:srgbClr val="000D33"/>
                </a:solidFill>
                <a:latin typeface="Lato" panose="020F0502020204030203" pitchFamily="34" charset="-18"/>
              </a:rPr>
              <a:t>Natomiast przez "</a:t>
            </a:r>
            <a:r>
              <a:rPr lang="pl-PL" sz="1600" b="1" i="1" dirty="0">
                <a:solidFill>
                  <a:srgbClr val="000D33"/>
                </a:solidFill>
                <a:latin typeface="Lato" panose="020F0502020204030203" pitchFamily="34" charset="-18"/>
              </a:rPr>
              <a:t>wykorzystywaną</a:t>
            </a:r>
            <a:r>
              <a:rPr lang="pl-PL" sz="1600" i="1" dirty="0">
                <a:solidFill>
                  <a:srgbClr val="000D33"/>
                </a:solidFill>
                <a:latin typeface="Lato" panose="020F0502020204030203" pitchFamily="34" charset="-18"/>
              </a:rPr>
              <a:t> do prowadzenia działalności gospodarczej" należy rozumieć nieruchomość, w której działalność w rozumieniu art. 1a ust. 1 pkt 4 </a:t>
            </a:r>
            <a:r>
              <a:rPr lang="pl-PL" sz="1600" i="1" dirty="0" err="1">
                <a:solidFill>
                  <a:srgbClr val="000D33"/>
                </a:solidFill>
                <a:latin typeface="Lato" panose="020F0502020204030203" pitchFamily="34" charset="-18"/>
              </a:rPr>
              <a:t>u.p.o.l</a:t>
            </a:r>
            <a:r>
              <a:rPr lang="pl-PL" sz="1600" i="1" dirty="0">
                <a:solidFill>
                  <a:srgbClr val="000D33"/>
                </a:solidFill>
                <a:latin typeface="Lato" panose="020F0502020204030203" pitchFamily="34" charset="-18"/>
              </a:rPr>
              <a:t>. jest </a:t>
            </a:r>
            <a:r>
              <a:rPr lang="pl-PL" sz="1600" b="1" i="1" dirty="0">
                <a:solidFill>
                  <a:srgbClr val="000D33"/>
                </a:solidFill>
                <a:latin typeface="Lato" panose="020F0502020204030203" pitchFamily="34" charset="-18"/>
              </a:rPr>
              <a:t>faktycznie realizowana</a:t>
            </a:r>
            <a:r>
              <a:rPr lang="pl-PL" sz="1600" i="1" dirty="0">
                <a:solidFill>
                  <a:srgbClr val="000D33"/>
                </a:solidFill>
                <a:latin typeface="Lato" panose="020F0502020204030203" pitchFamily="34" charset="-18"/>
              </a:rPr>
              <a:t>. </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Zbliżenie pojęć „związania” i „zajęcia” w przypadku podwójnej identyfikacji podatnika</a:t>
            </a:r>
          </a:p>
          <a:p>
            <a:pPr marL="285750" indent="-285750" algn="just">
              <a:spcAft>
                <a:spcPts val="600"/>
              </a:spcAft>
              <a:buFont typeface="Wingdings" panose="05000000000000000000" pitchFamily="2" charset="2"/>
              <a:buChar char="Ø"/>
            </a:pPr>
            <a:endParaRPr lang="pl-PL" sz="1600" i="1" dirty="0">
              <a:solidFill>
                <a:srgbClr val="000D33"/>
              </a:solidFill>
              <a:latin typeface="Lato" panose="020F0502020204030203" pitchFamily="34" charset="-18"/>
            </a:endParaRPr>
          </a:p>
          <a:p>
            <a:pPr algn="just">
              <a:spcAft>
                <a:spcPts val="600"/>
              </a:spcAft>
            </a:pPr>
            <a:r>
              <a:rPr lang="pl-PL" sz="1600" b="1" dirty="0">
                <a:solidFill>
                  <a:srgbClr val="000D33"/>
                </a:solidFill>
                <a:latin typeface="Lato" panose="020F0502020204030203" pitchFamily="34" charset="-18"/>
              </a:rPr>
              <a:t>Kiedy nieruchomości są „związane”?</a:t>
            </a:r>
          </a:p>
          <a:p>
            <a:pPr marL="285750" indent="-285750" algn="just">
              <a:spcAft>
                <a:spcPts val="600"/>
              </a:spcAft>
              <a:buFont typeface="Wingdings" panose="05000000000000000000" pitchFamily="2" charset="2"/>
              <a:buChar char="Ø"/>
            </a:pPr>
            <a:r>
              <a:rPr lang="pl-PL" sz="1600" i="1" dirty="0">
                <a:solidFill>
                  <a:srgbClr val="000D33"/>
                </a:solidFill>
                <a:latin typeface="Lato" panose="020F0502020204030203" pitchFamily="34" charset="-18"/>
              </a:rPr>
              <a:t>1) wchodzą w skład prowadzonego przez niego </a:t>
            </a:r>
            <a:r>
              <a:rPr lang="pl-PL" sz="1600" b="1" i="1" dirty="0">
                <a:solidFill>
                  <a:srgbClr val="000D33"/>
                </a:solidFill>
                <a:latin typeface="Lato" panose="020F0502020204030203" pitchFamily="34" charset="-18"/>
              </a:rPr>
              <a:t>przedsiębiorstwa</a:t>
            </a:r>
            <a:r>
              <a:rPr lang="pl-PL" sz="1600" i="1" dirty="0">
                <a:solidFill>
                  <a:srgbClr val="000D33"/>
                </a:solidFill>
                <a:latin typeface="Lato" panose="020F0502020204030203" pitchFamily="34" charset="-18"/>
              </a:rPr>
              <a:t> w rozumieniu art. 551 kodeksu cywilnego, w szczególności gdy podatnik ujął te składniki majątkowe w prowadzonej </a:t>
            </a:r>
            <a:r>
              <a:rPr lang="pl-PL" sz="1600" b="1" i="1" dirty="0">
                <a:solidFill>
                  <a:srgbClr val="000D33"/>
                </a:solidFill>
                <a:latin typeface="Lato" panose="020F0502020204030203" pitchFamily="34" charset="-18"/>
              </a:rPr>
              <a:t>ewidencji środków trwałych</a:t>
            </a:r>
            <a:r>
              <a:rPr lang="pl-PL" sz="1600" i="1" dirty="0">
                <a:solidFill>
                  <a:srgbClr val="000D33"/>
                </a:solidFill>
                <a:latin typeface="Lato" panose="020F0502020204030203" pitchFamily="34" charset="-18"/>
              </a:rPr>
              <a:t> wartości niematerialnych i prawnych, bez względu na to, czy nieruchomość jest wykorzystywana na prowadzenie działalności gospodarczej lub</a:t>
            </a: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58352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Podsumowanie</a:t>
            </a:r>
          </a:p>
        </p:txBody>
      </p:sp>
      <p:sp>
        <p:nvSpPr>
          <p:cNvPr id="22" name="Rectangle 9">
            <a:extLst>
              <a:ext uri="{FF2B5EF4-FFF2-40B4-BE49-F238E27FC236}">
                <a16:creationId xmlns:a16="http://schemas.microsoft.com/office/drawing/2014/main" id="{581E84C5-AE5E-D22D-F0F6-458207725E8E}"/>
              </a:ext>
            </a:extLst>
          </p:cNvPr>
          <p:cNvSpPr/>
          <p:nvPr/>
        </p:nvSpPr>
        <p:spPr>
          <a:xfrm>
            <a:off x="503376" y="2345315"/>
            <a:ext cx="4751531" cy="4078039"/>
          </a:xfrm>
          <a:prstGeom prst="rect">
            <a:avLst/>
          </a:prstGeom>
        </p:spPr>
        <p:txBody>
          <a:bodyPr wrap="square">
            <a:spAutoFit/>
          </a:bodyPr>
          <a:lstStyle/>
          <a:p>
            <a:pPr algn="just"/>
            <a:endParaRPr lang="pl-PL" sz="1600" b="1" u="sng" dirty="0">
              <a:solidFill>
                <a:srgbClr val="000D33"/>
              </a:solidFill>
              <a:latin typeface="Lato" panose="020F0502020204030203" pitchFamily="34" charset="-18"/>
            </a:endParaRP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„Zajęcie” i „związanie” - pojęcia autonomiczne</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Potoczne rozumienie „zajęcia”</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Zakaz wykładni synonimicznej</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Zakaz wykładni homonimicznej</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Ratio legis: preferencja dla budynków mieszkalnych</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Argumenty z najnowszego orzecznictwa świadczące o przesłance „zajęcia” są powoływane również jako argumenty przesłanki „związania” -&gt; zatarcie różnicy pomiędzy tymi przesłankami</a:t>
            </a:r>
          </a:p>
          <a:p>
            <a:pPr marL="285750" indent="-285750" algn="just">
              <a:spcAft>
                <a:spcPts val="600"/>
              </a:spcAft>
              <a:buFont typeface="Wingdings" panose="05000000000000000000" pitchFamily="2" charset="2"/>
              <a:buChar char="Ø"/>
            </a:pP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
        <p:nvSpPr>
          <p:cNvPr id="2" name="pole tekstowe 1">
            <a:extLst>
              <a:ext uri="{FF2B5EF4-FFF2-40B4-BE49-F238E27FC236}">
                <a16:creationId xmlns:a16="http://schemas.microsoft.com/office/drawing/2014/main" id="{CE304374-BF84-2B73-C60C-94D1AD022D68}"/>
              </a:ext>
            </a:extLst>
          </p:cNvPr>
          <p:cNvSpPr txBox="1"/>
          <p:nvPr/>
        </p:nvSpPr>
        <p:spPr>
          <a:xfrm>
            <a:off x="781050" y="1770927"/>
            <a:ext cx="4367514" cy="369332"/>
          </a:xfrm>
          <a:prstGeom prst="rect">
            <a:avLst/>
          </a:prstGeom>
          <a:noFill/>
        </p:spPr>
        <p:txBody>
          <a:bodyPr wrap="square" rtlCol="0">
            <a:spAutoFit/>
          </a:bodyPr>
          <a:lstStyle/>
          <a:p>
            <a:r>
              <a:rPr lang="pl-PL" b="1" dirty="0">
                <a:solidFill>
                  <a:srgbClr val="182255"/>
                </a:solidFill>
              </a:rPr>
              <a:t>„Zajęcie” a „związanie”</a:t>
            </a:r>
          </a:p>
        </p:txBody>
      </p:sp>
      <p:sp>
        <p:nvSpPr>
          <p:cNvPr id="3" name="pole tekstowe 2">
            <a:extLst>
              <a:ext uri="{FF2B5EF4-FFF2-40B4-BE49-F238E27FC236}">
                <a16:creationId xmlns:a16="http://schemas.microsoft.com/office/drawing/2014/main" id="{0174F323-51DB-D185-698E-204DA6FF9D42}"/>
              </a:ext>
            </a:extLst>
          </p:cNvPr>
          <p:cNvSpPr txBox="1"/>
          <p:nvPr/>
        </p:nvSpPr>
        <p:spPr>
          <a:xfrm>
            <a:off x="6288008" y="1770927"/>
            <a:ext cx="4367514" cy="369332"/>
          </a:xfrm>
          <a:prstGeom prst="rect">
            <a:avLst/>
          </a:prstGeom>
          <a:noFill/>
        </p:spPr>
        <p:txBody>
          <a:bodyPr wrap="square" rtlCol="0">
            <a:spAutoFit/>
          </a:bodyPr>
          <a:lstStyle/>
          <a:p>
            <a:r>
              <a:rPr lang="pl-PL" b="1" dirty="0">
                <a:solidFill>
                  <a:srgbClr val="182255"/>
                </a:solidFill>
              </a:rPr>
              <a:t>Inne aspekty:</a:t>
            </a:r>
          </a:p>
        </p:txBody>
      </p:sp>
      <p:sp>
        <p:nvSpPr>
          <p:cNvPr id="4" name="Rectangle 9">
            <a:extLst>
              <a:ext uri="{FF2B5EF4-FFF2-40B4-BE49-F238E27FC236}">
                <a16:creationId xmlns:a16="http://schemas.microsoft.com/office/drawing/2014/main" id="{0A1732AB-C739-CDE0-BC72-466BF64F73B0}"/>
              </a:ext>
            </a:extLst>
          </p:cNvPr>
          <p:cNvSpPr/>
          <p:nvPr/>
        </p:nvSpPr>
        <p:spPr>
          <a:xfrm>
            <a:off x="5903991" y="2347862"/>
            <a:ext cx="5320736" cy="2616101"/>
          </a:xfrm>
          <a:prstGeom prst="rect">
            <a:avLst/>
          </a:prstGeom>
        </p:spPr>
        <p:txBody>
          <a:bodyPr wrap="square">
            <a:spAutoFit/>
          </a:bodyPr>
          <a:lstStyle/>
          <a:p>
            <a:pPr algn="just"/>
            <a:endParaRPr lang="pl-PL" sz="1600" b="1" u="sng" dirty="0">
              <a:solidFill>
                <a:srgbClr val="000D33"/>
              </a:solidFill>
              <a:latin typeface="Lato" panose="020F0502020204030203" pitchFamily="34" charset="-18"/>
            </a:endParaRP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Kluczowa funkcja mieszkalna</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Zakaz amortyzacji budynków mieszkalnych w podatkach dochodowych</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Skutki ekonomiczne – wpływ na czynsze najmu</a:t>
            </a:r>
          </a:p>
          <a:p>
            <a:pPr marL="285750" indent="-285750" algn="just">
              <a:spcAft>
                <a:spcPts val="600"/>
              </a:spcAft>
              <a:buFont typeface="Wingdings" panose="05000000000000000000" pitchFamily="2" charset="2"/>
              <a:buChar char="Ø"/>
            </a:pPr>
            <a:r>
              <a:rPr lang="pl-PL" sz="1600" dirty="0">
                <a:solidFill>
                  <a:srgbClr val="000D33"/>
                </a:solidFill>
                <a:latin typeface="Lato" panose="020F0502020204030203" pitchFamily="34" charset="-18"/>
              </a:rPr>
              <a:t>Pozycja rynkowa wynajmujących zależy od ich statusu / formy prowadzenia najmu</a:t>
            </a: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403285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osoba, w pomieszczeniu, ubrania, ściana&#10;&#10;Opis wygenerowany automatycznie">
            <a:extLst>
              <a:ext uri="{FF2B5EF4-FFF2-40B4-BE49-F238E27FC236}">
                <a16:creationId xmlns:a16="http://schemas.microsoft.com/office/drawing/2014/main" id="{E01B121E-62AD-3195-2501-C954A543D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7237" cy="6858000"/>
          </a:xfrm>
          <a:prstGeom prst="rect">
            <a:avLst/>
          </a:prstGeom>
        </p:spPr>
      </p:pic>
      <p:sp>
        <p:nvSpPr>
          <p:cNvPr id="27" name="Rectangle 26"/>
          <p:cNvSpPr/>
          <p:nvPr/>
        </p:nvSpPr>
        <p:spPr>
          <a:xfrm>
            <a:off x="0" y="0"/>
            <a:ext cx="12196762" cy="6858000"/>
          </a:xfrm>
          <a:prstGeom prst="rect">
            <a:avLst/>
          </a:prstGeom>
          <a:solidFill>
            <a:srgbClr val="003F5F">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17" name="Rectangle 10">
            <a:extLst>
              <a:ext uri="{FF2B5EF4-FFF2-40B4-BE49-F238E27FC236}">
                <a16:creationId xmlns:a16="http://schemas.microsoft.com/office/drawing/2014/main" id="{DD69DE00-BF6F-8AF6-DFC5-3D81AC19E6E1}"/>
              </a:ext>
            </a:extLst>
          </p:cNvPr>
          <p:cNvSpPr/>
          <p:nvPr/>
        </p:nvSpPr>
        <p:spPr>
          <a:xfrm>
            <a:off x="0" y="1498878"/>
            <a:ext cx="12187238" cy="703115"/>
          </a:xfrm>
          <a:prstGeom prst="rect">
            <a:avLst/>
          </a:prstGeom>
          <a:gradFill>
            <a:gsLst>
              <a:gs pos="28333">
                <a:srgbClr val="002628"/>
              </a:gs>
              <a:gs pos="81416">
                <a:srgbClr val="5B5A5E"/>
              </a:gs>
              <a:gs pos="96010">
                <a:srgbClr val="5B5A5E"/>
              </a:gs>
              <a:gs pos="0">
                <a:schemeClr val="accent6">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sz="1800" dirty="0">
              <a:solidFill>
                <a:srgbClr val="FFFFFF"/>
              </a:solidFill>
              <a:latin typeface="Lato Light" charset="0"/>
            </a:endParaRPr>
          </a:p>
        </p:txBody>
      </p:sp>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8" tIns="60950" rIns="121898" bIns="60950" numCol="1" anchor="t" anchorCtr="0" compatLnSpc="1">
            <a:prstTxWarp prst="textNoShape">
              <a:avLst/>
            </a:prstTxWarp>
          </a:bodyPr>
          <a:lstStyle/>
          <a:p>
            <a:endParaRPr lang="en-US" sz="900">
              <a:latin typeface="Lato Light" charset="0"/>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898" tIns="60950" rIns="121898" bIns="60950" numCol="1" anchor="t" anchorCtr="0" compatLnSpc="1">
            <a:prstTxWarp prst="textNoShape">
              <a:avLst/>
            </a:prstTxWarp>
          </a:bodyPr>
          <a:lstStyle/>
          <a:p>
            <a:endParaRPr lang="en-US" sz="900">
              <a:latin typeface="Lato Light" charset="0"/>
            </a:endParaRPr>
          </a:p>
        </p:txBody>
      </p:sp>
      <p:sp>
        <p:nvSpPr>
          <p:cNvPr id="14" name="Shape 1646">
            <a:hlinkClick r:id="rId3"/>
          </p:cNvPr>
          <p:cNvSpPr/>
          <p:nvPr/>
        </p:nvSpPr>
        <p:spPr>
          <a:xfrm>
            <a:off x="2209830" y="5958015"/>
            <a:ext cx="212040" cy="212040"/>
          </a:xfrm>
          <a:custGeom>
            <a:avLst/>
            <a:gdLst/>
            <a:ahLst/>
            <a:cxnLst>
              <a:cxn ang="0">
                <a:pos x="wd2" y="hd2"/>
              </a:cxn>
              <a:cxn ang="5400000">
                <a:pos x="wd2" y="hd2"/>
              </a:cxn>
              <a:cxn ang="10800000">
                <a:pos x="wd2" y="hd2"/>
              </a:cxn>
              <a:cxn ang="16200000">
                <a:pos x="wd2" y="hd2"/>
              </a:cxn>
            </a:cxnLst>
            <a:rect l="0" t="0" r="r" b="b"/>
            <a:pathLst>
              <a:path w="21600" h="21600" extrusionOk="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solidFill>
            <a:schemeClr val="bg1"/>
          </a:solidFill>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1">
              <a:solidFill>
                <a:schemeClr val="bg1"/>
              </a:solidFill>
              <a:latin typeface="Lato Light" charset="0"/>
              <a:ea typeface="Lato Light" charset="0"/>
              <a:cs typeface="Lato Light" charset="0"/>
            </a:endParaRPr>
          </a:p>
        </p:txBody>
      </p:sp>
      <p:sp>
        <p:nvSpPr>
          <p:cNvPr id="15" name="Shape 1649">
            <a:hlinkClick r:id="rId4"/>
          </p:cNvPr>
          <p:cNvSpPr/>
          <p:nvPr/>
        </p:nvSpPr>
        <p:spPr>
          <a:xfrm>
            <a:off x="1167568" y="5958015"/>
            <a:ext cx="242369" cy="196943"/>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solidFill>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1">
              <a:solidFill>
                <a:schemeClr val="bg1"/>
              </a:solidFill>
              <a:latin typeface="Lato Light" charset="0"/>
              <a:ea typeface="Lato Light" charset="0"/>
              <a:cs typeface="Lato Light" charset="0"/>
            </a:endParaRPr>
          </a:p>
        </p:txBody>
      </p:sp>
      <p:sp>
        <p:nvSpPr>
          <p:cNvPr id="18" name="Shape 1658">
            <a:hlinkClick r:id="rId5"/>
          </p:cNvPr>
          <p:cNvSpPr/>
          <p:nvPr/>
        </p:nvSpPr>
        <p:spPr>
          <a:xfrm>
            <a:off x="1698952" y="5958015"/>
            <a:ext cx="224765" cy="224754"/>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chemeClr val="bg1"/>
          </a:solidFill>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1">
              <a:solidFill>
                <a:schemeClr val="bg1"/>
              </a:solidFill>
              <a:latin typeface="Lato Light" charset="0"/>
              <a:ea typeface="Lato Light" charset="0"/>
              <a:cs typeface="Lato Light" charset="0"/>
            </a:endParaRPr>
          </a:p>
        </p:txBody>
      </p:sp>
      <p:sp>
        <p:nvSpPr>
          <p:cNvPr id="19" name="Freeform 27">
            <a:hlinkClick r:id="rId6"/>
          </p:cNvPr>
          <p:cNvSpPr>
            <a:spLocks noChangeArrowheads="1"/>
          </p:cNvSpPr>
          <p:nvPr/>
        </p:nvSpPr>
        <p:spPr bwMode="auto">
          <a:xfrm>
            <a:off x="751867" y="5958015"/>
            <a:ext cx="126686" cy="235274"/>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7145" tIns="8573" rIns="17145" bIns="8573" anchor="ctr"/>
          <a:lstStyle/>
          <a:p>
            <a:pPr>
              <a:defRPr/>
            </a:pPr>
            <a:endParaRPr lang="en-US" sz="900">
              <a:solidFill>
                <a:schemeClr val="bg1"/>
              </a:solidFill>
              <a:latin typeface="Lato Light" charset="0"/>
              <a:ea typeface="Lato Light" charset="0"/>
              <a:cs typeface="Lato Light" charset="0"/>
            </a:endParaRPr>
          </a:p>
        </p:txBody>
      </p:sp>
      <p:sp>
        <p:nvSpPr>
          <p:cNvPr id="23" name="TextBox 33"/>
          <p:cNvSpPr txBox="1"/>
          <p:nvPr/>
        </p:nvSpPr>
        <p:spPr>
          <a:xfrm>
            <a:off x="671753" y="3921635"/>
            <a:ext cx="4748416" cy="1570430"/>
          </a:xfrm>
          <a:prstGeom prst="rect">
            <a:avLst/>
          </a:prstGeom>
          <a:noFill/>
        </p:spPr>
        <p:txBody>
          <a:bodyPr wrap="none" rtlCol="0">
            <a:spAutoFit/>
          </a:bodyPr>
          <a:lstStyle/>
          <a:p>
            <a:r>
              <a:rPr lang="pl-PL" sz="1601" b="1" dirty="0">
                <a:solidFill>
                  <a:schemeClr val="bg1"/>
                </a:solidFill>
                <a:latin typeface="Lato Light" charset="0"/>
                <a:ea typeface="Lato Light" charset="0"/>
                <a:cs typeface="Lato Light" charset="0"/>
              </a:rPr>
              <a:t>MDDP Michalik Dłuska Dziedzic i Partnerzy</a:t>
            </a:r>
          </a:p>
          <a:p>
            <a:r>
              <a:rPr lang="pl-PL" sz="1601" dirty="0">
                <a:solidFill>
                  <a:schemeClr val="bg1"/>
                </a:solidFill>
                <a:latin typeface="Lato Light" charset="0"/>
                <a:ea typeface="Lato Light" charset="0"/>
                <a:cs typeface="Lato Light" charset="0"/>
              </a:rPr>
              <a:t>Spółka doradztwa podatkowego S.A.</a:t>
            </a:r>
          </a:p>
          <a:p>
            <a:r>
              <a:rPr lang="pl-PL" sz="1601" dirty="0">
                <a:solidFill>
                  <a:schemeClr val="bg1"/>
                </a:solidFill>
                <a:latin typeface="Lato Light" charset="0"/>
                <a:ea typeface="Lato Light" charset="0"/>
                <a:cs typeface="Lato Light" charset="0"/>
              </a:rPr>
              <a:t>ul. Senatorska 18a | 00-082 Warszawa</a:t>
            </a:r>
          </a:p>
          <a:p>
            <a:endParaRPr lang="pl-PL" sz="1601" dirty="0">
              <a:solidFill>
                <a:schemeClr val="bg1"/>
              </a:solidFill>
              <a:latin typeface="Lato Light" charset="0"/>
              <a:ea typeface="Lato Light" charset="0"/>
              <a:cs typeface="Lato Light" charset="0"/>
            </a:endParaRPr>
          </a:p>
          <a:p>
            <a:r>
              <a:rPr lang="pl-PL" sz="1601" dirty="0">
                <a:solidFill>
                  <a:schemeClr val="bg1"/>
                </a:solidFill>
                <a:latin typeface="Lato Light" charset="0"/>
                <a:ea typeface="Lato Light" charset="0"/>
                <a:cs typeface="Lato Light" charset="0"/>
              </a:rPr>
              <a:t>Tel. (+48 22) 322 68 88</a:t>
            </a:r>
          </a:p>
          <a:p>
            <a:r>
              <a:rPr lang="pl-PL" sz="1601" u="sng" dirty="0">
                <a:solidFill>
                  <a:schemeClr val="bg1"/>
                </a:solidFill>
                <a:latin typeface="Lato Light" charset="0"/>
                <a:ea typeface="Lato Light" charset="0"/>
                <a:cs typeface="Lato Light" charset="0"/>
              </a:rPr>
              <a:t>www.mddp.pl</a:t>
            </a:r>
            <a:r>
              <a:rPr lang="pl-PL" sz="1601" dirty="0">
                <a:solidFill>
                  <a:schemeClr val="bg1"/>
                </a:solidFill>
                <a:latin typeface="Lato Light" charset="0"/>
                <a:ea typeface="Lato Light" charset="0"/>
                <a:cs typeface="Lato Light" charset="0"/>
              </a:rPr>
              <a:t> | </a:t>
            </a:r>
            <a:r>
              <a:rPr lang="pl-PL" sz="1601" u="sng" dirty="0">
                <a:solidFill>
                  <a:schemeClr val="bg1"/>
                </a:solidFill>
                <a:latin typeface="Lato Light" charset="0"/>
                <a:ea typeface="Lato Light" charset="0"/>
                <a:cs typeface="Lato Light" charset="0"/>
              </a:rPr>
              <a:t>www.mddpdigital.pl</a:t>
            </a:r>
            <a:r>
              <a:rPr lang="pl-PL" sz="1601" dirty="0">
                <a:solidFill>
                  <a:schemeClr val="bg1"/>
                </a:solidFill>
                <a:latin typeface="Lato Light" charset="0"/>
                <a:ea typeface="Lato Light" charset="0"/>
                <a:cs typeface="Lato Light" charset="0"/>
              </a:rPr>
              <a:t> | biuro@mddp.pl </a:t>
            </a:r>
            <a:endParaRPr lang="en-US" sz="1601" dirty="0">
              <a:solidFill>
                <a:schemeClr val="bg1"/>
              </a:solidFill>
              <a:latin typeface="Lato Light" charset="0"/>
              <a:ea typeface="Lato Light" charset="0"/>
              <a:cs typeface="Lato Light" charset="0"/>
            </a:endParaRPr>
          </a:p>
        </p:txBody>
      </p:sp>
      <p:pic>
        <p:nvPicPr>
          <p:cNvPr id="24" name="Obraz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1753" y="2889938"/>
            <a:ext cx="710133" cy="701328"/>
          </a:xfrm>
          <a:prstGeom prst="rect">
            <a:avLst/>
          </a:prstGeom>
        </p:spPr>
      </p:pic>
      <p:sp>
        <p:nvSpPr>
          <p:cNvPr id="40" name="TextBox 34"/>
          <p:cNvSpPr txBox="1"/>
          <p:nvPr/>
        </p:nvSpPr>
        <p:spPr>
          <a:xfrm>
            <a:off x="751867" y="1619602"/>
            <a:ext cx="7957509" cy="461665"/>
          </a:xfrm>
          <a:prstGeom prst="rect">
            <a:avLst/>
          </a:prstGeom>
          <a:noFill/>
        </p:spPr>
        <p:txBody>
          <a:bodyPr wrap="square" rtlCol="0">
            <a:spAutoFit/>
          </a:bodyPr>
          <a:lstStyle/>
          <a:p>
            <a:pPr defTabSz="914217"/>
            <a:r>
              <a:rPr lang="pl-PL" sz="2400" spc="150" dirty="0">
                <a:solidFill>
                  <a:srgbClr val="FFFFFF"/>
                </a:solidFill>
                <a:latin typeface="Lato Black" panose="020F0A02020204030203" pitchFamily="34" charset="-18"/>
                <a:ea typeface="Lato Light" charset="0"/>
                <a:cs typeface="Lato Light" charset="0"/>
              </a:rPr>
              <a:t>Dziękuję za uwagę!</a:t>
            </a:r>
            <a:endParaRPr lang="en-US" sz="2400" spc="150" dirty="0">
              <a:solidFill>
                <a:srgbClr val="FFFFFF"/>
              </a:solidFill>
              <a:latin typeface="Lato Black" panose="020F0A02020204030203" pitchFamily="34" charset="-18"/>
              <a:ea typeface="Lato Light" charset="0"/>
              <a:cs typeface="Lato Light" charset="0"/>
            </a:endParaRPr>
          </a:p>
        </p:txBody>
      </p:sp>
      <p:sp>
        <p:nvSpPr>
          <p:cNvPr id="2" name="TextBox 33">
            <a:extLst>
              <a:ext uri="{FF2B5EF4-FFF2-40B4-BE49-F238E27FC236}">
                <a16:creationId xmlns:a16="http://schemas.microsoft.com/office/drawing/2014/main" id="{47740494-AE4F-BF73-7C76-954CDD2DCB19}"/>
              </a:ext>
            </a:extLst>
          </p:cNvPr>
          <p:cNvSpPr txBox="1"/>
          <p:nvPr/>
        </p:nvSpPr>
        <p:spPr>
          <a:xfrm>
            <a:off x="2272352" y="3136154"/>
            <a:ext cx="1547218" cy="461665"/>
          </a:xfrm>
          <a:prstGeom prst="rect">
            <a:avLst/>
          </a:prstGeom>
          <a:noFill/>
        </p:spPr>
        <p:txBody>
          <a:bodyPr wrap="none" rtlCol="0">
            <a:spAutoFit/>
          </a:bodyPr>
          <a:lstStyle/>
          <a:p>
            <a:r>
              <a:rPr lang="pl-PL" sz="2400" b="1" dirty="0">
                <a:solidFill>
                  <a:schemeClr val="bg1"/>
                </a:solidFill>
                <a:latin typeface="Lato Light" charset="0"/>
                <a:ea typeface="Lato Light" charset="0"/>
                <a:cs typeface="Lato Light" charset="0"/>
              </a:rPr>
              <a:t>Rafał Kran</a:t>
            </a:r>
            <a:endParaRPr lang="en-US" sz="2400" dirty="0">
              <a:solidFill>
                <a:schemeClr val="bg1"/>
              </a:solidFill>
              <a:latin typeface="Lato Light" charset="0"/>
              <a:ea typeface="Lato Light" charset="0"/>
              <a:cs typeface="Lato Light" charset="0"/>
            </a:endParaRPr>
          </a:p>
        </p:txBody>
      </p:sp>
    </p:spTree>
    <p:extLst>
      <p:ext uri="{BB962C8B-B14F-4D97-AF65-F5344CB8AC3E}">
        <p14:creationId xmlns:p14="http://schemas.microsoft.com/office/powerpoint/2010/main" val="12983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7356501" cy="553998"/>
          </a:xfrm>
          <a:prstGeom prst="rect">
            <a:avLst/>
          </a:prstGeom>
          <a:noFill/>
        </p:spPr>
        <p:txBody>
          <a:bodyPr wrap="non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Ustawa o podatkach i opłatach lokalnych</a:t>
            </a:r>
          </a:p>
        </p:txBody>
      </p:sp>
      <p:sp>
        <p:nvSpPr>
          <p:cNvPr id="22" name="Rectangle 9">
            <a:extLst>
              <a:ext uri="{FF2B5EF4-FFF2-40B4-BE49-F238E27FC236}">
                <a16:creationId xmlns:a16="http://schemas.microsoft.com/office/drawing/2014/main" id="{581E84C5-AE5E-D22D-F0F6-458207725E8E}"/>
              </a:ext>
            </a:extLst>
          </p:cNvPr>
          <p:cNvSpPr/>
          <p:nvPr/>
        </p:nvSpPr>
        <p:spPr>
          <a:xfrm>
            <a:off x="781050" y="1782525"/>
            <a:ext cx="10591800" cy="3323987"/>
          </a:xfrm>
          <a:prstGeom prst="rect">
            <a:avLst/>
          </a:prstGeom>
        </p:spPr>
        <p:txBody>
          <a:bodyPr wrap="square">
            <a:spAutoFit/>
          </a:bodyPr>
          <a:lstStyle/>
          <a:p>
            <a:pPr algn="just"/>
            <a:r>
              <a:rPr lang="pl-PL" b="1" dirty="0">
                <a:solidFill>
                  <a:srgbClr val="26802F"/>
                </a:solidFill>
                <a:latin typeface="Lato" panose="020F0502020204030203" pitchFamily="34" charset="-18"/>
              </a:rPr>
              <a:t>Art.  1a</a:t>
            </a:r>
          </a:p>
          <a:p>
            <a:pPr marL="342900" indent="-342900" algn="just">
              <a:buAutoNum type="arabicPeriod"/>
            </a:pPr>
            <a:r>
              <a:rPr lang="pl-PL" sz="1600" b="1" dirty="0">
                <a:solidFill>
                  <a:srgbClr val="000D33"/>
                </a:solidFill>
                <a:latin typeface="Lato" panose="020F0502020204030203" pitchFamily="34" charset="-18"/>
              </a:rPr>
              <a:t>pkt 3 </a:t>
            </a:r>
            <a:r>
              <a:rPr lang="pl-PL" sz="1600" dirty="0">
                <a:solidFill>
                  <a:srgbClr val="000D33"/>
                </a:solidFill>
                <a:latin typeface="Lato" panose="020F0502020204030203" pitchFamily="34" charset="-18"/>
              </a:rPr>
              <a:t>(…) budynki (…)</a:t>
            </a:r>
            <a:r>
              <a:rPr lang="pl-PL" sz="1600" b="1" dirty="0">
                <a:solidFill>
                  <a:srgbClr val="000D33"/>
                </a:solidFill>
                <a:latin typeface="Lato" panose="020F0502020204030203" pitchFamily="34" charset="-18"/>
              </a:rPr>
              <a:t>związane z prowadzeniem działalności gospodarczej </a:t>
            </a:r>
            <a:r>
              <a:rPr lang="pl-PL" sz="1600" dirty="0">
                <a:solidFill>
                  <a:srgbClr val="000D33"/>
                </a:solidFill>
                <a:latin typeface="Lato" panose="020F0502020204030203" pitchFamily="34" charset="-18"/>
              </a:rPr>
              <a:t>– (…)budynki (…) </a:t>
            </a:r>
            <a:r>
              <a:rPr lang="pl-PL" sz="1600" b="1" dirty="0">
                <a:solidFill>
                  <a:srgbClr val="000D33"/>
                </a:solidFill>
                <a:latin typeface="Lato" panose="020F0502020204030203" pitchFamily="34" charset="-18"/>
              </a:rPr>
              <a:t>będące w posiadaniu przedsiębiorcy</a:t>
            </a:r>
            <a:r>
              <a:rPr lang="pl-PL" sz="1600" dirty="0">
                <a:solidFill>
                  <a:srgbClr val="000D33"/>
                </a:solidFill>
                <a:latin typeface="Lato" panose="020F0502020204030203" pitchFamily="34" charset="-18"/>
              </a:rPr>
              <a:t> lub innego podmiotu prowadzącego działalność gospodarczą, z zastrzeżeniem ust. 2a;</a:t>
            </a:r>
          </a:p>
          <a:p>
            <a:pPr algn="just"/>
            <a:endParaRPr lang="pl-PL" sz="1600" dirty="0">
              <a:solidFill>
                <a:srgbClr val="000D33"/>
              </a:solidFill>
              <a:latin typeface="Lato" panose="020F0502020204030203" pitchFamily="34" charset="-18"/>
            </a:endParaRPr>
          </a:p>
          <a:p>
            <a:pPr algn="just"/>
            <a:r>
              <a:rPr lang="pl-PL" sz="1600" b="1" dirty="0">
                <a:solidFill>
                  <a:srgbClr val="000D33"/>
                </a:solidFill>
                <a:latin typeface="Lato" panose="020F0502020204030203" pitchFamily="34" charset="-18"/>
              </a:rPr>
              <a:t>2a   </a:t>
            </a:r>
            <a:r>
              <a:rPr lang="pl-PL" sz="1600" dirty="0">
                <a:solidFill>
                  <a:srgbClr val="000D33"/>
                </a:solidFill>
                <a:latin typeface="Lato" panose="020F0502020204030203" pitchFamily="34" charset="-18"/>
              </a:rPr>
              <a:t>Do gruntów, budynków i budowli związanych z prowadzeniem działalności gospodarczej nie zalicza się:</a:t>
            </a:r>
          </a:p>
          <a:p>
            <a:pPr marL="625475" indent="-271463" algn="just">
              <a:buFont typeface="+mj-lt"/>
              <a:buAutoNum type="arabicParenR"/>
            </a:pPr>
            <a:r>
              <a:rPr lang="pl-PL" sz="1600" b="1" dirty="0">
                <a:solidFill>
                  <a:srgbClr val="000D33"/>
                </a:solidFill>
                <a:latin typeface="Lato" panose="020F0502020204030203" pitchFamily="34" charset="-18"/>
              </a:rPr>
              <a:t>budynków mieszkalnych </a:t>
            </a:r>
            <a:r>
              <a:rPr lang="pl-PL" sz="1600" dirty="0">
                <a:solidFill>
                  <a:srgbClr val="000D33"/>
                </a:solidFill>
                <a:latin typeface="Lato" panose="020F0502020204030203" pitchFamily="34" charset="-18"/>
              </a:rPr>
              <a:t>oraz gruntów związanych z tymi budynkami;</a:t>
            </a:r>
          </a:p>
          <a:p>
            <a:pPr marL="625475" indent="-271463" algn="just">
              <a:buFont typeface="+mj-lt"/>
              <a:buAutoNum type="arabicParenR"/>
            </a:pPr>
            <a:endParaRPr lang="pl-PL" sz="1600" dirty="0">
              <a:solidFill>
                <a:srgbClr val="000D33"/>
              </a:solidFill>
              <a:latin typeface="Lato" panose="020F0502020204030203" pitchFamily="34" charset="-18"/>
            </a:endParaRPr>
          </a:p>
          <a:p>
            <a:pPr marL="625475" indent="-271463" algn="just">
              <a:buFont typeface="+mj-lt"/>
              <a:buAutoNum type="arabicParenR"/>
            </a:pPr>
            <a:endParaRPr lang="pl-PL" sz="1600" dirty="0">
              <a:solidFill>
                <a:srgbClr val="000D33"/>
              </a:solidFill>
              <a:latin typeface="Lato" panose="020F0502020204030203" pitchFamily="34" charset="-18"/>
            </a:endParaRPr>
          </a:p>
          <a:p>
            <a:pPr marL="625475" indent="-271463" algn="just">
              <a:buFont typeface="+mj-lt"/>
              <a:buAutoNum type="arabicParenR"/>
            </a:pPr>
            <a:endParaRPr lang="pl-PL" sz="1600" dirty="0">
              <a:solidFill>
                <a:srgbClr val="000D33"/>
              </a:solidFill>
              <a:latin typeface="Lato" panose="020F0502020204030203" pitchFamily="34" charset="-18"/>
            </a:endParaRPr>
          </a:p>
          <a:p>
            <a:pPr marL="625475" indent="-271463" algn="just">
              <a:buFont typeface="+mj-lt"/>
              <a:buAutoNum type="arabicParenR"/>
            </a:pPr>
            <a:endParaRPr lang="pl-PL" sz="1600" dirty="0">
              <a:solidFill>
                <a:srgbClr val="000D33"/>
              </a:solidFill>
              <a:latin typeface="Lato" panose="020F0502020204030203" pitchFamily="34" charset="-18"/>
            </a:endParaRPr>
          </a:p>
          <a:p>
            <a:pPr marL="625475" indent="-271463" algn="just">
              <a:buFont typeface="+mj-lt"/>
              <a:buAutoNum type="arabicParenR"/>
            </a:pPr>
            <a:endParaRPr lang="pl-PL" sz="1600" dirty="0">
              <a:solidFill>
                <a:srgbClr val="000D33"/>
              </a:solidFill>
              <a:latin typeface="Lato" panose="020F0502020204030203" pitchFamily="34" charset="-18"/>
            </a:endParaRPr>
          </a:p>
          <a:p>
            <a:pPr marL="625475" indent="-271463" algn="just">
              <a:buFont typeface="+mj-lt"/>
              <a:buAutoNum type="arabicParenR"/>
            </a:pP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
        <p:nvSpPr>
          <p:cNvPr id="2" name="Prostokąt 1">
            <a:extLst>
              <a:ext uri="{FF2B5EF4-FFF2-40B4-BE49-F238E27FC236}">
                <a16:creationId xmlns:a16="http://schemas.microsoft.com/office/drawing/2014/main" id="{27241774-2B27-A892-4EC5-EFAC79E1A63C}"/>
              </a:ext>
            </a:extLst>
          </p:cNvPr>
          <p:cNvSpPr/>
          <p:nvPr/>
        </p:nvSpPr>
        <p:spPr>
          <a:xfrm>
            <a:off x="626878" y="4225726"/>
            <a:ext cx="10900139" cy="237961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4397DB37-443D-3D8C-5826-0E665D904ED1}"/>
              </a:ext>
            </a:extLst>
          </p:cNvPr>
          <p:cNvSpPr/>
          <p:nvPr/>
        </p:nvSpPr>
        <p:spPr>
          <a:xfrm>
            <a:off x="626879" y="1692399"/>
            <a:ext cx="10900139" cy="210807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Rectangle 9">
            <a:extLst>
              <a:ext uri="{FF2B5EF4-FFF2-40B4-BE49-F238E27FC236}">
                <a16:creationId xmlns:a16="http://schemas.microsoft.com/office/drawing/2014/main" id="{AED8ED0B-8B74-993D-C046-DA9BF51B12A4}"/>
              </a:ext>
            </a:extLst>
          </p:cNvPr>
          <p:cNvSpPr/>
          <p:nvPr/>
        </p:nvSpPr>
        <p:spPr>
          <a:xfrm>
            <a:off x="664983" y="4020020"/>
            <a:ext cx="10591800" cy="2585323"/>
          </a:xfrm>
          <a:prstGeom prst="rect">
            <a:avLst/>
          </a:prstGeom>
        </p:spPr>
        <p:txBody>
          <a:bodyPr wrap="square">
            <a:spAutoFit/>
          </a:bodyPr>
          <a:lstStyle/>
          <a:p>
            <a:pPr marL="625475" indent="-271463" algn="just">
              <a:buFont typeface="+mj-lt"/>
              <a:buAutoNum type="arabicParenR"/>
            </a:pPr>
            <a:endParaRPr lang="pl-PL" sz="1600" dirty="0">
              <a:solidFill>
                <a:srgbClr val="000D33"/>
              </a:solidFill>
              <a:latin typeface="Lato" panose="020F0502020204030203" pitchFamily="34" charset="-18"/>
            </a:endParaRPr>
          </a:p>
          <a:p>
            <a:r>
              <a:rPr lang="pl-PL" b="1" dirty="0">
                <a:solidFill>
                  <a:srgbClr val="26802F"/>
                </a:solidFill>
                <a:latin typeface="Lato" panose="020F0502020204030203" pitchFamily="34" charset="-18"/>
              </a:rPr>
              <a:t>Art.  5</a:t>
            </a:r>
          </a:p>
          <a:p>
            <a:pPr marL="342900" indent="-342900">
              <a:buFont typeface="+mj-lt"/>
              <a:buAutoNum type="arabicPeriod"/>
            </a:pPr>
            <a:r>
              <a:rPr lang="pl-PL" sz="1600" dirty="0">
                <a:solidFill>
                  <a:srgbClr val="000D33"/>
                </a:solidFill>
                <a:latin typeface="Lato" panose="020F0502020204030203" pitchFamily="34" charset="-18"/>
              </a:rPr>
              <a:t>Rada gminy, w drodze uchwały, określa wysokość stawek podatku od nieruchomości, z tym że stawki nie mogą przekroczyć rocznie:</a:t>
            </a:r>
          </a:p>
          <a:p>
            <a:pPr marL="354012" algn="just"/>
            <a:r>
              <a:rPr lang="pl-PL" sz="1600" dirty="0">
                <a:solidFill>
                  <a:srgbClr val="000D33"/>
                </a:solidFill>
                <a:latin typeface="Lato" panose="020F0502020204030203" pitchFamily="34" charset="-18"/>
              </a:rPr>
              <a:t>[…]</a:t>
            </a:r>
          </a:p>
          <a:p>
            <a:pPr marL="357188"/>
            <a:r>
              <a:rPr lang="pl-PL" sz="1600" dirty="0">
                <a:solidFill>
                  <a:srgbClr val="000D33"/>
                </a:solidFill>
                <a:latin typeface="Lato" panose="020F0502020204030203" pitchFamily="34" charset="-18"/>
              </a:rPr>
              <a:t>2) od budynków lub ich części:</a:t>
            </a:r>
          </a:p>
          <a:p>
            <a:pPr marL="969963" indent="-342900" defTabSz="896938">
              <a:buFont typeface="+mj-lt"/>
              <a:buAutoNum type="alphaLcParenR"/>
            </a:pPr>
            <a:r>
              <a:rPr lang="pl-PL" sz="1600" b="1" dirty="0">
                <a:solidFill>
                  <a:srgbClr val="000D33"/>
                </a:solidFill>
                <a:latin typeface="Lato" panose="020F0502020204030203" pitchFamily="34" charset="-18"/>
              </a:rPr>
              <a:t>mieszkalnych</a:t>
            </a:r>
            <a:r>
              <a:rPr lang="pl-PL" sz="1600" dirty="0">
                <a:solidFill>
                  <a:srgbClr val="000D33"/>
                </a:solidFill>
                <a:latin typeface="Lato" panose="020F0502020204030203" pitchFamily="34" charset="-18"/>
              </a:rPr>
              <a:t> - 1,00 zł  od 1 m2 powierzchni użytkowej,</a:t>
            </a:r>
          </a:p>
          <a:p>
            <a:pPr marL="969963" indent="-342900" defTabSz="896938">
              <a:buFont typeface="+mj-lt"/>
              <a:buAutoNum type="alphaLcParenR"/>
            </a:pPr>
            <a:r>
              <a:rPr lang="pl-PL" sz="1600" dirty="0">
                <a:solidFill>
                  <a:srgbClr val="000D33"/>
                </a:solidFill>
                <a:latin typeface="Lato" panose="020F0502020204030203" pitchFamily="34" charset="-18"/>
              </a:rPr>
              <a:t>związanych z prowadzeniem działalności gospodarczej oraz od </a:t>
            </a:r>
            <a:r>
              <a:rPr lang="pl-PL" sz="1600" b="1" dirty="0">
                <a:solidFill>
                  <a:srgbClr val="000D33"/>
                </a:solidFill>
                <a:latin typeface="Lato" panose="020F0502020204030203" pitchFamily="34" charset="-18"/>
              </a:rPr>
              <a:t>budynków mieszkalnych lub ich części zajętych na prowadzenie działalności gospodarczej </a:t>
            </a:r>
            <a:r>
              <a:rPr lang="pl-PL" sz="1600" dirty="0">
                <a:solidFill>
                  <a:srgbClr val="000D33"/>
                </a:solidFill>
                <a:latin typeface="Lato" panose="020F0502020204030203" pitchFamily="34" charset="-18"/>
              </a:rPr>
              <a:t>- 28,78 zł   od 1 m2 powierzchni użytkowej,</a:t>
            </a: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344981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800100" y="641773"/>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„Zajęcie” a „związanie”</a:t>
            </a:r>
          </a:p>
        </p:txBody>
      </p:sp>
      <p:grpSp>
        <p:nvGrpSpPr>
          <p:cNvPr id="6" name="Grupa 5">
            <a:extLst>
              <a:ext uri="{FF2B5EF4-FFF2-40B4-BE49-F238E27FC236}">
                <a16:creationId xmlns:a16="http://schemas.microsoft.com/office/drawing/2014/main" id="{4DFB312C-4299-E3C6-5FB6-14F69FEF3098}"/>
              </a:ext>
            </a:extLst>
          </p:cNvPr>
          <p:cNvGrpSpPr/>
          <p:nvPr/>
        </p:nvGrpSpPr>
        <p:grpSpPr>
          <a:xfrm>
            <a:off x="308146" y="2549296"/>
            <a:ext cx="3844212" cy="3666931"/>
            <a:chOff x="643812" y="1903445"/>
            <a:chExt cx="3844212" cy="3666931"/>
          </a:xfrm>
        </p:grpSpPr>
        <p:sp>
          <p:nvSpPr>
            <p:cNvPr id="2" name="Owal 1">
              <a:extLst>
                <a:ext uri="{FF2B5EF4-FFF2-40B4-BE49-F238E27FC236}">
                  <a16:creationId xmlns:a16="http://schemas.microsoft.com/office/drawing/2014/main" id="{7C4EB4EB-4983-B200-61CA-50341C0CA2A4}"/>
                </a:ext>
              </a:extLst>
            </p:cNvPr>
            <p:cNvSpPr/>
            <p:nvPr/>
          </p:nvSpPr>
          <p:spPr>
            <a:xfrm>
              <a:off x="643812" y="1903445"/>
              <a:ext cx="3844212" cy="3666931"/>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Owal 2">
              <a:extLst>
                <a:ext uri="{FF2B5EF4-FFF2-40B4-BE49-F238E27FC236}">
                  <a16:creationId xmlns:a16="http://schemas.microsoft.com/office/drawing/2014/main" id="{F1B75C1B-ACF1-5658-A66A-1E0ED7C4C784}"/>
                </a:ext>
              </a:extLst>
            </p:cNvPr>
            <p:cNvSpPr/>
            <p:nvPr/>
          </p:nvSpPr>
          <p:spPr>
            <a:xfrm>
              <a:off x="1501047" y="3264061"/>
              <a:ext cx="2129741" cy="2037144"/>
            </a:xfrm>
            <a:prstGeom prst="ellipse">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30ECDCFC-F612-C3B8-88A5-887C945201CD}"/>
                </a:ext>
              </a:extLst>
            </p:cNvPr>
            <p:cNvSpPr txBox="1"/>
            <p:nvPr/>
          </p:nvSpPr>
          <p:spPr>
            <a:xfrm>
              <a:off x="1632030" y="2322143"/>
              <a:ext cx="2129741" cy="523220"/>
            </a:xfrm>
            <a:prstGeom prst="rect">
              <a:avLst/>
            </a:prstGeom>
            <a:noFill/>
          </p:spPr>
          <p:txBody>
            <a:bodyPr wrap="square" rtlCol="0">
              <a:spAutoFit/>
            </a:bodyPr>
            <a:lstStyle/>
            <a:p>
              <a:r>
                <a:rPr lang="pl-PL" sz="2800" dirty="0">
                  <a:solidFill>
                    <a:schemeClr val="bg1"/>
                  </a:solidFill>
                </a:rPr>
                <a:t>„związanie”</a:t>
              </a:r>
            </a:p>
          </p:txBody>
        </p:sp>
        <p:sp>
          <p:nvSpPr>
            <p:cNvPr id="5" name="pole tekstowe 4">
              <a:extLst>
                <a:ext uri="{FF2B5EF4-FFF2-40B4-BE49-F238E27FC236}">
                  <a16:creationId xmlns:a16="http://schemas.microsoft.com/office/drawing/2014/main" id="{31E60D5A-66E3-D443-54F4-DC63B11D4A2C}"/>
                </a:ext>
              </a:extLst>
            </p:cNvPr>
            <p:cNvSpPr txBox="1"/>
            <p:nvPr/>
          </p:nvSpPr>
          <p:spPr>
            <a:xfrm>
              <a:off x="1828799" y="3946259"/>
              <a:ext cx="2129741" cy="523220"/>
            </a:xfrm>
            <a:prstGeom prst="rect">
              <a:avLst/>
            </a:prstGeom>
            <a:noFill/>
          </p:spPr>
          <p:txBody>
            <a:bodyPr wrap="square" rtlCol="0">
              <a:spAutoFit/>
            </a:bodyPr>
            <a:lstStyle/>
            <a:p>
              <a:r>
                <a:rPr lang="pl-PL" sz="2800" dirty="0">
                  <a:solidFill>
                    <a:schemeClr val="bg1"/>
                  </a:solidFill>
                </a:rPr>
                <a:t>„zajęcie”</a:t>
              </a:r>
            </a:p>
          </p:txBody>
        </p:sp>
      </p:grpSp>
      <p:sp>
        <p:nvSpPr>
          <p:cNvPr id="7" name="pole tekstowe 6">
            <a:extLst>
              <a:ext uri="{FF2B5EF4-FFF2-40B4-BE49-F238E27FC236}">
                <a16:creationId xmlns:a16="http://schemas.microsoft.com/office/drawing/2014/main" id="{849C2A4A-036F-81F5-D463-0AFC68BDBEC8}"/>
              </a:ext>
            </a:extLst>
          </p:cNvPr>
          <p:cNvSpPr txBox="1"/>
          <p:nvPr/>
        </p:nvSpPr>
        <p:spPr>
          <a:xfrm>
            <a:off x="800100" y="1668933"/>
            <a:ext cx="3646025" cy="461665"/>
          </a:xfrm>
          <a:prstGeom prst="rect">
            <a:avLst/>
          </a:prstGeom>
          <a:noFill/>
        </p:spPr>
        <p:txBody>
          <a:bodyPr wrap="square" rtlCol="0">
            <a:spAutoFit/>
          </a:bodyPr>
          <a:lstStyle/>
          <a:p>
            <a:r>
              <a:rPr lang="pl-PL" sz="2400" dirty="0">
                <a:solidFill>
                  <a:schemeClr val="accent4"/>
                </a:solidFill>
              </a:rPr>
              <a:t>Klasycznie – 1 podmiot</a:t>
            </a:r>
          </a:p>
        </p:txBody>
      </p:sp>
      <p:sp>
        <p:nvSpPr>
          <p:cNvPr id="8" name="pole tekstowe 7">
            <a:extLst>
              <a:ext uri="{FF2B5EF4-FFF2-40B4-BE49-F238E27FC236}">
                <a16:creationId xmlns:a16="http://schemas.microsoft.com/office/drawing/2014/main" id="{A1AD8254-C121-8184-8149-4C7E59EA06D5}"/>
              </a:ext>
            </a:extLst>
          </p:cNvPr>
          <p:cNvSpPr txBox="1"/>
          <p:nvPr/>
        </p:nvSpPr>
        <p:spPr>
          <a:xfrm>
            <a:off x="6762991" y="1682686"/>
            <a:ext cx="5066336" cy="461665"/>
          </a:xfrm>
          <a:prstGeom prst="rect">
            <a:avLst/>
          </a:prstGeom>
          <a:noFill/>
        </p:spPr>
        <p:txBody>
          <a:bodyPr wrap="square" rtlCol="0">
            <a:spAutoFit/>
          </a:bodyPr>
          <a:lstStyle/>
          <a:p>
            <a:r>
              <a:rPr lang="pl-PL" sz="2400" dirty="0">
                <a:solidFill>
                  <a:schemeClr val="accent4"/>
                </a:solidFill>
              </a:rPr>
              <a:t>2 podmioty: właściciel i najemca</a:t>
            </a:r>
          </a:p>
        </p:txBody>
      </p:sp>
      <p:sp>
        <p:nvSpPr>
          <p:cNvPr id="9" name="Owal 8">
            <a:extLst>
              <a:ext uri="{FF2B5EF4-FFF2-40B4-BE49-F238E27FC236}">
                <a16:creationId xmlns:a16="http://schemas.microsoft.com/office/drawing/2014/main" id="{D37398DE-E43E-6A28-9F98-A5CC377821B1}"/>
              </a:ext>
            </a:extLst>
          </p:cNvPr>
          <p:cNvSpPr/>
          <p:nvPr/>
        </p:nvSpPr>
        <p:spPr>
          <a:xfrm>
            <a:off x="5698120" y="2619289"/>
            <a:ext cx="2129741" cy="2037144"/>
          </a:xfrm>
          <a:prstGeom prst="ellipse">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A2493702-0993-8A89-263E-0111DDA5E47C}"/>
              </a:ext>
            </a:extLst>
          </p:cNvPr>
          <p:cNvSpPr txBox="1"/>
          <p:nvPr/>
        </p:nvSpPr>
        <p:spPr>
          <a:xfrm>
            <a:off x="5997614" y="3306259"/>
            <a:ext cx="2129741" cy="523220"/>
          </a:xfrm>
          <a:prstGeom prst="rect">
            <a:avLst/>
          </a:prstGeom>
          <a:noFill/>
        </p:spPr>
        <p:txBody>
          <a:bodyPr wrap="square" rtlCol="0">
            <a:spAutoFit/>
          </a:bodyPr>
          <a:lstStyle/>
          <a:p>
            <a:r>
              <a:rPr lang="pl-PL" sz="2800" dirty="0">
                <a:solidFill>
                  <a:schemeClr val="bg1"/>
                </a:solidFill>
              </a:rPr>
              <a:t>„zajęcie”</a:t>
            </a:r>
          </a:p>
        </p:txBody>
      </p:sp>
      <p:cxnSp>
        <p:nvCxnSpPr>
          <p:cNvPr id="12" name="Łącznik prosty ze strzałką 11">
            <a:extLst>
              <a:ext uri="{FF2B5EF4-FFF2-40B4-BE49-F238E27FC236}">
                <a16:creationId xmlns:a16="http://schemas.microsoft.com/office/drawing/2014/main" id="{14AE163C-FC83-498B-6A60-5E662AE8043A}"/>
              </a:ext>
            </a:extLst>
          </p:cNvPr>
          <p:cNvCxnSpPr>
            <a:stCxn id="9" idx="4"/>
          </p:cNvCxnSpPr>
          <p:nvPr/>
        </p:nvCxnSpPr>
        <p:spPr>
          <a:xfrm flipH="1">
            <a:off x="5405377" y="4656433"/>
            <a:ext cx="1357614" cy="876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5E56D3B1-6D74-A4D1-D725-C2329E965C7E}"/>
              </a:ext>
            </a:extLst>
          </p:cNvPr>
          <p:cNvCxnSpPr>
            <a:stCxn id="9" idx="4"/>
          </p:cNvCxnSpPr>
          <p:nvPr/>
        </p:nvCxnSpPr>
        <p:spPr>
          <a:xfrm>
            <a:off x="6762991" y="4656433"/>
            <a:ext cx="1276653" cy="94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FDB2FA58-EF16-05B8-72C0-0A319148AB2B}"/>
              </a:ext>
            </a:extLst>
          </p:cNvPr>
          <p:cNvSpPr txBox="1"/>
          <p:nvPr/>
        </p:nvSpPr>
        <p:spPr>
          <a:xfrm>
            <a:off x="4111123" y="5615867"/>
            <a:ext cx="2797698" cy="461665"/>
          </a:xfrm>
          <a:prstGeom prst="rect">
            <a:avLst/>
          </a:prstGeom>
          <a:noFill/>
        </p:spPr>
        <p:txBody>
          <a:bodyPr wrap="square" rtlCol="0">
            <a:spAutoFit/>
          </a:bodyPr>
          <a:lstStyle/>
          <a:p>
            <a:r>
              <a:rPr lang="pl-PL" sz="2400" dirty="0">
                <a:solidFill>
                  <a:schemeClr val="accent4"/>
                </a:solidFill>
              </a:rPr>
              <a:t>„aktywny” najemca</a:t>
            </a:r>
          </a:p>
        </p:txBody>
      </p:sp>
      <p:sp>
        <p:nvSpPr>
          <p:cNvPr id="16" name="pole tekstowe 15">
            <a:extLst>
              <a:ext uri="{FF2B5EF4-FFF2-40B4-BE49-F238E27FC236}">
                <a16:creationId xmlns:a16="http://schemas.microsoft.com/office/drawing/2014/main" id="{8DAC1336-8909-3F7C-7CAA-17D4B3602F24}"/>
              </a:ext>
            </a:extLst>
          </p:cNvPr>
          <p:cNvSpPr txBox="1"/>
          <p:nvPr/>
        </p:nvSpPr>
        <p:spPr>
          <a:xfrm>
            <a:off x="6908821" y="5587508"/>
            <a:ext cx="2797698" cy="461665"/>
          </a:xfrm>
          <a:prstGeom prst="rect">
            <a:avLst/>
          </a:prstGeom>
          <a:noFill/>
        </p:spPr>
        <p:txBody>
          <a:bodyPr wrap="square" rtlCol="0">
            <a:spAutoFit/>
          </a:bodyPr>
          <a:lstStyle/>
          <a:p>
            <a:r>
              <a:rPr lang="pl-PL" sz="2400" dirty="0">
                <a:solidFill>
                  <a:schemeClr val="accent4"/>
                </a:solidFill>
              </a:rPr>
              <a:t>„pasywny” właściciel</a:t>
            </a:r>
          </a:p>
        </p:txBody>
      </p:sp>
      <p:sp>
        <p:nvSpPr>
          <p:cNvPr id="17" name="pole tekstowe 16">
            <a:extLst>
              <a:ext uri="{FF2B5EF4-FFF2-40B4-BE49-F238E27FC236}">
                <a16:creationId xmlns:a16="http://schemas.microsoft.com/office/drawing/2014/main" id="{0A69A8D4-B0D8-BA66-45F1-3CD416FA3A8E}"/>
              </a:ext>
            </a:extLst>
          </p:cNvPr>
          <p:cNvSpPr txBox="1"/>
          <p:nvPr/>
        </p:nvSpPr>
        <p:spPr>
          <a:xfrm>
            <a:off x="5206498" y="6033498"/>
            <a:ext cx="648183" cy="584775"/>
          </a:xfrm>
          <a:prstGeom prst="rect">
            <a:avLst/>
          </a:prstGeom>
          <a:noFill/>
        </p:spPr>
        <p:txBody>
          <a:bodyPr wrap="square" rtlCol="0">
            <a:spAutoFit/>
          </a:bodyPr>
          <a:lstStyle/>
          <a:p>
            <a:r>
              <a:rPr lang="pl-PL" sz="3200" b="1" dirty="0">
                <a:solidFill>
                  <a:srgbClr val="FF0000"/>
                </a:solidFill>
              </a:rPr>
              <a:t>?</a:t>
            </a:r>
          </a:p>
        </p:txBody>
      </p:sp>
      <p:sp>
        <p:nvSpPr>
          <p:cNvPr id="18" name="pole tekstowe 17">
            <a:extLst>
              <a:ext uri="{FF2B5EF4-FFF2-40B4-BE49-F238E27FC236}">
                <a16:creationId xmlns:a16="http://schemas.microsoft.com/office/drawing/2014/main" id="{F1129E1F-314E-6C74-8D21-0F3190D4C509}"/>
              </a:ext>
            </a:extLst>
          </p:cNvPr>
          <p:cNvSpPr txBox="1"/>
          <p:nvPr/>
        </p:nvSpPr>
        <p:spPr>
          <a:xfrm>
            <a:off x="8102097" y="6036466"/>
            <a:ext cx="648183" cy="584775"/>
          </a:xfrm>
          <a:prstGeom prst="rect">
            <a:avLst/>
          </a:prstGeom>
          <a:noFill/>
        </p:spPr>
        <p:txBody>
          <a:bodyPr wrap="square" rtlCol="0">
            <a:spAutoFit/>
          </a:bodyPr>
          <a:lstStyle/>
          <a:p>
            <a:r>
              <a:rPr lang="pl-PL" sz="3200" b="1" dirty="0">
                <a:solidFill>
                  <a:srgbClr val="FF0000"/>
                </a:solidFill>
              </a:rPr>
              <a:t>?</a:t>
            </a:r>
          </a:p>
        </p:txBody>
      </p:sp>
      <p:sp>
        <p:nvSpPr>
          <p:cNvPr id="20" name="Owal 19">
            <a:extLst>
              <a:ext uri="{FF2B5EF4-FFF2-40B4-BE49-F238E27FC236}">
                <a16:creationId xmlns:a16="http://schemas.microsoft.com/office/drawing/2014/main" id="{29B269B6-80D8-0E14-C6FD-FE8E71BAB09D}"/>
              </a:ext>
            </a:extLst>
          </p:cNvPr>
          <p:cNvSpPr/>
          <p:nvPr/>
        </p:nvSpPr>
        <p:spPr>
          <a:xfrm>
            <a:off x="9164315" y="2631266"/>
            <a:ext cx="2129741" cy="2082384"/>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1" name="pole tekstowe 20">
            <a:extLst>
              <a:ext uri="{FF2B5EF4-FFF2-40B4-BE49-F238E27FC236}">
                <a16:creationId xmlns:a16="http://schemas.microsoft.com/office/drawing/2014/main" id="{00AC0CE9-C9B3-8BB5-6505-45B7CAFA0B29}"/>
              </a:ext>
            </a:extLst>
          </p:cNvPr>
          <p:cNvSpPr txBox="1"/>
          <p:nvPr/>
        </p:nvSpPr>
        <p:spPr>
          <a:xfrm>
            <a:off x="9296159" y="3306259"/>
            <a:ext cx="2129741" cy="523220"/>
          </a:xfrm>
          <a:prstGeom prst="rect">
            <a:avLst/>
          </a:prstGeom>
          <a:noFill/>
        </p:spPr>
        <p:txBody>
          <a:bodyPr wrap="square" rtlCol="0">
            <a:spAutoFit/>
          </a:bodyPr>
          <a:lstStyle/>
          <a:p>
            <a:r>
              <a:rPr lang="pl-PL" sz="2800" dirty="0">
                <a:solidFill>
                  <a:schemeClr val="bg1"/>
                </a:solidFill>
              </a:rPr>
              <a:t>„związanie”</a:t>
            </a:r>
          </a:p>
        </p:txBody>
      </p:sp>
      <p:cxnSp>
        <p:nvCxnSpPr>
          <p:cNvPr id="24" name="Łącznik prosty 23">
            <a:extLst>
              <a:ext uri="{FF2B5EF4-FFF2-40B4-BE49-F238E27FC236}">
                <a16:creationId xmlns:a16="http://schemas.microsoft.com/office/drawing/2014/main" id="{F4F5A57B-E415-AFA6-41C0-C2176D4CDD8A}"/>
              </a:ext>
            </a:extLst>
          </p:cNvPr>
          <p:cNvCxnSpPr/>
          <p:nvPr/>
        </p:nvCxnSpPr>
        <p:spPr>
          <a:xfrm>
            <a:off x="9005104" y="2549296"/>
            <a:ext cx="2386796" cy="23044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00084B5D-13A8-EB24-EFD4-B3408FD0705F}"/>
              </a:ext>
            </a:extLst>
          </p:cNvPr>
          <p:cNvCxnSpPr>
            <a:cxnSpLocks/>
          </p:cNvCxnSpPr>
          <p:nvPr/>
        </p:nvCxnSpPr>
        <p:spPr>
          <a:xfrm flipV="1">
            <a:off x="8892732" y="2549296"/>
            <a:ext cx="2499168" cy="22463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7A627213-E310-501F-E832-43DD8CE7841B}"/>
              </a:ext>
            </a:extLst>
          </p:cNvPr>
          <p:cNvSpPr txBox="1"/>
          <p:nvPr/>
        </p:nvSpPr>
        <p:spPr>
          <a:xfrm>
            <a:off x="8962180" y="4817025"/>
            <a:ext cx="2797698" cy="461665"/>
          </a:xfrm>
          <a:prstGeom prst="rect">
            <a:avLst/>
          </a:prstGeom>
          <a:noFill/>
        </p:spPr>
        <p:txBody>
          <a:bodyPr wrap="square" rtlCol="0">
            <a:spAutoFit/>
          </a:bodyPr>
          <a:lstStyle/>
          <a:p>
            <a:r>
              <a:rPr lang="pl-PL" sz="2400" dirty="0">
                <a:solidFill>
                  <a:srgbClr val="FF0000"/>
                </a:solidFill>
              </a:rPr>
              <a:t>Budynek mieszkalny</a:t>
            </a:r>
          </a:p>
        </p:txBody>
      </p:sp>
    </p:spTree>
    <p:extLst>
      <p:ext uri="{BB962C8B-B14F-4D97-AF65-F5344CB8AC3E}">
        <p14:creationId xmlns:p14="http://schemas.microsoft.com/office/powerpoint/2010/main" val="356688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Starsze orzecznictwo</a:t>
            </a:r>
          </a:p>
        </p:txBody>
      </p:sp>
      <p:sp>
        <p:nvSpPr>
          <p:cNvPr id="22" name="Rectangle 9">
            <a:extLst>
              <a:ext uri="{FF2B5EF4-FFF2-40B4-BE49-F238E27FC236}">
                <a16:creationId xmlns:a16="http://schemas.microsoft.com/office/drawing/2014/main" id="{581E84C5-AE5E-D22D-F0F6-458207725E8E}"/>
              </a:ext>
            </a:extLst>
          </p:cNvPr>
          <p:cNvSpPr/>
          <p:nvPr/>
        </p:nvSpPr>
        <p:spPr>
          <a:xfrm>
            <a:off x="268255" y="1530598"/>
            <a:ext cx="11395010" cy="4524315"/>
          </a:xfrm>
          <a:prstGeom prst="rect">
            <a:avLst/>
          </a:prstGeom>
        </p:spPr>
        <p:txBody>
          <a:bodyPr wrap="square">
            <a:spAutoFit/>
          </a:bodyPr>
          <a:lstStyle/>
          <a:p>
            <a:pPr algn="just"/>
            <a:r>
              <a:rPr lang="pl-PL" sz="1600" b="1" dirty="0">
                <a:solidFill>
                  <a:srgbClr val="000D33"/>
                </a:solidFill>
                <a:latin typeface="Lato" panose="020F0502020204030203" pitchFamily="34" charset="-18"/>
              </a:rPr>
              <a:t>Wyrok WSA w Gliwicach z 16.03.2017 r., sygn.: I SA/</a:t>
            </a:r>
            <a:r>
              <a:rPr lang="pl-PL" sz="1600" b="1" dirty="0" err="1">
                <a:solidFill>
                  <a:srgbClr val="000D33"/>
                </a:solidFill>
                <a:latin typeface="Lato" panose="020F0502020204030203" pitchFamily="34" charset="-18"/>
              </a:rPr>
              <a:t>Gl</a:t>
            </a:r>
            <a:r>
              <a:rPr lang="pl-PL" sz="1600" b="1" dirty="0">
                <a:solidFill>
                  <a:srgbClr val="000D33"/>
                </a:solidFill>
                <a:latin typeface="Lato" panose="020F0502020204030203" pitchFamily="34" charset="-18"/>
              </a:rPr>
              <a:t> 1216/16 prawomocne</a:t>
            </a:r>
          </a:p>
          <a:p>
            <a:pPr algn="just"/>
            <a:endParaRPr lang="pl-PL" sz="1600"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Odnosząc się do zarzutów skargi podnieść należy, że dla rozstrzygnięcia niniejszej sprawy nie ma znaczenia, czy właściciel nieruchomości we własnym imieniu i na własny rachunek prowadzi działalność gospodarczą. </a:t>
            </a:r>
            <a:r>
              <a:rPr lang="pl-PL" sz="1600" b="1" dirty="0">
                <a:solidFill>
                  <a:srgbClr val="000D33"/>
                </a:solidFill>
                <a:latin typeface="Lato" panose="020F0502020204030203" pitchFamily="34" charset="-18"/>
              </a:rPr>
              <a:t>Decydujące bowiem znaczenie ma fakt zajęcia nieruchomości na prowadzenie działalności gospodarczej przez najemców.</a:t>
            </a: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a:p>
            <a:pPr algn="just"/>
            <a:r>
              <a:rPr lang="pl-PL" sz="1600" b="1" dirty="0">
                <a:solidFill>
                  <a:srgbClr val="000D33"/>
                </a:solidFill>
                <a:latin typeface="Lato" panose="020F0502020204030203" pitchFamily="34" charset="-18"/>
              </a:rPr>
              <a:t>Wyrok NSA z 22.07.2009 r. sygn.: II FSK 460/09</a:t>
            </a:r>
          </a:p>
          <a:p>
            <a:pPr algn="just"/>
            <a:endParaRPr lang="pl-PL" sz="1600" b="1" u="sng"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Stan faktyczny: budynek mieszkalny w okresie od zakończenia budowy do sprzedaży</a:t>
            </a:r>
          </a:p>
          <a:p>
            <a:pPr algn="just"/>
            <a:endParaRPr lang="pl-PL" sz="1600"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budynek znajdujący się w posiadaniu skarżącego (jako przedsiębiorcy) jest budynkiem mieszkalnym, a zlokalizowane w nim garaże i lokale użytkowe nie są zajęte na prowadzenie działalności gospodarczej. Dlatego też cały ten budynek powinien być opodatkowany podatkiem od nieruchomości z zastosowaniem stawki właściwej dla budynków mieszkalnych. </a:t>
            </a:r>
            <a:r>
              <a:rPr lang="pl-PL" sz="1600" b="1" dirty="0">
                <a:solidFill>
                  <a:srgbClr val="000D33"/>
                </a:solidFill>
                <a:latin typeface="Lato" panose="020F0502020204030203" pitchFamily="34" charset="-18"/>
              </a:rPr>
              <a:t>Zastosowanie </a:t>
            </a:r>
            <a:r>
              <a:rPr lang="pl-PL" sz="1600" dirty="0">
                <a:solidFill>
                  <a:srgbClr val="000D33"/>
                </a:solidFill>
                <a:latin typeface="Lato" panose="020F0502020204030203" pitchFamily="34" charset="-18"/>
              </a:rPr>
              <a:t>w stosunku do lokali użytkowych, względnie garaży (ale także mieszkań), </a:t>
            </a:r>
            <a:r>
              <a:rPr lang="pl-PL" sz="1600" b="1" dirty="0">
                <a:solidFill>
                  <a:srgbClr val="000D33"/>
                </a:solidFill>
                <a:latin typeface="Lato" panose="020F0502020204030203" pitchFamily="34" charset="-18"/>
              </a:rPr>
              <a:t>stawki właściwej dla budynków związanych z prowadzeniem działalności gospodarczej nastąpi wtedy, gdy lokale te przez samego skarżącego lub przez osoby, którym skarżący je sprzeda, zostaną zajęte na prowadzenie działalności gospodarczej.</a:t>
            </a: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136034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Przesłanka „zajęcia” przy gruntach rolnych</a:t>
            </a:r>
          </a:p>
        </p:txBody>
      </p:sp>
      <p:sp>
        <p:nvSpPr>
          <p:cNvPr id="22" name="Rectangle 9">
            <a:extLst>
              <a:ext uri="{FF2B5EF4-FFF2-40B4-BE49-F238E27FC236}">
                <a16:creationId xmlns:a16="http://schemas.microsoft.com/office/drawing/2014/main" id="{581E84C5-AE5E-D22D-F0F6-458207725E8E}"/>
              </a:ext>
            </a:extLst>
          </p:cNvPr>
          <p:cNvSpPr/>
          <p:nvPr/>
        </p:nvSpPr>
        <p:spPr>
          <a:xfrm>
            <a:off x="491801" y="1511937"/>
            <a:ext cx="10591800" cy="3046988"/>
          </a:xfrm>
          <a:prstGeom prst="rect">
            <a:avLst/>
          </a:prstGeom>
        </p:spPr>
        <p:txBody>
          <a:bodyPr wrap="square">
            <a:spAutoFit/>
          </a:bodyPr>
          <a:lstStyle/>
          <a:p>
            <a:pPr algn="just"/>
            <a:r>
              <a:rPr lang="pl-PL" sz="1600" b="1" u="sng" dirty="0">
                <a:solidFill>
                  <a:srgbClr val="000D33"/>
                </a:solidFill>
                <a:latin typeface="Lato" panose="020F0502020204030203" pitchFamily="34" charset="-18"/>
              </a:rPr>
              <a:t>Wyrok NSA z 19.05.2016 r., II FSK 1926/14</a:t>
            </a:r>
          </a:p>
          <a:p>
            <a:pPr algn="just"/>
            <a:endParaRPr lang="pl-PL" sz="1600" b="1" u="sng"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W ocenie Naczelnego Sądu Administracyjnego grunty </a:t>
            </a:r>
            <a:r>
              <a:rPr lang="pl-PL" sz="1600" b="1" dirty="0">
                <a:solidFill>
                  <a:srgbClr val="000D33"/>
                </a:solidFill>
                <a:latin typeface="Lato" panose="020F0502020204030203" pitchFamily="34" charset="-18"/>
              </a:rPr>
              <a:t>zajęte</a:t>
            </a:r>
            <a:r>
              <a:rPr lang="pl-PL" sz="1600" dirty="0">
                <a:solidFill>
                  <a:srgbClr val="000D33"/>
                </a:solidFill>
                <a:latin typeface="Lato" panose="020F0502020204030203" pitchFamily="34" charset="-18"/>
              </a:rPr>
              <a:t> na działalność gospodarczą to grunty, na których </a:t>
            </a:r>
            <a:r>
              <a:rPr lang="pl-PL" sz="1600" b="1" dirty="0">
                <a:solidFill>
                  <a:srgbClr val="000D33"/>
                </a:solidFill>
                <a:latin typeface="Lato" panose="020F0502020204030203" pitchFamily="34" charset="-18"/>
              </a:rPr>
              <a:t>w rzeczywistości wykonywane są czynności składające się na prowadzenie działalności gospodarczej</a:t>
            </a:r>
            <a:r>
              <a:rPr lang="pl-PL" sz="1600" dirty="0">
                <a:solidFill>
                  <a:srgbClr val="000D33"/>
                </a:solidFill>
                <a:latin typeface="Lato" panose="020F0502020204030203" pitchFamily="34" charset="-18"/>
              </a:rPr>
              <a:t>, a więc grunty, na których mają miejsce </a:t>
            </a:r>
            <a:r>
              <a:rPr lang="pl-PL" sz="1600" b="1" dirty="0">
                <a:solidFill>
                  <a:srgbClr val="000D33"/>
                </a:solidFill>
                <a:latin typeface="Lato" panose="020F0502020204030203" pitchFamily="34" charset="-18"/>
              </a:rPr>
              <a:t>faktyczne działania </a:t>
            </a:r>
            <a:r>
              <a:rPr lang="pl-PL" sz="1600" dirty="0">
                <a:solidFill>
                  <a:srgbClr val="000D33"/>
                </a:solidFill>
                <a:latin typeface="Lato" panose="020F0502020204030203" pitchFamily="34" charset="-18"/>
              </a:rPr>
              <a:t>powodujące osiągnięcie zamierzonych celów lub konkretnego rezultatu związanego z działalnością gospodarczą. W świetle prezentowanych uwag </a:t>
            </a:r>
            <a:r>
              <a:rPr lang="pl-PL" sz="1600" b="1" dirty="0">
                <a:solidFill>
                  <a:srgbClr val="000D33"/>
                </a:solidFill>
                <a:latin typeface="Lato" panose="020F0502020204030203" pitchFamily="34" charset="-18"/>
              </a:rPr>
              <a:t>za nieusprawiedliwione uznać należy ogólne stwierdzenie, że podjęcie czynności formalno-prawnych takich jak uzyskanie pozwolenia na budowę</a:t>
            </a:r>
            <a:r>
              <a:rPr lang="pl-PL" sz="1600" dirty="0">
                <a:solidFill>
                  <a:srgbClr val="000D33"/>
                </a:solidFill>
                <a:latin typeface="Lato" panose="020F0502020204030203" pitchFamily="34" charset="-18"/>
              </a:rPr>
              <a:t>, mieszczących się w fazie przygotowawczej przedsięwzięcia inwestycyjnego, na niewyłączonych z produkcji rolnej gruntach, z góry przesądza, iż grunty takie zostały zajęte na prowadzenie działalności gospodarczej. Uzyskanie przez przedsiębiorcę pozwolenia na budowę nie oznacza przecież, że objęte taką decyzją grunty nie są dalej wykorzystywane na cele rolnicze (dalej stanowią użytki rolne).</a:t>
            </a: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299786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Przesłanka „zajęcia” przy „świadczeniach zdrowotnych” (1)</a:t>
            </a:r>
          </a:p>
        </p:txBody>
      </p:sp>
      <p:sp>
        <p:nvSpPr>
          <p:cNvPr id="22" name="Rectangle 9">
            <a:extLst>
              <a:ext uri="{FF2B5EF4-FFF2-40B4-BE49-F238E27FC236}">
                <a16:creationId xmlns:a16="http://schemas.microsoft.com/office/drawing/2014/main" id="{581E84C5-AE5E-D22D-F0F6-458207725E8E}"/>
              </a:ext>
            </a:extLst>
          </p:cNvPr>
          <p:cNvSpPr/>
          <p:nvPr/>
        </p:nvSpPr>
        <p:spPr>
          <a:xfrm>
            <a:off x="491801" y="1511937"/>
            <a:ext cx="10591800" cy="4524315"/>
          </a:xfrm>
          <a:prstGeom prst="rect">
            <a:avLst/>
          </a:prstGeom>
        </p:spPr>
        <p:txBody>
          <a:bodyPr wrap="square">
            <a:spAutoFit/>
          </a:bodyPr>
          <a:lstStyle/>
          <a:p>
            <a:pPr algn="just"/>
            <a:r>
              <a:rPr lang="pl-PL" sz="1600" b="1" u="sng" dirty="0">
                <a:solidFill>
                  <a:srgbClr val="000D33"/>
                </a:solidFill>
                <a:latin typeface="Lato" panose="020F0502020204030203" pitchFamily="34" charset="-18"/>
              </a:rPr>
              <a:t>Wyrok NSA z 11.12.2020 r., II FSK 1968/18</a:t>
            </a:r>
          </a:p>
          <a:p>
            <a:pPr algn="just"/>
            <a:endParaRPr lang="pl-PL" sz="1600" b="1" u="sng"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W języku potocznym "zająć" oznacza zapełnić, wypełnić sobą lub czymś jakąś przestrzeń, powierzchnię czegoś. Użyty przez ustawodawcę zwrot "zajęte przez podmiot udzielający tych świadczeń" </a:t>
            </a:r>
            <a:r>
              <a:rPr lang="pl-PL" sz="1600" b="1" dirty="0">
                <a:solidFill>
                  <a:srgbClr val="000D33"/>
                </a:solidFill>
                <a:latin typeface="Lato" panose="020F0502020204030203" pitchFamily="34" charset="-18"/>
              </a:rPr>
              <a:t>ma na celu podkreślenie, iż w budynku lub jego części nie może być jednocześnie wykonywana inna działalność gospodarcza</a:t>
            </a:r>
            <a:r>
              <a:rPr lang="pl-PL" sz="1600" dirty="0">
                <a:solidFill>
                  <a:srgbClr val="000D33"/>
                </a:solidFill>
                <a:latin typeface="Lato" panose="020F0502020204030203" pitchFamily="34" charset="-18"/>
              </a:rPr>
              <a:t>, bowiem zajmuje go podmiot udzielający świadczenia medyczne.</a:t>
            </a:r>
          </a:p>
          <a:p>
            <a:pPr algn="just"/>
            <a:endParaRPr lang="pl-PL" sz="1600"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Wskazane powyżej rozumienie terminu "zajęcie" potwierdza także </a:t>
            </a:r>
            <a:r>
              <a:rPr lang="pl-PL" sz="1600" b="1" dirty="0">
                <a:solidFill>
                  <a:srgbClr val="000D33"/>
                </a:solidFill>
                <a:latin typeface="Lato" panose="020F0502020204030203" pitchFamily="34" charset="-18"/>
              </a:rPr>
              <a:t>wykładnia systemowa wewnętrzna</a:t>
            </a:r>
            <a:r>
              <a:rPr lang="pl-PL" sz="1600" dirty="0">
                <a:solidFill>
                  <a:srgbClr val="000D33"/>
                </a:solidFill>
                <a:latin typeface="Lato" panose="020F0502020204030203" pitchFamily="34" charset="-18"/>
              </a:rPr>
              <a:t>. Ustawodawca wielokrotnie na gruncie przepisów ustawy o podatkach i opłatach lokalnych posługuje się tym terminem w celu uwypuklenia </a:t>
            </a:r>
            <a:r>
              <a:rPr lang="pl-PL" sz="1600" b="1" dirty="0">
                <a:solidFill>
                  <a:srgbClr val="000D33"/>
                </a:solidFill>
                <a:latin typeface="Lato" panose="020F0502020204030203" pitchFamily="34" charset="-18"/>
              </a:rPr>
              <a:t>rzeczywistego wykorzystywania przedmiotu opodatkowania </a:t>
            </a:r>
            <a:r>
              <a:rPr lang="pl-PL" sz="1600" dirty="0">
                <a:solidFill>
                  <a:srgbClr val="000D33"/>
                </a:solidFill>
                <a:latin typeface="Lato" panose="020F0502020204030203" pitchFamily="34" charset="-18"/>
              </a:rPr>
              <a:t>w określonym celu. Szczególnie, choć nie tylko, widoczne jest to w przypadku przepisów regulujących zwolnienia podatkowe (art. 7 ust. 1 pkt 1a, 2, 6, 9, 12, 13, 14) czy też przepisów dotyczących opodatkowania podatkiem od nieruchomości gruntów rolnych i leśnych. Mogą być one opodatkowane tym podatkiem tylko w jednym przypadku - gdy zostaną zajęte na prowadzenie działalności gospodarczej. Powołane regulacje potwierdzają tylko tezę, że w każdym przypadku, gdy w przepisach prawa podatkowego jest mowa o "zajęciu", należy przez to rozumieć </a:t>
            </a:r>
            <a:r>
              <a:rPr lang="pl-PL" sz="1600" b="1" dirty="0">
                <a:solidFill>
                  <a:srgbClr val="000D33"/>
                </a:solidFill>
                <a:latin typeface="Lato" panose="020F0502020204030203" pitchFamily="34" charset="-18"/>
              </a:rPr>
              <a:t>definitywne użytkowanie budynku lub jego części w jednym celu</a:t>
            </a:r>
            <a:r>
              <a:rPr lang="pl-PL" sz="1600" dirty="0">
                <a:solidFill>
                  <a:srgbClr val="000D33"/>
                </a:solidFill>
                <a:latin typeface="Lato" panose="020F0502020204030203" pitchFamily="34" charset="-18"/>
              </a:rPr>
              <a:t> - tu udzielania świadczeń zdrowotnych. </a:t>
            </a:r>
            <a:endParaRPr lang="pl-PL" sz="1600" b="1" u="sng" dirty="0">
              <a:solidFill>
                <a:srgbClr val="000D33"/>
              </a:solidFill>
              <a:latin typeface="Lato" panose="020F0502020204030203" pitchFamily="34" charset="-18"/>
            </a:endParaRPr>
          </a:p>
          <a:p>
            <a:pPr algn="just"/>
            <a:endParaRPr lang="pl-PL" sz="1600" b="1" u="sng"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173359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781050" y="632442"/>
            <a:ext cx="10591800" cy="553998"/>
          </a:xfrm>
          <a:prstGeom prst="rect">
            <a:avLst/>
          </a:prstGeom>
          <a:noFill/>
        </p:spPr>
        <p:txBody>
          <a:bodyPr wrap="squar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Przesłanka „zajęcia” przy „świadczeniach zdrowotnych” (2)</a:t>
            </a:r>
          </a:p>
        </p:txBody>
      </p:sp>
      <p:sp>
        <p:nvSpPr>
          <p:cNvPr id="22" name="Rectangle 9">
            <a:extLst>
              <a:ext uri="{FF2B5EF4-FFF2-40B4-BE49-F238E27FC236}">
                <a16:creationId xmlns:a16="http://schemas.microsoft.com/office/drawing/2014/main" id="{581E84C5-AE5E-D22D-F0F6-458207725E8E}"/>
              </a:ext>
            </a:extLst>
          </p:cNvPr>
          <p:cNvSpPr/>
          <p:nvPr/>
        </p:nvSpPr>
        <p:spPr>
          <a:xfrm>
            <a:off x="491801" y="1511937"/>
            <a:ext cx="10591800" cy="2554545"/>
          </a:xfrm>
          <a:prstGeom prst="rect">
            <a:avLst/>
          </a:prstGeom>
        </p:spPr>
        <p:txBody>
          <a:bodyPr wrap="square">
            <a:spAutoFit/>
          </a:bodyPr>
          <a:lstStyle/>
          <a:p>
            <a:pPr algn="just"/>
            <a:r>
              <a:rPr lang="pl-PL" sz="1600" b="1" u="sng" dirty="0">
                <a:solidFill>
                  <a:srgbClr val="000D33"/>
                </a:solidFill>
                <a:latin typeface="Lato" panose="020F0502020204030203" pitchFamily="34" charset="-18"/>
              </a:rPr>
              <a:t>Wyrok NSA z 8.11.2017 r., II FSK 2772/15</a:t>
            </a:r>
          </a:p>
          <a:p>
            <a:pPr algn="just"/>
            <a:endParaRPr lang="pl-PL" sz="1600" b="1" u="sng" dirty="0">
              <a:solidFill>
                <a:srgbClr val="000D33"/>
              </a:solidFill>
              <a:latin typeface="Lato" panose="020F0502020204030203" pitchFamily="34" charset="-18"/>
            </a:endParaRPr>
          </a:p>
          <a:p>
            <a:pPr algn="just"/>
            <a:r>
              <a:rPr lang="pl-PL" sz="1600" dirty="0">
                <a:solidFill>
                  <a:srgbClr val="000D33"/>
                </a:solidFill>
                <a:latin typeface="Lato" panose="020F0502020204030203" pitchFamily="34" charset="-18"/>
              </a:rPr>
              <a:t>Z wykładni gramatycznej tego przepisu wynika, że tylko </a:t>
            </a:r>
            <a:r>
              <a:rPr lang="pl-PL" sz="1600" b="1" dirty="0">
                <a:solidFill>
                  <a:srgbClr val="000D33"/>
                </a:solidFill>
                <a:latin typeface="Lato" panose="020F0502020204030203" pitchFamily="34" charset="-18"/>
              </a:rPr>
              <a:t>faktyczne zajęcie budynku </a:t>
            </a:r>
            <a:r>
              <a:rPr lang="pl-PL" sz="1600" dirty="0">
                <a:solidFill>
                  <a:srgbClr val="000D33"/>
                </a:solidFill>
                <a:latin typeface="Lato" panose="020F0502020204030203" pitchFamily="34" charset="-18"/>
              </a:rPr>
              <a:t>lub jego części na realizowanie świadczeń zdrowotnych prowadzi do możliwości jego opodatkowania stawką preferencyjną. Zajęcie budynków lub ich części na udzielenie świadczeń zdrowotnych musi mieć </a:t>
            </a:r>
            <a:r>
              <a:rPr lang="pl-PL" sz="1600" b="1" dirty="0">
                <a:solidFill>
                  <a:srgbClr val="000D33"/>
                </a:solidFill>
                <a:latin typeface="Lato" panose="020F0502020204030203" pitchFamily="34" charset="-18"/>
              </a:rPr>
              <a:t>bezpośredni związek z tymi świadczeniami</a:t>
            </a:r>
            <a:r>
              <a:rPr lang="pl-PL" sz="1600" dirty="0">
                <a:solidFill>
                  <a:srgbClr val="000D33"/>
                </a:solidFill>
                <a:latin typeface="Lato" panose="020F0502020204030203" pitchFamily="34" charset="-18"/>
              </a:rPr>
              <a:t>, gdyż w przypadku stawek preferencyjnych należy przepis interpretować ściśle. Za takim rozumieniem przepisu przemawia wykładnia systemowa wewnętrzna, z której wynika, że ustawodawca w sposób wyraźny rozróżnia budynki i ich części "związane z", a więc z samym posiadaniem ich przez przedsiębiorcę i budynkami i ich częściami "zajętymi na", co oznacza, że musi istnieć bezpośredni związek i faktyczne zajęcie na usługi świadczeń zdrowotnych.</a:t>
            </a: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326799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1247580" y="274161"/>
            <a:ext cx="7758855" cy="1477328"/>
          </a:xfrm>
          <a:prstGeom prst="rect">
            <a:avLst/>
          </a:prstGeom>
          <a:noFill/>
        </p:spPr>
        <p:txBody>
          <a:bodyPr wrap="non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Wyrok NSA z 23.01.2020 r., II FSK 1252/19</a:t>
            </a:r>
          </a:p>
          <a:p>
            <a:r>
              <a:rPr lang="pl-PL" dirty="0">
                <a:latin typeface="Lato Black" panose="020F0A02020204030203" pitchFamily="34" charset="-18"/>
              </a:rPr>
              <a:t>Wyrok NSA z 15.09.2022 r., III FSK 1878/21</a:t>
            </a:r>
          </a:p>
          <a:p>
            <a:endParaRPr lang="pl-PL" dirty="0">
              <a:latin typeface="Lato Black" panose="020F0A02020204030203" pitchFamily="34" charset="-18"/>
            </a:endParaRPr>
          </a:p>
        </p:txBody>
      </p:sp>
      <p:sp>
        <p:nvSpPr>
          <p:cNvPr id="22" name="Rectangle 9">
            <a:extLst>
              <a:ext uri="{FF2B5EF4-FFF2-40B4-BE49-F238E27FC236}">
                <a16:creationId xmlns:a16="http://schemas.microsoft.com/office/drawing/2014/main" id="{581E84C5-AE5E-D22D-F0F6-458207725E8E}"/>
              </a:ext>
            </a:extLst>
          </p:cNvPr>
          <p:cNvSpPr/>
          <p:nvPr/>
        </p:nvSpPr>
        <p:spPr>
          <a:xfrm>
            <a:off x="781050" y="1782525"/>
            <a:ext cx="10591800" cy="4801314"/>
          </a:xfrm>
          <a:prstGeom prst="rect">
            <a:avLst/>
          </a:prstGeom>
        </p:spPr>
        <p:txBody>
          <a:bodyPr wrap="square">
            <a:spAutoFit/>
          </a:bodyPr>
          <a:lstStyle/>
          <a:p>
            <a:pPr algn="just"/>
            <a:r>
              <a:rPr lang="pl-PL" b="1" dirty="0">
                <a:solidFill>
                  <a:srgbClr val="26802F"/>
                </a:solidFill>
                <a:latin typeface="Lato" panose="020F0502020204030203" pitchFamily="34" charset="-18"/>
              </a:rPr>
              <a:t>Czy wynajem lokali na cele mieszkalne w ramach DG pozwala na stawkę „mieszkaniową” PON?</a:t>
            </a:r>
          </a:p>
          <a:p>
            <a:pPr algn="just"/>
            <a:endParaRPr lang="pl-PL" sz="1600" dirty="0">
              <a:solidFill>
                <a:srgbClr val="000D33"/>
              </a:solidFill>
              <a:latin typeface="Lato" panose="020F0502020204030203" pitchFamily="34" charset="-18"/>
            </a:endParaRPr>
          </a:p>
          <a:p>
            <a:pPr algn="just"/>
            <a:r>
              <a:rPr lang="pl-PL" sz="1600" b="1" u="sng" dirty="0">
                <a:solidFill>
                  <a:srgbClr val="000D33"/>
                </a:solidFill>
                <a:latin typeface="Lato" panose="020F0502020204030203" pitchFamily="34" charset="-18"/>
              </a:rPr>
              <a:t>Stan faktyczny</a:t>
            </a:r>
          </a:p>
          <a:p>
            <a:pPr algn="just"/>
            <a:r>
              <a:rPr lang="pl-PL" sz="1600" dirty="0">
                <a:solidFill>
                  <a:srgbClr val="000D33"/>
                </a:solidFill>
                <a:latin typeface="Lato" panose="020F0502020204030203" pitchFamily="34" charset="-18"/>
              </a:rPr>
              <a:t>Przedsiębiorca prowadzi działalność gospodarczą, która polega na wynajmie i zarządzaniu nieruchomościami z przeznaczeniem na cele mieszkaniowe. Budynki figurują w ewidencji środków trwałych i podlegają amortyzacji.</a:t>
            </a:r>
          </a:p>
          <a:p>
            <a:pPr algn="just"/>
            <a:endParaRPr lang="pl-PL" sz="1600" dirty="0">
              <a:solidFill>
                <a:srgbClr val="000D33"/>
              </a:solidFill>
              <a:latin typeface="Lato" panose="020F0502020204030203" pitchFamily="34" charset="-18"/>
            </a:endParaRPr>
          </a:p>
          <a:p>
            <a:pPr marL="1254125" indent="-1254125" algn="just"/>
            <a:r>
              <a:rPr lang="pl-PL" sz="1600" b="1" u="sng" dirty="0">
                <a:solidFill>
                  <a:srgbClr val="000D33"/>
                </a:solidFill>
                <a:latin typeface="Lato" panose="020F0502020204030203" pitchFamily="34" charset="-18"/>
              </a:rPr>
              <a:t>Główne wnioski</a:t>
            </a:r>
          </a:p>
          <a:p>
            <a:pPr marL="1254125" algn="just"/>
            <a:endParaRPr lang="pl-PL" sz="1600" dirty="0">
              <a:solidFill>
                <a:srgbClr val="000D33"/>
              </a:solidFill>
              <a:latin typeface="Lato" panose="020F0502020204030203" pitchFamily="34" charset="-18"/>
            </a:endParaRPr>
          </a:p>
          <a:p>
            <a:pPr marL="1254125" algn="just"/>
            <a:r>
              <a:rPr lang="pl-PL" sz="1600" dirty="0">
                <a:solidFill>
                  <a:srgbClr val="000D33"/>
                </a:solidFill>
                <a:latin typeface="Lato" panose="020F0502020204030203" pitchFamily="34" charset="-18"/>
              </a:rPr>
              <a:t>Wynajem lokali na cele mieszkalne w ramach działalności gospodarczej oznacza konieczność zastosowania najwyższej stawki PON z </a:t>
            </a:r>
            <a:r>
              <a:rPr lang="en-US" sz="1600" dirty="0">
                <a:solidFill>
                  <a:srgbClr val="000D33"/>
                </a:solidFill>
                <a:latin typeface="Lato" panose="020F0502020204030203" pitchFamily="34" charset="-18"/>
              </a:rPr>
              <a:t>art. 5 </a:t>
            </a:r>
            <a:r>
              <a:rPr lang="en-US" sz="1600" dirty="0" err="1">
                <a:solidFill>
                  <a:srgbClr val="000D33"/>
                </a:solidFill>
                <a:latin typeface="Lato" panose="020F0502020204030203" pitchFamily="34" charset="-18"/>
              </a:rPr>
              <a:t>ust</a:t>
            </a:r>
            <a:r>
              <a:rPr lang="en-US" sz="1600" dirty="0">
                <a:solidFill>
                  <a:srgbClr val="000D33"/>
                </a:solidFill>
                <a:latin typeface="Lato" panose="020F0502020204030203" pitchFamily="34" charset="-18"/>
              </a:rPr>
              <a:t>. 1 pkt 2 lit. b)</a:t>
            </a:r>
            <a:r>
              <a:rPr lang="pl-PL" sz="1600" dirty="0">
                <a:solidFill>
                  <a:srgbClr val="000D33"/>
                </a:solidFill>
                <a:latin typeface="Lato" panose="020F0502020204030203" pitchFamily="34" charset="-18"/>
              </a:rPr>
              <a:t> </a:t>
            </a:r>
            <a:r>
              <a:rPr lang="pl-PL" sz="1600" dirty="0" err="1">
                <a:solidFill>
                  <a:srgbClr val="000D33"/>
                </a:solidFill>
                <a:latin typeface="Lato" panose="020F0502020204030203" pitchFamily="34" charset="-18"/>
              </a:rPr>
              <a:t>u.p.o.l</a:t>
            </a:r>
            <a:r>
              <a:rPr lang="pl-PL" sz="1600" dirty="0">
                <a:solidFill>
                  <a:srgbClr val="000D33"/>
                </a:solidFill>
                <a:latin typeface="Lato" panose="020F0502020204030203" pitchFamily="34" charset="-18"/>
              </a:rPr>
              <a:t>.</a:t>
            </a:r>
          </a:p>
          <a:p>
            <a:pPr marL="1254125" algn="just"/>
            <a:endParaRPr lang="pl-PL" sz="1600" dirty="0">
              <a:solidFill>
                <a:srgbClr val="000D33"/>
              </a:solidFill>
              <a:latin typeface="Lato" panose="020F0502020204030203" pitchFamily="34" charset="-18"/>
            </a:endParaRPr>
          </a:p>
          <a:p>
            <a:pPr marL="1254125" algn="just"/>
            <a:r>
              <a:rPr lang="pl-PL" sz="1600" dirty="0">
                <a:solidFill>
                  <a:srgbClr val="000D33"/>
                </a:solidFill>
                <a:latin typeface="Lato" panose="020F0502020204030203" pitchFamily="34" charset="-18"/>
              </a:rPr>
              <a:t>„Zajęcie na prowadzenie działalności gospodarczej” </a:t>
            </a:r>
            <a:r>
              <a:rPr lang="pl-PL" sz="1600" b="1" dirty="0">
                <a:solidFill>
                  <a:srgbClr val="000D33"/>
                </a:solidFill>
                <a:latin typeface="Lato" panose="020F0502020204030203" pitchFamily="34" charset="-18"/>
              </a:rPr>
              <a:t>nie musi oznaczać fizycznego zajęcia </a:t>
            </a:r>
            <a:r>
              <a:rPr lang="pl-PL" sz="1600" dirty="0">
                <a:solidFill>
                  <a:srgbClr val="000D33"/>
                </a:solidFill>
                <a:latin typeface="Lato" panose="020F0502020204030203" pitchFamily="34" charset="-18"/>
              </a:rPr>
              <a:t>nieruchomości.</a:t>
            </a:r>
          </a:p>
          <a:p>
            <a:pPr marL="1254125" algn="just"/>
            <a:endParaRPr lang="pl-PL" sz="1600" dirty="0">
              <a:solidFill>
                <a:srgbClr val="000D33"/>
              </a:solidFill>
              <a:latin typeface="Lato" panose="020F0502020204030203" pitchFamily="34" charset="-18"/>
            </a:endParaRPr>
          </a:p>
          <a:p>
            <a:pPr marL="1254125" algn="just"/>
            <a:r>
              <a:rPr lang="pl-PL" sz="1600" dirty="0">
                <a:solidFill>
                  <a:srgbClr val="000D33"/>
                </a:solidFill>
                <a:latin typeface="Lato" panose="020F0502020204030203" pitchFamily="34" charset="-18"/>
              </a:rPr>
              <a:t>Jeśli bez wykorzystania takiej nieruchomości nie można zrealizować celu gospodarczego, to oznacza to zajęcie na cele działalności gospodarczej.</a:t>
            </a:r>
          </a:p>
          <a:p>
            <a:pPr algn="just"/>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pic>
        <p:nvPicPr>
          <p:cNvPr id="3" name="Grafika 2" descr="Strzał w dziesiątkę z wypełnieniem pełnym">
            <a:extLst>
              <a:ext uri="{FF2B5EF4-FFF2-40B4-BE49-F238E27FC236}">
                <a16:creationId xmlns:a16="http://schemas.microsoft.com/office/drawing/2014/main" id="{6FCD98AB-459D-3AC9-4E05-6B12D317E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040" y="5306572"/>
            <a:ext cx="475103" cy="475103"/>
          </a:xfrm>
          <a:prstGeom prst="rect">
            <a:avLst/>
          </a:prstGeom>
        </p:spPr>
      </p:pic>
      <p:pic>
        <p:nvPicPr>
          <p:cNvPr id="4" name="Grafika 3" descr="Strzał w dziesiątkę z wypełnieniem pełnym">
            <a:extLst>
              <a:ext uri="{FF2B5EF4-FFF2-40B4-BE49-F238E27FC236}">
                <a16:creationId xmlns:a16="http://schemas.microsoft.com/office/drawing/2014/main" id="{A8584319-CD31-4398-2E00-FAD35D8A10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040" y="4533426"/>
            <a:ext cx="475103" cy="475103"/>
          </a:xfrm>
          <a:prstGeom prst="rect">
            <a:avLst/>
          </a:prstGeom>
        </p:spPr>
      </p:pic>
      <p:pic>
        <p:nvPicPr>
          <p:cNvPr id="5" name="Grafika 4" descr="Strzał w dziesiątkę z wypełnieniem pełnym">
            <a:extLst>
              <a:ext uri="{FF2B5EF4-FFF2-40B4-BE49-F238E27FC236}">
                <a16:creationId xmlns:a16="http://schemas.microsoft.com/office/drawing/2014/main" id="{0F083EB2-0802-C203-FCC1-C9FCB1F732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039" y="3821034"/>
            <a:ext cx="475103" cy="475103"/>
          </a:xfrm>
          <a:prstGeom prst="rect">
            <a:avLst/>
          </a:prstGeom>
        </p:spPr>
      </p:pic>
    </p:spTree>
    <p:extLst>
      <p:ext uri="{BB962C8B-B14F-4D97-AF65-F5344CB8AC3E}">
        <p14:creationId xmlns:p14="http://schemas.microsoft.com/office/powerpoint/2010/main" val="305245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3">
            <a:extLst>
              <a:ext uri="{FF2B5EF4-FFF2-40B4-BE49-F238E27FC236}">
                <a16:creationId xmlns:a16="http://schemas.microsoft.com/office/drawing/2014/main" id="{A266B90C-D79E-054A-BB35-AE36E42C8004}"/>
              </a:ext>
            </a:extLst>
          </p:cNvPr>
          <p:cNvSpPr txBox="1"/>
          <p:nvPr/>
        </p:nvSpPr>
        <p:spPr>
          <a:xfrm>
            <a:off x="1196068" y="216063"/>
            <a:ext cx="5567550" cy="553998"/>
          </a:xfrm>
          <a:prstGeom prst="rect">
            <a:avLst/>
          </a:prstGeom>
          <a:noFill/>
        </p:spPr>
        <p:txBody>
          <a:bodyPr wrap="none" rtlCol="0">
            <a:spAutoFit/>
          </a:bodyPr>
          <a:lstStyle>
            <a:defPPr>
              <a:defRPr lang="pl-PL"/>
            </a:defPPr>
            <a:lvl1pPr defTabSz="914217">
              <a:defRPr sz="3000">
                <a:solidFill>
                  <a:srgbClr val="01083C"/>
                </a:solidFill>
                <a:latin typeface="Lato Light" charset="0"/>
                <a:ea typeface="Lato Light" charset="0"/>
                <a:cs typeface="Lato Light" charset="0"/>
              </a:defRPr>
            </a:lvl1pPr>
          </a:lstStyle>
          <a:p>
            <a:r>
              <a:rPr lang="pl-PL" dirty="0">
                <a:latin typeface="Lato Black" panose="020F0A02020204030203" pitchFamily="34" charset="-18"/>
              </a:rPr>
              <a:t>Wyroki NSA – uzasadnienia (1)</a:t>
            </a:r>
          </a:p>
        </p:txBody>
      </p:sp>
      <p:sp>
        <p:nvSpPr>
          <p:cNvPr id="22" name="Rectangle 9">
            <a:extLst>
              <a:ext uri="{FF2B5EF4-FFF2-40B4-BE49-F238E27FC236}">
                <a16:creationId xmlns:a16="http://schemas.microsoft.com/office/drawing/2014/main" id="{581E84C5-AE5E-D22D-F0F6-458207725E8E}"/>
              </a:ext>
            </a:extLst>
          </p:cNvPr>
          <p:cNvSpPr/>
          <p:nvPr/>
        </p:nvSpPr>
        <p:spPr>
          <a:xfrm>
            <a:off x="202550" y="1659285"/>
            <a:ext cx="11563351" cy="3539430"/>
          </a:xfrm>
          <a:prstGeom prst="rect">
            <a:avLst/>
          </a:prstGeom>
        </p:spPr>
        <p:txBody>
          <a:bodyPr wrap="square">
            <a:spAutoFit/>
          </a:bodyPr>
          <a:lstStyle/>
          <a:p>
            <a:pPr marL="285750" indent="-285750" algn="just">
              <a:buFont typeface="Wingdings" panose="05000000000000000000" pitchFamily="2" charset="2"/>
              <a:buChar char="Ø"/>
            </a:pPr>
            <a:r>
              <a:rPr lang="pl-PL" sz="1600" dirty="0">
                <a:solidFill>
                  <a:srgbClr val="000D33"/>
                </a:solidFill>
                <a:latin typeface="Lato" panose="020F0502020204030203" pitchFamily="34" charset="-18"/>
              </a:rPr>
              <a:t>„</a:t>
            </a:r>
            <a:r>
              <a:rPr lang="pl-PL" sz="1600" b="1" dirty="0">
                <a:solidFill>
                  <a:srgbClr val="000D33"/>
                </a:solidFill>
                <a:latin typeface="Lato" panose="020F0502020204030203" pitchFamily="34" charset="-18"/>
              </a:rPr>
              <a:t>Jeżeli bez wykorzystania budynku mieszkalnego </a:t>
            </a:r>
            <a:r>
              <a:rPr lang="pl-PL" sz="1600" dirty="0">
                <a:solidFill>
                  <a:srgbClr val="000D33"/>
                </a:solidFill>
                <a:latin typeface="Lato" panose="020F0502020204030203" pitchFamily="34" charset="-18"/>
              </a:rPr>
              <a:t>lub jego części, przedsiębiorca nie będzie mógł zrealizować </a:t>
            </a:r>
            <a:r>
              <a:rPr lang="pl-PL" sz="1600" b="1" dirty="0">
                <a:solidFill>
                  <a:srgbClr val="000D33"/>
                </a:solidFill>
                <a:latin typeface="Lato" panose="020F0502020204030203" pitchFamily="34" charset="-18"/>
              </a:rPr>
              <a:t>zamierzenia gospodarczego</a:t>
            </a:r>
            <a:r>
              <a:rPr lang="pl-PL" sz="1600" dirty="0">
                <a:solidFill>
                  <a:srgbClr val="000D33"/>
                </a:solidFill>
                <a:latin typeface="Lato" panose="020F0502020204030203" pitchFamily="34" charset="-18"/>
              </a:rPr>
              <a:t>, to będzie to oznaczało, że zajął je na cele prowadzonej działalności gospodarczej.”</a:t>
            </a:r>
          </a:p>
          <a:p>
            <a:pPr algn="just"/>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r>
              <a:rPr lang="pl-PL" sz="1600" dirty="0">
                <a:solidFill>
                  <a:srgbClr val="000D33"/>
                </a:solidFill>
                <a:latin typeface="Lato" panose="020F0502020204030203" pitchFamily="34" charset="-18"/>
              </a:rPr>
              <a:t>„Ustawodawca w art. 5 ust. 1 pkt 2 lit. b </a:t>
            </a:r>
            <a:r>
              <a:rPr lang="pl-PL" sz="1600" dirty="0" err="1">
                <a:solidFill>
                  <a:srgbClr val="000D33"/>
                </a:solidFill>
                <a:latin typeface="Lato" panose="020F0502020204030203" pitchFamily="34" charset="-18"/>
              </a:rPr>
              <a:t>u.p.o.l</a:t>
            </a:r>
            <a:r>
              <a:rPr lang="pl-PL" sz="1600" dirty="0">
                <a:solidFill>
                  <a:srgbClr val="000D33"/>
                </a:solidFill>
                <a:latin typeface="Lato" panose="020F0502020204030203" pitchFamily="34" charset="-18"/>
              </a:rPr>
              <a:t>. użył sformułowania "zajętych na prowadzenie działalności gospodarczej", nie zaś "w których prowadzona jest działalność gospodarcza". </a:t>
            </a:r>
            <a:r>
              <a:rPr lang="pl-PL" sz="1600" b="1" dirty="0">
                <a:solidFill>
                  <a:srgbClr val="000D33"/>
                </a:solidFill>
                <a:latin typeface="Lato" panose="020F0502020204030203" pitchFamily="34" charset="-18"/>
              </a:rPr>
              <a:t>Nie zawsze przedsiębiorca do osiągnięcia efektów swojej działalności będzie musiał "fizycznie" wykorzystywać składniki swojego majątku</a:t>
            </a:r>
            <a:r>
              <a:rPr lang="pl-PL" sz="1600" dirty="0">
                <a:solidFill>
                  <a:srgbClr val="000D33"/>
                </a:solidFill>
                <a:latin typeface="Lato" panose="020F0502020204030203" pitchFamily="34" charset="-18"/>
              </a:rPr>
              <a:t>”.</a:t>
            </a: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a:p>
            <a:pPr marL="285750" indent="-285750" algn="just">
              <a:buFont typeface="Wingdings" panose="05000000000000000000" pitchFamily="2" charset="2"/>
              <a:buChar char="Ø"/>
            </a:pPr>
            <a:r>
              <a:rPr lang="pl-PL" sz="1600" b="1" dirty="0">
                <a:solidFill>
                  <a:srgbClr val="000D33"/>
                </a:solidFill>
                <a:latin typeface="Lato" panose="020F0502020204030203" pitchFamily="34" charset="-18"/>
              </a:rPr>
              <a:t>Stawki podatku przewidziane w tym przepisie, nie zostały bowiem uzależnione od faktycznego (fizycznego) zajęcia budynku mieszkalnego lub jego części w celu prowadzenia w nich działalności gospodarczej.</a:t>
            </a:r>
            <a:r>
              <a:rPr lang="pl-PL" sz="1600" dirty="0">
                <a:solidFill>
                  <a:srgbClr val="000D33"/>
                </a:solidFill>
                <a:latin typeface="Lato" panose="020F0502020204030203" pitchFamily="34" charset="-18"/>
              </a:rPr>
              <a:t> Istotne jest natomiast, czy wykorzystywane są one do realizacji gospodarczych celów przedsiębiorcy.</a:t>
            </a:r>
          </a:p>
          <a:p>
            <a:pPr marL="285750" indent="-285750" algn="just">
              <a:buFont typeface="Wingdings" panose="05000000000000000000" pitchFamily="2" charset="2"/>
              <a:buChar char="Ø"/>
            </a:pPr>
            <a:endParaRPr lang="pl-PL" sz="1600" dirty="0">
              <a:solidFill>
                <a:srgbClr val="000D33"/>
              </a:solidFill>
              <a:latin typeface="Lato" panose="020F0502020204030203" pitchFamily="34" charset="-18"/>
            </a:endParaRPr>
          </a:p>
          <a:p>
            <a:pPr algn="just"/>
            <a:endParaRPr lang="pl-PL" sz="1600" dirty="0">
              <a:solidFill>
                <a:srgbClr val="000D33"/>
              </a:solidFill>
              <a:latin typeface="Lato" panose="020F0502020204030203" pitchFamily="34" charset="-18"/>
            </a:endParaRPr>
          </a:p>
        </p:txBody>
      </p:sp>
    </p:spTree>
    <p:extLst>
      <p:ext uri="{BB962C8B-B14F-4D97-AF65-F5344CB8AC3E}">
        <p14:creationId xmlns:p14="http://schemas.microsoft.com/office/powerpoint/2010/main" val="4047354666"/>
      </p:ext>
    </p:extLst>
  </p:cSld>
  <p:clrMapOvr>
    <a:masterClrMapping/>
  </p:clrMapOvr>
</p:sld>
</file>

<file path=ppt/theme/theme1.xml><?xml version="1.0" encoding="utf-8"?>
<a:theme xmlns:a="http://schemas.openxmlformats.org/drawingml/2006/main" name="1_Office Theme">
  <a:themeElements>
    <a:clrScheme name="Niestandardowy 6">
      <a:dk1>
        <a:srgbClr val="999999"/>
      </a:dk1>
      <a:lt1>
        <a:srgbClr val="FFFFFF"/>
      </a:lt1>
      <a:dk2>
        <a:srgbClr val="494949"/>
      </a:dk2>
      <a:lt2>
        <a:srgbClr val="FFFFFF"/>
      </a:lt2>
      <a:accent1>
        <a:srgbClr val="C0C0C0"/>
      </a:accent1>
      <a:accent2>
        <a:srgbClr val="001654"/>
      </a:accent2>
      <a:accent3>
        <a:srgbClr val="A60054"/>
      </a:accent3>
      <a:accent4>
        <a:srgbClr val="000D33"/>
      </a:accent4>
      <a:accent5>
        <a:srgbClr val="505050"/>
      </a:accent5>
      <a:accent6>
        <a:srgbClr val="001D70"/>
      </a:accent6>
      <a:hlink>
        <a:srgbClr val="26802F"/>
      </a:hlink>
      <a:folHlink>
        <a:srgbClr val="26802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15670</TotalTime>
  <Words>1875</Words>
  <Application>Microsoft Office PowerPoint</Application>
  <PresentationFormat>Panoramiczny</PresentationFormat>
  <Paragraphs>146</Paragraphs>
  <Slides>14</Slides>
  <Notes>12</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14</vt:i4>
      </vt:variant>
    </vt:vector>
  </HeadingPairs>
  <TitlesOfParts>
    <vt:vector size="23" baseType="lpstr">
      <vt:lpstr>Arial</vt:lpstr>
      <vt:lpstr>Calibri</vt:lpstr>
      <vt:lpstr>Gill Sans</vt:lpstr>
      <vt:lpstr>Lato</vt:lpstr>
      <vt:lpstr>Lato Black</vt:lpstr>
      <vt:lpstr>Lato Light</vt:lpstr>
      <vt:lpstr>Verdana</vt:lpstr>
      <vt:lpstr>Wingdings</vt:lpstr>
      <vt:lpstr>1_Office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MDDP Michalik Dłuska Dziedzic i Partnerzy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Paulina Berska</dc:creator>
  <cp:lastModifiedBy>Wojciech Morawski (wmoraw)</cp:lastModifiedBy>
  <cp:revision>420</cp:revision>
  <dcterms:created xsi:type="dcterms:W3CDTF">2021-07-22T13:41:01Z</dcterms:created>
  <dcterms:modified xsi:type="dcterms:W3CDTF">2023-05-31T22:28:55Z</dcterms:modified>
</cp:coreProperties>
</file>