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3" r:id="rId3"/>
    <p:sldId id="265" r:id="rId4"/>
    <p:sldId id="278" r:id="rId5"/>
    <p:sldId id="280" r:id="rId6"/>
    <p:sldId id="279" r:id="rId7"/>
    <p:sldId id="281" r:id="rId8"/>
    <p:sldId id="325" r:id="rId9"/>
    <p:sldId id="283" r:id="rId10"/>
    <p:sldId id="327" r:id="rId11"/>
    <p:sldId id="328" r:id="rId12"/>
    <p:sldId id="329" r:id="rId13"/>
    <p:sldId id="330" r:id="rId14"/>
    <p:sldId id="331" r:id="rId15"/>
    <p:sldId id="32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1pPr>
    <a:lvl2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2pPr>
    <a:lvl3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3pPr>
    <a:lvl4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4pPr>
    <a:lvl5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5pPr>
    <a:lvl6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6pPr>
    <a:lvl7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7pPr>
    <a:lvl8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8pPr>
    <a:lvl9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3"/>
    <p:restoredTop sz="94661"/>
  </p:normalViewPr>
  <p:slideViewPr>
    <p:cSldViewPr snapToGrid="0">
      <p:cViewPr varScale="1">
        <p:scale>
          <a:sx n="31" d="100"/>
          <a:sy n="31" d="100"/>
        </p:scale>
        <p:origin x="9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xfrm>
            <a:off x="1143000" y="685800"/>
            <a:ext cx="4572000" cy="3429000"/>
          </a:xfrm>
          <a:prstGeom prst="rect">
            <a:avLst/>
          </a:prstGeom>
        </p:spPr>
        <p:txBody>
          <a:bodyPr/>
          <a:lstStyle/>
          <a:p>
            <a:endParaRPr/>
          </a:p>
        </p:txBody>
      </p:sp>
      <p:sp>
        <p:nvSpPr>
          <p:cNvPr id="458" name="Shape 4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Okładka photo">
    <p:spTree>
      <p:nvGrpSpPr>
        <p:cNvPr id="1" name=""/>
        <p:cNvGrpSpPr/>
        <p:nvPr/>
      </p:nvGrpSpPr>
      <p:grpSpPr>
        <a:xfrm>
          <a:off x="0" y="0"/>
          <a:ext cx="0" cy="0"/>
          <a:chOff x="0" y="0"/>
          <a:chExt cx="0" cy="0"/>
        </a:xfrm>
      </p:grpSpPr>
      <p:pic>
        <p:nvPicPr>
          <p:cNvPr id="17" name="01_okladka_photo.png" descr="01_okladka_photo.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 name="thedypl.png" descr="thedypl.png"/>
          <p:cNvPicPr>
            <a:picLocks noChangeAspect="1"/>
          </p:cNvPicPr>
          <p:nvPr/>
        </p:nvPicPr>
        <p:blipFill>
          <a:blip r:embed="rId3"/>
          <a:stretch>
            <a:fillRect/>
          </a:stretch>
        </p:blipFill>
        <p:spPr>
          <a:xfrm>
            <a:off x="23056254" y="9344818"/>
            <a:ext cx="1333501" cy="2120901"/>
          </a:xfrm>
          <a:prstGeom prst="rect">
            <a:avLst/>
          </a:prstGeom>
          <a:ln w="12700">
            <a:miter lim="400000"/>
          </a:ln>
        </p:spPr>
      </p:pic>
      <p:pic>
        <p:nvPicPr>
          <p:cNvPr id="19" name="logo-thedyy.png" descr="logo-thedyy.png"/>
          <p:cNvPicPr>
            <a:picLocks noChangeAspect="1"/>
          </p:cNvPicPr>
          <p:nvPr/>
        </p:nvPicPr>
        <p:blipFill>
          <a:blip r:embed="rId4"/>
          <a:stretch>
            <a:fillRect/>
          </a:stretch>
        </p:blipFill>
        <p:spPr>
          <a:xfrm>
            <a:off x="49907" y="11498560"/>
            <a:ext cx="4673601" cy="2311401"/>
          </a:xfrm>
          <a:prstGeom prst="rect">
            <a:avLst/>
          </a:prstGeom>
          <a:ln w="12700">
            <a:miter lim="400000"/>
          </a:ln>
        </p:spPr>
      </p:pic>
      <p:sp>
        <p:nvSpPr>
          <p:cNvPr id="20"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latin typeface="Roboto Slab Light"/>
                <a:ea typeface="Roboto Slab Light"/>
                <a:cs typeface="Roboto Slab Light"/>
                <a:sym typeface="Roboto Slab Light"/>
              </a:defRPr>
            </a:lvl1pPr>
          </a:lstStyle>
          <a:p>
            <a:r>
              <a:t>Thedy &amp; Partners oferta dla XYZ</a:t>
            </a:r>
          </a:p>
        </p:txBody>
      </p:sp>
      <p:sp>
        <p:nvSpPr>
          <p:cNvPr id="21" name="Linia"/>
          <p:cNvSpPr/>
          <p:nvPr/>
        </p:nvSpPr>
        <p:spPr>
          <a:xfrm>
            <a:off x="3009900" y="6141640"/>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22" name="Treść - poziom 1…"/>
          <p:cNvSpPr txBox="1">
            <a:spLocks noGrp="1"/>
          </p:cNvSpPr>
          <p:nvPr>
            <p:ph type="body" sz="quarter" idx="1" hasCustomPrompt="1"/>
          </p:nvPr>
        </p:nvSpPr>
        <p:spPr>
          <a:xfrm>
            <a:off x="2992042" y="6924426"/>
            <a:ext cx="8533310" cy="3406578"/>
          </a:xfrm>
          <a:prstGeom prst="rect">
            <a:avLst/>
          </a:prstGeom>
        </p:spPr>
        <p:txBody>
          <a:bodyPr/>
          <a:lstStyle>
            <a:lvl1pPr>
              <a:defRPr sz="4600" b="0">
                <a:solidFill>
                  <a:srgbClr val="FFFFFF"/>
                </a:solidFill>
                <a:latin typeface="Helvetica Neue Light"/>
                <a:ea typeface="Helvetica Neue Light"/>
                <a:cs typeface="Helvetica Neue Light"/>
                <a:sym typeface="Helvetica Neue Light"/>
              </a:defRPr>
            </a:lvl1pPr>
            <a:lvl2pPr>
              <a:defRPr sz="4600" b="0">
                <a:solidFill>
                  <a:srgbClr val="FFFFFF"/>
                </a:solidFill>
                <a:latin typeface="Helvetica Neue Light"/>
                <a:ea typeface="Helvetica Neue Light"/>
                <a:cs typeface="Helvetica Neue Light"/>
                <a:sym typeface="Helvetica Neue Light"/>
              </a:defRPr>
            </a:lvl2pPr>
            <a:lvl3pPr>
              <a:defRPr sz="4600" b="0">
                <a:solidFill>
                  <a:srgbClr val="FFFFFF"/>
                </a:solidFill>
                <a:latin typeface="Helvetica Neue Light"/>
                <a:ea typeface="Helvetica Neue Light"/>
                <a:cs typeface="Helvetica Neue Light"/>
                <a:sym typeface="Helvetica Neue Light"/>
              </a:defRPr>
            </a:lvl3pPr>
            <a:lvl4pPr>
              <a:defRPr sz="4600" b="0">
                <a:solidFill>
                  <a:srgbClr val="FFFFFF"/>
                </a:solidFill>
                <a:latin typeface="Helvetica Neue Light"/>
                <a:ea typeface="Helvetica Neue Light"/>
                <a:cs typeface="Helvetica Neue Light"/>
                <a:sym typeface="Helvetica Neue Light"/>
              </a:defRPr>
            </a:lvl4pPr>
            <a:lvl5pPr>
              <a:defRPr sz="4600" b="0">
                <a:solidFill>
                  <a:srgbClr val="FFFFFF"/>
                </a:solidFill>
                <a:latin typeface="Helvetica Neue Light"/>
                <a:ea typeface="Helvetica Neue Light"/>
                <a:cs typeface="Helvetica Neue Light"/>
                <a:sym typeface="Helvetica Neue Light"/>
              </a:defRPr>
            </a:lvl5pPr>
          </a:lstStyle>
          <a:p>
            <a:r>
              <a:t>Podtytuł prezentacji</a:t>
            </a:r>
          </a:p>
          <a:p>
            <a:pPr lvl="1"/>
            <a:endParaRPr/>
          </a:p>
          <a:p>
            <a:pPr lvl="2"/>
            <a:endParaRPr/>
          </a:p>
          <a:p>
            <a:pPr lvl="3"/>
            <a:endParaRPr/>
          </a:p>
          <a:p>
            <a:pPr lvl="4"/>
            <a:endParaRPr/>
          </a:p>
        </p:txBody>
      </p:sp>
      <p:sp>
        <p:nvSpPr>
          <p:cNvPr id="23" name="Tytuł prezentacji"/>
          <p:cNvSpPr txBox="1">
            <a:spLocks noGrp="1"/>
          </p:cNvSpPr>
          <p:nvPr>
            <p:ph type="title" hasCustomPrompt="1"/>
          </p:nvPr>
        </p:nvSpPr>
        <p:spPr>
          <a:xfrm>
            <a:off x="2984496" y="3327350"/>
            <a:ext cx="9943807" cy="2031505"/>
          </a:xfrm>
          <a:prstGeom prst="rect">
            <a:avLst/>
          </a:prstGeom>
        </p:spPr>
        <p:txBody>
          <a:bodyPr anchor="ctr"/>
          <a:lstStyle>
            <a:lvl1pPr>
              <a:defRPr sz="10000" b="0" spc="-200">
                <a:latin typeface="Roboto Slab Light"/>
                <a:ea typeface="Roboto Slab Light"/>
                <a:cs typeface="Roboto Slab Light"/>
                <a:sym typeface="Roboto Slab Light"/>
              </a:defRPr>
            </a:lvl1pPr>
          </a:lstStyle>
          <a:p>
            <a:r>
              <a:t>Tytuł prezentacji</a:t>
            </a:r>
          </a:p>
        </p:txBody>
      </p:sp>
      <p:sp>
        <p:nvSpPr>
          <p:cNvPr id="26" name="Numer slajdu"/>
          <p:cNvSpPr txBox="1">
            <a:spLocks noGrp="1"/>
          </p:cNvSpPr>
          <p:nvPr>
            <p:ph type="sldNum" sz="quarter" idx="2"/>
          </p:nvPr>
        </p:nvSpPr>
        <p:spPr>
          <a:xfrm>
            <a:off x="22805228" y="1063922"/>
            <a:ext cx="684615" cy="723901"/>
          </a:xfrm>
          <a:prstGeom prst="rect">
            <a:avLst/>
          </a:prstGeom>
        </p:spPr>
        <p:txBody>
          <a:bodyPr wrap="square"/>
          <a:lstStyle>
            <a:lvl1pPr>
              <a:defRPr sz="3700">
                <a:solidFill>
                  <a:srgbClr val="FFFFFF"/>
                </a:solidFill>
                <a:latin typeface="Roboto Slab Regular"/>
                <a:ea typeface="Roboto Slab Regular"/>
                <a:cs typeface="Roboto Slab Regular"/>
                <a:sym typeface="Roboto Slab Regular"/>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ajd przekladkowy">
    <p:spTree>
      <p:nvGrpSpPr>
        <p:cNvPr id="1" name=""/>
        <p:cNvGrpSpPr/>
        <p:nvPr/>
      </p:nvGrpSpPr>
      <p:grpSpPr>
        <a:xfrm>
          <a:off x="0" y="0"/>
          <a:ext cx="0" cy="0"/>
          <a:chOff x="0" y="0"/>
          <a:chExt cx="0" cy="0"/>
        </a:xfrm>
      </p:grpSpPr>
      <p:pic>
        <p:nvPicPr>
          <p:cNvPr id="159" name="przekładka copy.png" descr="przekładka copy.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60" name="kolo.png" descr="kolo.png"/>
          <p:cNvPicPr>
            <a:picLocks noChangeAspect="1"/>
          </p:cNvPicPr>
          <p:nvPr userDrawn="1"/>
        </p:nvPicPr>
        <p:blipFill>
          <a:blip r:embed="rId3"/>
          <a:stretch>
            <a:fillRect/>
          </a:stretch>
        </p:blipFill>
        <p:spPr>
          <a:xfrm>
            <a:off x="20821451" y="-2878"/>
            <a:ext cx="3556001" cy="2857501"/>
          </a:xfrm>
          <a:prstGeom prst="rect">
            <a:avLst/>
          </a:prstGeom>
          <a:ln w="12700">
            <a:miter lim="400000"/>
          </a:ln>
        </p:spPr>
      </p:pic>
      <p:sp>
        <p:nvSpPr>
          <p:cNvPr id="161"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162" name="Linia"/>
          <p:cNvSpPr/>
          <p:nvPr/>
        </p:nvSpPr>
        <p:spPr>
          <a:xfrm>
            <a:off x="3009900" y="7500540"/>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163" name="Tytuł prezentacji"/>
          <p:cNvSpPr txBox="1">
            <a:spLocks noGrp="1"/>
          </p:cNvSpPr>
          <p:nvPr>
            <p:ph type="body" sz="quarter" idx="14"/>
          </p:nvPr>
        </p:nvSpPr>
        <p:spPr>
          <a:xfrm>
            <a:off x="2908296" y="5857726"/>
            <a:ext cx="10433848" cy="1342629"/>
          </a:xfrm>
          <a:prstGeom prst="rect">
            <a:avLst/>
          </a:prstGeom>
        </p:spPr>
        <p:txBody>
          <a:bodyPr/>
          <a:lstStyle>
            <a:lvl1pPr defTabSz="1804370">
              <a:lnSpc>
                <a:spcPct val="80000"/>
              </a:lnSpc>
              <a:defRPr sz="7400" b="0" spc="-148">
                <a:solidFill>
                  <a:srgbClr val="FFFFFF"/>
                </a:solidFill>
                <a:latin typeface="Roboto Slab Light"/>
                <a:ea typeface="Roboto Slab Light"/>
                <a:cs typeface="Roboto Slab Light"/>
                <a:sym typeface="Roboto Slab Light"/>
              </a:defRPr>
            </a:lvl1pPr>
          </a:lstStyle>
          <a:p>
            <a:r>
              <a:t>Tytuł prezentacji</a:t>
            </a:r>
          </a:p>
        </p:txBody>
      </p:sp>
      <p:sp>
        <p:nvSpPr>
          <p:cNvPr id="164" name="4/15"/>
          <p:cNvSpPr txBox="1"/>
          <p:nvPr userDrawn="1"/>
        </p:nvSpPr>
        <p:spPr>
          <a:xfrm>
            <a:off x="22637546" y="1037527"/>
            <a:ext cx="950581" cy="573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spcBef>
                <a:spcPts val="4500"/>
              </a:spcBef>
              <a:defRPr sz="3400" spc="0">
                <a:solidFill>
                  <a:srgbClr val="FFFFFF"/>
                </a:solidFill>
              </a:defRPr>
            </a:lvl1pPr>
          </a:lstStyle>
          <a:p>
            <a:r>
              <a:rPr lang="pl-PL" dirty="0"/>
              <a:t>2/15</a:t>
            </a:r>
            <a:endParaRPr dirty="0"/>
          </a:p>
        </p:txBody>
      </p:sp>
      <p:sp>
        <p:nvSpPr>
          <p:cNvPr id="165" name="O CZYM LOREM IPSUM DOLOE"/>
          <p:cNvSpPr txBox="1">
            <a:spLocks noGrp="1"/>
          </p:cNvSpPr>
          <p:nvPr>
            <p:ph type="body" sz="quarter" idx="15"/>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solidFill>
                  <a:srgbClr val="FFFFFF"/>
                </a:solidFill>
                <a:latin typeface="Roboto Slab Light"/>
                <a:ea typeface="Roboto Slab Light"/>
                <a:cs typeface="Roboto Slab Light"/>
                <a:sym typeface="Roboto Slab Light"/>
              </a:defRPr>
            </a:lvl1pPr>
          </a:lstStyle>
          <a:p>
            <a:r>
              <a:t>O CZYM LOREM IPSUM DOLOE</a:t>
            </a:r>
          </a:p>
        </p:txBody>
      </p:sp>
      <p:pic>
        <p:nvPicPr>
          <p:cNvPr id="166" name="thedy-pl-bialy.png" descr="thedy-pl-bialy.png"/>
          <p:cNvPicPr>
            <a:picLocks noChangeAspect="1"/>
          </p:cNvPicPr>
          <p:nvPr/>
        </p:nvPicPr>
        <p:blipFill>
          <a:blip r:embed="rId4"/>
          <a:stretch>
            <a:fillRect/>
          </a:stretch>
        </p:blipFill>
        <p:spPr>
          <a:xfrm>
            <a:off x="23576954" y="9404085"/>
            <a:ext cx="393701" cy="2108201"/>
          </a:xfrm>
          <a:prstGeom prst="rect">
            <a:avLst/>
          </a:prstGeom>
          <a:ln w="12700">
            <a:miter lim="400000"/>
          </a:ln>
        </p:spPr>
      </p:pic>
      <p:sp>
        <p:nvSpPr>
          <p:cNvPr id="16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lajd do tresci tekst">
    <p:spTree>
      <p:nvGrpSpPr>
        <p:cNvPr id="1" name=""/>
        <p:cNvGrpSpPr/>
        <p:nvPr/>
      </p:nvGrpSpPr>
      <p:grpSpPr>
        <a:xfrm>
          <a:off x="0" y="0"/>
          <a:ext cx="0" cy="0"/>
          <a:chOff x="0" y="0"/>
          <a:chExt cx="0" cy="0"/>
        </a:xfrm>
      </p:grpSpPr>
      <p:pic>
        <p:nvPicPr>
          <p:cNvPr id="192" name="glowny.png" descr="glowny.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3" name="kolo.png" descr="kolo.png"/>
          <p:cNvPicPr>
            <a:picLocks noChangeAspect="1"/>
          </p:cNvPicPr>
          <p:nvPr/>
        </p:nvPicPr>
        <p:blipFill>
          <a:blip r:embed="rId3"/>
          <a:stretch>
            <a:fillRect/>
          </a:stretch>
        </p:blipFill>
        <p:spPr>
          <a:xfrm>
            <a:off x="20821451" y="-2878"/>
            <a:ext cx="3556001" cy="2857501"/>
          </a:xfrm>
          <a:prstGeom prst="rect">
            <a:avLst/>
          </a:prstGeom>
          <a:ln w="12700">
            <a:miter lim="400000"/>
          </a:ln>
        </p:spPr>
      </p:pic>
      <p:pic>
        <p:nvPicPr>
          <p:cNvPr id="194" name="thedypl.png" descr="thedypl.png"/>
          <p:cNvPicPr>
            <a:picLocks noChangeAspect="1"/>
          </p:cNvPicPr>
          <p:nvPr/>
        </p:nvPicPr>
        <p:blipFill>
          <a:blip r:embed="rId4"/>
          <a:stretch>
            <a:fillRect/>
          </a:stretch>
        </p:blipFill>
        <p:spPr>
          <a:xfrm>
            <a:off x="23056254" y="9344818"/>
            <a:ext cx="1333501" cy="2120901"/>
          </a:xfrm>
          <a:prstGeom prst="rect">
            <a:avLst/>
          </a:prstGeom>
          <a:ln w="12700">
            <a:miter lim="400000"/>
          </a:ln>
        </p:spPr>
      </p:pic>
      <p:sp>
        <p:nvSpPr>
          <p:cNvPr id="195"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196" name="O CZYM LOREM IPSUM DOLOE"/>
          <p:cNvSpPr txBox="1">
            <a:spLocks noGrp="1"/>
          </p:cNvSpPr>
          <p:nvPr>
            <p:ph type="body" sz="quarter" idx="14"/>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latin typeface="Roboto Slab Light"/>
                <a:ea typeface="Roboto Slab Light"/>
                <a:cs typeface="Roboto Slab Light"/>
                <a:sym typeface="Roboto Slab Light"/>
              </a:defRPr>
            </a:lvl1pPr>
          </a:lstStyle>
          <a:p>
            <a:r>
              <a:t>O CZYM LOREM IPSUM DOLOE</a:t>
            </a:r>
          </a:p>
        </p:txBody>
      </p:sp>
      <p:sp>
        <p:nvSpPr>
          <p:cNvPr id="197" name="4/15"/>
          <p:cNvSpPr txBox="1">
            <a:spLocks noGrp="1"/>
          </p:cNvSpPr>
          <p:nvPr>
            <p:ph type="body" sz="quarter" idx="15" hasCustomPrompt="1"/>
          </p:nvPr>
        </p:nvSpPr>
        <p:spPr>
          <a:xfrm>
            <a:off x="22637546" y="1037527"/>
            <a:ext cx="950581" cy="573490"/>
          </a:xfrm>
          <a:prstGeom prst="rect">
            <a:avLst/>
          </a:prstGeom>
        </p:spPr>
        <p:txBody>
          <a:bodyPr wrap="none" anchor="ctr">
            <a:spAutoFit/>
          </a:bodyPr>
          <a:lstStyle>
            <a:lvl1pPr defTabSz="2438338">
              <a:lnSpc>
                <a:spcPct val="90000"/>
              </a:lnSpc>
              <a:spcBef>
                <a:spcPts val="4500"/>
              </a:spcBef>
              <a:defRPr sz="3400" b="0">
                <a:latin typeface="Roboto Slab Light"/>
                <a:ea typeface="Roboto Slab Light"/>
                <a:cs typeface="Roboto Slab Light"/>
                <a:sym typeface="Roboto Slab Light"/>
              </a:defRPr>
            </a:lvl1pPr>
          </a:lstStyle>
          <a:p>
            <a:r>
              <a:rPr lang="pl-PL" dirty="0"/>
              <a:t>2</a:t>
            </a:r>
            <a:r>
              <a:rPr dirty="0"/>
              <a:t>/1</a:t>
            </a:r>
            <a:r>
              <a:rPr lang="pl-PL" dirty="0"/>
              <a:t>0</a:t>
            </a:r>
            <a:endParaRPr dirty="0"/>
          </a:p>
        </p:txBody>
      </p:sp>
      <p:sp>
        <p:nvSpPr>
          <p:cNvPr id="198" name="Tytuł prezentacji"/>
          <p:cNvSpPr txBox="1">
            <a:spLocks noGrp="1"/>
          </p:cNvSpPr>
          <p:nvPr>
            <p:ph type="body" sz="quarter" idx="16"/>
          </p:nvPr>
        </p:nvSpPr>
        <p:spPr>
          <a:xfrm>
            <a:off x="2645416" y="1560512"/>
            <a:ext cx="5845374" cy="1159273"/>
          </a:xfrm>
          <a:prstGeom prst="rect">
            <a:avLst/>
          </a:prstGeom>
        </p:spPr>
        <p:txBody>
          <a:bodyPr anchor="ctr"/>
          <a:lstStyle>
            <a:lvl1pPr defTabSz="2121354">
              <a:lnSpc>
                <a:spcPct val="80000"/>
              </a:lnSpc>
              <a:defRPr sz="5916" b="0" spc="-118">
                <a:latin typeface="Roboto Slab Light"/>
                <a:ea typeface="Roboto Slab Light"/>
                <a:cs typeface="Roboto Slab Light"/>
                <a:sym typeface="Roboto Slab Light"/>
              </a:defRPr>
            </a:lvl1pPr>
          </a:lstStyle>
          <a:p>
            <a:r>
              <a:t>Tytuł prezentacji</a:t>
            </a:r>
          </a:p>
        </p:txBody>
      </p:sp>
      <p:sp>
        <p:nvSpPr>
          <p:cNvPr id="199" name="Treść - poziom 1…"/>
          <p:cNvSpPr txBox="1">
            <a:spLocks noGrp="1"/>
          </p:cNvSpPr>
          <p:nvPr>
            <p:ph type="body" sz="quarter" idx="17"/>
          </p:nvPr>
        </p:nvSpPr>
        <p:spPr>
          <a:xfrm>
            <a:off x="2741706" y="4415184"/>
            <a:ext cx="9078420" cy="5782073"/>
          </a:xfrm>
          <a:prstGeom prst="rect">
            <a:avLst/>
          </a:prstGeom>
        </p:spPr>
        <p:txBody>
          <a:bodyPr/>
          <a:lstStyle>
            <a:lvl1pPr>
              <a:defRPr sz="1800" b="0">
                <a:latin typeface="Roboto Slab Light"/>
                <a:ea typeface="Roboto Slab Light"/>
                <a:cs typeface="Roboto Slab Light"/>
                <a:sym typeface="Roboto Slab Light"/>
              </a:defRPr>
            </a:lvl1pPr>
            <a:lvl2pPr>
              <a:defRPr sz="1800" b="0">
                <a:latin typeface="Roboto Slab Light"/>
                <a:ea typeface="Roboto Slab Light"/>
                <a:cs typeface="Roboto Slab Light"/>
                <a:sym typeface="Roboto Slab Light"/>
              </a:defRPr>
            </a:lvl2pPr>
            <a:lvl3pPr>
              <a:defRPr sz="1800" b="0">
                <a:latin typeface="Roboto Slab Light"/>
                <a:ea typeface="Roboto Slab Light"/>
                <a:cs typeface="Roboto Slab Light"/>
                <a:sym typeface="Roboto Slab Light"/>
              </a:defRPr>
            </a:lvl3pPr>
            <a:lvl4pPr>
              <a:defRPr sz="1800" b="0">
                <a:latin typeface="Roboto Slab Light"/>
                <a:ea typeface="Roboto Slab Light"/>
                <a:cs typeface="Roboto Slab Light"/>
                <a:sym typeface="Roboto Slab Light"/>
              </a:defRPr>
            </a:lvl4pPr>
            <a:lvl5pPr>
              <a:defRPr sz="1800" b="0">
                <a:latin typeface="Roboto Slab Light"/>
                <a:ea typeface="Roboto Slab Light"/>
                <a:cs typeface="Roboto Slab Light"/>
                <a:sym typeface="Roboto Slab Light"/>
              </a:defRPr>
            </a:lvl5pPr>
          </a:lstStyle>
          <a:p>
            <a:r>
              <a:t>Treść - poziom 1</a:t>
            </a:r>
          </a:p>
          <a:p>
            <a:pPr lvl="1"/>
            <a:r>
              <a:t>Treść - poziom 2</a:t>
            </a:r>
          </a:p>
          <a:p>
            <a:pPr lvl="2"/>
            <a:r>
              <a:t>Treść - poziom 3</a:t>
            </a:r>
          </a:p>
          <a:p>
            <a:pPr lvl="3"/>
            <a:r>
              <a:t>Treść - poziom 4</a:t>
            </a:r>
          </a:p>
          <a:p>
            <a:pPr lvl="4"/>
            <a:r>
              <a:t>Treść - poziom 5</a:t>
            </a:r>
          </a:p>
        </p:txBody>
      </p:sp>
      <p:sp>
        <p:nvSpPr>
          <p:cNvPr id="200" name="Treść - poziom 1…"/>
          <p:cNvSpPr txBox="1">
            <a:spLocks noGrp="1"/>
          </p:cNvSpPr>
          <p:nvPr>
            <p:ph type="body" sz="quarter" idx="18"/>
          </p:nvPr>
        </p:nvSpPr>
        <p:spPr>
          <a:xfrm>
            <a:off x="12836221" y="4415184"/>
            <a:ext cx="8813705" cy="5782073"/>
          </a:xfrm>
          <a:prstGeom prst="rect">
            <a:avLst/>
          </a:prstGeom>
        </p:spPr>
        <p:txBody>
          <a:bodyPr/>
          <a:lstStyle>
            <a:lvl1pPr>
              <a:defRPr sz="1800" b="0">
                <a:latin typeface="Roboto Slab Light"/>
                <a:ea typeface="Roboto Slab Light"/>
                <a:cs typeface="Roboto Slab Light"/>
                <a:sym typeface="Roboto Slab Light"/>
              </a:defRPr>
            </a:lvl1pPr>
            <a:lvl2pPr>
              <a:defRPr sz="1800" b="0">
                <a:latin typeface="Roboto Slab Light"/>
                <a:ea typeface="Roboto Slab Light"/>
                <a:cs typeface="Roboto Slab Light"/>
                <a:sym typeface="Roboto Slab Light"/>
              </a:defRPr>
            </a:lvl2pPr>
            <a:lvl3pPr>
              <a:defRPr sz="1800" b="0">
                <a:latin typeface="Roboto Slab Light"/>
                <a:ea typeface="Roboto Slab Light"/>
                <a:cs typeface="Roboto Slab Light"/>
                <a:sym typeface="Roboto Slab Light"/>
              </a:defRPr>
            </a:lvl3pPr>
            <a:lvl4pPr>
              <a:defRPr sz="1800" b="0">
                <a:latin typeface="Roboto Slab Light"/>
                <a:ea typeface="Roboto Slab Light"/>
                <a:cs typeface="Roboto Slab Light"/>
                <a:sym typeface="Roboto Slab Light"/>
              </a:defRPr>
            </a:lvl4pPr>
            <a:lvl5pPr>
              <a:defRPr sz="1800" b="0">
                <a:latin typeface="Roboto Slab Light"/>
                <a:ea typeface="Roboto Slab Light"/>
                <a:cs typeface="Roboto Slab Light"/>
                <a:sym typeface="Roboto Slab Light"/>
              </a:defRPr>
            </a:lvl5pPr>
          </a:lstStyle>
          <a:p>
            <a:r>
              <a:t>Treść - poziom 1</a:t>
            </a:r>
          </a:p>
          <a:p>
            <a:pPr lvl="1"/>
            <a:r>
              <a:t>Treść - poziom 2</a:t>
            </a:r>
          </a:p>
          <a:p>
            <a:pPr lvl="2"/>
            <a:r>
              <a:t>Treść - poziom 3</a:t>
            </a:r>
          </a:p>
          <a:p>
            <a:pPr lvl="3"/>
            <a:r>
              <a:t>Treść - poziom 4</a:t>
            </a:r>
          </a:p>
          <a:p>
            <a:pPr lvl="4"/>
            <a:r>
              <a:t>Treść - poziom 5</a:t>
            </a:r>
          </a:p>
        </p:txBody>
      </p:sp>
      <p:sp>
        <p:nvSpPr>
          <p:cNvPr id="201" name="Linia"/>
          <p:cNvSpPr/>
          <p:nvPr/>
        </p:nvSpPr>
        <p:spPr>
          <a:xfrm>
            <a:off x="2712720" y="3086405"/>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20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Slajd koncowy">
    <p:spTree>
      <p:nvGrpSpPr>
        <p:cNvPr id="1" name=""/>
        <p:cNvGrpSpPr/>
        <p:nvPr/>
      </p:nvGrpSpPr>
      <p:grpSpPr>
        <a:xfrm>
          <a:off x="0" y="0"/>
          <a:ext cx="0" cy="0"/>
          <a:chOff x="0" y="0"/>
          <a:chExt cx="0" cy="0"/>
        </a:xfrm>
      </p:grpSpPr>
      <p:pic>
        <p:nvPicPr>
          <p:cNvPr id="444" name="przekładka copy.png" descr="przekładka copy.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46"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447" name="Tytuł prezentacji"/>
          <p:cNvSpPr txBox="1">
            <a:spLocks noGrp="1"/>
          </p:cNvSpPr>
          <p:nvPr>
            <p:ph type="title" hasCustomPrompt="1"/>
          </p:nvPr>
        </p:nvSpPr>
        <p:spPr>
          <a:xfrm>
            <a:off x="2425696" y="2009576"/>
            <a:ext cx="11670412" cy="1740397"/>
          </a:xfrm>
          <a:prstGeom prst="rect">
            <a:avLst/>
          </a:prstGeom>
        </p:spPr>
        <p:txBody>
          <a:bodyPr/>
          <a:lstStyle>
            <a:lvl1pPr>
              <a:defRPr b="0">
                <a:latin typeface="Roboto Slab Light"/>
                <a:ea typeface="Roboto Slab Light"/>
                <a:cs typeface="Roboto Slab Light"/>
                <a:sym typeface="Roboto Slab Light"/>
              </a:defRPr>
            </a:lvl1pPr>
          </a:lstStyle>
          <a:p>
            <a:r>
              <a:t>Tytuł prezentacji</a:t>
            </a:r>
          </a:p>
        </p:txBody>
      </p:sp>
      <p:sp>
        <p:nvSpPr>
          <p:cNvPr id="449" name="O CZYM LOREM IPSUM DOLOE"/>
          <p:cNvSpPr txBox="1">
            <a:spLocks noGrp="1"/>
          </p:cNvSpPr>
          <p:nvPr>
            <p:ph type="body" sz="quarter" idx="15"/>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solidFill>
                  <a:srgbClr val="FFFFFF"/>
                </a:solidFill>
                <a:latin typeface="Roboto Slab Light"/>
                <a:ea typeface="Roboto Slab Light"/>
                <a:cs typeface="Roboto Slab Light"/>
                <a:sym typeface="Roboto Slab Light"/>
              </a:defRPr>
            </a:lvl1pPr>
          </a:lstStyle>
          <a:p>
            <a:r>
              <a:t>O CZYM LOREM IPSUM DOLOE</a:t>
            </a:r>
          </a:p>
        </p:txBody>
      </p:sp>
      <p:pic>
        <p:nvPicPr>
          <p:cNvPr id="450" name="thedy-pl-bialy.png" descr="thedy-pl-bialy.png"/>
          <p:cNvPicPr>
            <a:picLocks noChangeAspect="1"/>
          </p:cNvPicPr>
          <p:nvPr/>
        </p:nvPicPr>
        <p:blipFill>
          <a:blip r:embed="rId3"/>
          <a:stretch>
            <a:fillRect/>
          </a:stretch>
        </p:blipFill>
        <p:spPr>
          <a:xfrm>
            <a:off x="23576954" y="9404085"/>
            <a:ext cx="393701" cy="2108201"/>
          </a:xfrm>
          <a:prstGeom prst="rect">
            <a:avLst/>
          </a:prstGeom>
          <a:ln w="12700">
            <a:miter lim="400000"/>
          </a:ln>
        </p:spPr>
      </p:pic>
      <p:sp>
        <p:nvSpPr>
          <p:cNvPr id="45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142187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02_listprzewodni_B.png" descr="02_listprzewodni_B.png"/>
          <p:cNvPicPr>
            <a:picLocks noChangeAspect="1"/>
          </p:cNvPicPr>
          <p:nvPr/>
        </p:nvPicPr>
        <p:blipFill>
          <a:blip r:embed="rId6"/>
          <a:stretch>
            <a:fillRect/>
          </a:stretch>
        </p:blipFill>
        <p:spPr>
          <a:xfrm>
            <a:off x="0" y="0"/>
            <a:ext cx="24384000" cy="13716000"/>
          </a:xfrm>
          <a:prstGeom prst="rect">
            <a:avLst/>
          </a:prstGeom>
          <a:ln w="12700">
            <a:miter lim="400000"/>
          </a:ln>
        </p:spPr>
      </p:pic>
      <p:pic>
        <p:nvPicPr>
          <p:cNvPr id="3" name="kolo.png" descr="kolo.png"/>
          <p:cNvPicPr>
            <a:picLocks noChangeAspect="1"/>
          </p:cNvPicPr>
          <p:nvPr/>
        </p:nvPicPr>
        <p:blipFill>
          <a:blip r:embed="rId7"/>
          <a:stretch>
            <a:fillRect/>
          </a:stretch>
        </p:blipFill>
        <p:spPr>
          <a:xfrm>
            <a:off x="20821451" y="-2878"/>
            <a:ext cx="3556001" cy="2857501"/>
          </a:xfrm>
          <a:prstGeom prst="rect">
            <a:avLst/>
          </a:prstGeom>
          <a:ln w="12700">
            <a:miter lim="400000"/>
          </a:ln>
        </p:spPr>
      </p:pic>
      <p:pic>
        <p:nvPicPr>
          <p:cNvPr id="4" name="thedypl.png" descr="thedypl.png"/>
          <p:cNvPicPr>
            <a:picLocks noChangeAspect="1"/>
          </p:cNvPicPr>
          <p:nvPr/>
        </p:nvPicPr>
        <p:blipFill>
          <a:blip r:embed="rId8"/>
          <a:stretch>
            <a:fillRect/>
          </a:stretch>
        </p:blipFill>
        <p:spPr>
          <a:xfrm>
            <a:off x="23056254" y="9344818"/>
            <a:ext cx="1333501" cy="2120901"/>
          </a:xfrm>
          <a:prstGeom prst="rect">
            <a:avLst/>
          </a:prstGeom>
          <a:ln w="12700">
            <a:miter lim="400000"/>
          </a:ln>
        </p:spPr>
      </p:pic>
      <p:sp>
        <p:nvSpPr>
          <p:cNvPr id="5" name="Linia"/>
          <p:cNvSpPr/>
          <p:nvPr/>
        </p:nvSpPr>
        <p:spPr>
          <a:xfrm>
            <a:off x="9245600" y="3353105"/>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6" name="Linia"/>
          <p:cNvSpPr/>
          <p:nvPr/>
        </p:nvSpPr>
        <p:spPr>
          <a:xfrm>
            <a:off x="15735300" y="8255000"/>
            <a:ext cx="1333500" cy="0"/>
          </a:xfrm>
          <a:prstGeom prst="line">
            <a:avLst/>
          </a:prstGeom>
          <a:ln w="254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7" name="Linia"/>
          <p:cNvSpPr/>
          <p:nvPr/>
        </p:nvSpPr>
        <p:spPr>
          <a:xfrm>
            <a:off x="15735300" y="3390900"/>
            <a:ext cx="1333500" cy="0"/>
          </a:xfrm>
          <a:prstGeom prst="line">
            <a:avLst/>
          </a:prstGeom>
          <a:ln w="254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8" name="Tytuł prezentacji"/>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Tytuł prezentacji</a:t>
            </a:r>
          </a:p>
        </p:txBody>
      </p:sp>
      <p:sp>
        <p:nvSpPr>
          <p:cNvPr id="9" name="Treść - poziom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Podtytuł prezentacji</a:t>
            </a:r>
          </a:p>
          <a:p>
            <a:pPr lvl="1"/>
            <a:endParaRPr/>
          </a:p>
          <a:p>
            <a:pPr lvl="2"/>
            <a:endParaRPr/>
          </a:p>
          <a:p>
            <a:pPr lvl="3"/>
            <a:endParaRPr/>
          </a:p>
          <a:p>
            <a:pPr lvl="4"/>
            <a:endParaRPr/>
          </a:p>
        </p:txBody>
      </p:sp>
      <p:sp>
        <p:nvSpPr>
          <p:cNvPr id="10" name="Numer slajdu"/>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spc="0">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71" r:id="rId4"/>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461" name="Podtytuł prezentacji"/>
          <p:cNvSpPr txBox="1">
            <a:spLocks noGrp="1"/>
          </p:cNvSpPr>
          <p:nvPr>
            <p:ph type="subTitle" sz="quarter" idx="1"/>
          </p:nvPr>
        </p:nvSpPr>
        <p:spPr>
          <a:xfrm>
            <a:off x="2992042" y="6924426"/>
            <a:ext cx="10825558" cy="3406578"/>
          </a:xfrm>
          <a:prstGeom prst="rect">
            <a:avLst/>
          </a:prstGeom>
        </p:spPr>
        <p:txBody>
          <a:bodyPr>
            <a:normAutofit fontScale="92500" lnSpcReduction="20000"/>
          </a:bodyPr>
          <a:lstStyle/>
          <a:p>
            <a:r>
              <a:rPr lang="pl-PL" sz="3600" b="1" dirty="0"/>
              <a:t>Zastosowanie niższych stawek podatku od nieruchomości u przedsiębiorców w okresie pandemii </a:t>
            </a:r>
          </a:p>
          <a:p>
            <a:r>
              <a:rPr lang="pl-PL" sz="3600" b="1" dirty="0"/>
              <a:t>(wyrok WSA w Kielcach z 10.11.2022 r., I SA/</a:t>
            </a:r>
            <a:r>
              <a:rPr lang="pl-PL" sz="3600" b="1" dirty="0" err="1"/>
              <a:t>Ke</a:t>
            </a:r>
            <a:r>
              <a:rPr lang="pl-PL" sz="3600" b="1" dirty="0"/>
              <a:t> 406/22, wyrok WSA w Poznaniu z 13.07.2022 r., I SA/Po 235/22) </a:t>
            </a:r>
          </a:p>
          <a:p>
            <a:r>
              <a:rPr lang="pl-PL" sz="3600" b="1" dirty="0"/>
              <a:t>– Michał Nielepkowicz, </a:t>
            </a:r>
            <a:r>
              <a:rPr lang="pl-PL" sz="3600" b="1" dirty="0" err="1"/>
              <a:t>Thedy</a:t>
            </a:r>
            <a:r>
              <a:rPr lang="pl-PL" sz="3600" b="1" dirty="0"/>
              <a:t> &amp; Partners</a:t>
            </a:r>
          </a:p>
          <a:p>
            <a:endParaRPr lang="pl-PL" sz="2400" b="1" dirty="0"/>
          </a:p>
          <a:p>
            <a:endParaRPr lang="pl-PL" sz="2400" b="1" dirty="0"/>
          </a:p>
          <a:p>
            <a:endParaRPr lang="pl-PL" sz="2400" b="1" dirty="0"/>
          </a:p>
          <a:p>
            <a:pPr hangingPunct="1"/>
            <a:r>
              <a:rPr lang="pl-PL" sz="2400" b="1" dirty="0"/>
              <a:t>1 czerwca 2023 r.</a:t>
            </a:r>
          </a:p>
        </p:txBody>
      </p:sp>
      <p:sp>
        <p:nvSpPr>
          <p:cNvPr id="462" name="Tytuł prezentacji"/>
          <p:cNvSpPr txBox="1">
            <a:spLocks noGrp="1"/>
          </p:cNvSpPr>
          <p:nvPr>
            <p:ph type="ctrTitle"/>
          </p:nvPr>
        </p:nvSpPr>
        <p:spPr>
          <a:prstGeom prst="rect">
            <a:avLst/>
          </a:prstGeom>
        </p:spPr>
        <p:txBody>
          <a:bodyPr>
            <a:normAutofit/>
          </a:bodyPr>
          <a:lstStyle/>
          <a:p>
            <a:r>
              <a:rPr lang="pl-PL" sz="5000" b="1" dirty="0"/>
              <a:t>PODATKI I OPŁATY LOKALNE – TORUŃSKI PRZEGLĄD ORZECZNICTWA (edycja 2023)</a:t>
            </a:r>
            <a:endParaRPr sz="5000" b="1" dirty="0"/>
          </a:p>
        </p:txBody>
      </p:sp>
      <p:sp>
        <p:nvSpPr>
          <p:cNvPr id="2" name="pole tekstowe 1">
            <a:extLst>
              <a:ext uri="{FF2B5EF4-FFF2-40B4-BE49-F238E27FC236}">
                <a16:creationId xmlns:a16="http://schemas.microsoft.com/office/drawing/2014/main" id="{100E1894-F0A1-D64A-8169-15082436AA62}"/>
              </a:ext>
            </a:extLst>
          </p:cNvPr>
          <p:cNvSpPr txBox="1"/>
          <p:nvPr/>
        </p:nvSpPr>
        <p:spPr>
          <a:xfrm>
            <a:off x="17659350" y="542925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b">
            <a:normAutofit fontScale="25000" lnSpcReduction="20000"/>
          </a:bodyPr>
          <a:lstStyle/>
          <a:p>
            <a:pPr marL="0" marR="0" indent="0" algn="l" defTabSz="2438338" rtl="0" fontAlgn="auto" latinLnBrk="0" hangingPunct="0">
              <a:lnSpc>
                <a:spcPct val="80000"/>
              </a:lnSpc>
              <a:spcBef>
                <a:spcPts val="0"/>
              </a:spcBef>
              <a:spcAft>
                <a:spcPts val="0"/>
              </a:spcAft>
              <a:buClrTx/>
              <a:buSzTx/>
              <a:buFontTx/>
              <a:buNone/>
              <a:tabLst/>
            </a:pPr>
            <a:endParaRPr kumimoji="0" lang="pl-PL" sz="6800" b="0" i="0" u="none" strike="noStrike" cap="none" spc="-136" normalizeH="0" baseline="0" dirty="0">
              <a:ln>
                <a:noFill/>
              </a:ln>
              <a:solidFill>
                <a:srgbClr val="000000"/>
              </a:solidFill>
              <a:effectLst/>
              <a:uFillTx/>
              <a:latin typeface="Roboto Slab Light"/>
              <a:ea typeface="Roboto Slab Light"/>
              <a:cs typeface="Roboto Slab Light"/>
              <a:sym typeface="Roboto Slab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531221" y="1037527"/>
            <a:ext cx="1192634" cy="573490"/>
          </a:xfrm>
          <a:prstGeom prst="rect">
            <a:avLst/>
          </a:prstGeom>
        </p:spPr>
        <p:txBody>
          <a:bodyPr/>
          <a:lstStyle/>
          <a:p>
            <a:r>
              <a:rPr lang="pl-PL" dirty="0"/>
              <a:t>10</a:t>
            </a:r>
            <a:r>
              <a:rPr dirty="0"/>
              <a:t>/</a:t>
            </a:r>
            <a:r>
              <a:rPr lang="pl-PL" dirty="0"/>
              <a:t>15</a:t>
            </a:r>
            <a:endParaRPr dirty="0"/>
          </a:p>
        </p:txBody>
      </p:sp>
      <p:sp>
        <p:nvSpPr>
          <p:cNvPr id="538" name="Treść - poziom 1…"/>
          <p:cNvSpPr txBox="1">
            <a:spLocks noGrp="1"/>
          </p:cNvSpPr>
          <p:nvPr>
            <p:ph type="body" idx="17"/>
          </p:nvPr>
        </p:nvSpPr>
        <p:spPr>
          <a:xfrm>
            <a:off x="2741706" y="4415184"/>
            <a:ext cx="15127194" cy="5782073"/>
          </a:xfrm>
          <a:prstGeom prst="rect">
            <a:avLst/>
          </a:prstGeom>
        </p:spPr>
        <p:txBody>
          <a:bodyPr>
            <a:normAutofit/>
          </a:bodyPr>
          <a:lstStyle/>
          <a:p>
            <a:r>
              <a:rPr lang="pl-PL" sz="3000" b="1" dirty="0"/>
              <a:t>Główne problemy:</a:t>
            </a:r>
          </a:p>
          <a:p>
            <a:endParaRPr lang="pl-PL" sz="3000" dirty="0"/>
          </a:p>
          <a:p>
            <a:pPr marL="342900" lvl="0" indent="-342900">
              <a:buFont typeface="+mj-lt"/>
              <a:buAutoNum type="arabicPeriod"/>
            </a:pPr>
            <a:r>
              <a:rPr lang="pl-PL" sz="3000" dirty="0"/>
              <a:t>Wyrok TK i stanowisko NSA.</a:t>
            </a:r>
          </a:p>
          <a:p>
            <a:pPr marL="342900" lvl="0" indent="-342900">
              <a:buFont typeface="+mj-lt"/>
              <a:buAutoNum type="arabicPeriod"/>
            </a:pPr>
            <a:endParaRPr lang="pl-PL" sz="3000" dirty="0"/>
          </a:p>
          <a:p>
            <a:pPr marL="342900" lvl="0" indent="-342900">
              <a:buFont typeface="+mj-lt"/>
              <a:buAutoNum type="arabicPeriod"/>
            </a:pPr>
            <a:r>
              <a:rPr lang="pl-PL" sz="3000" dirty="0"/>
              <a:t>Czasowe ograniczenia prowadzenia czy sezonowość działalności gospodarczej a okres pandemii i związane z nim zakazy prowadzenia działalności gospodarczej.</a:t>
            </a:r>
          </a:p>
          <a:p>
            <a:pPr marL="342900" lvl="0" indent="-342900">
              <a:buFont typeface="+mj-lt"/>
              <a:buAutoNum type="arabicPeriod"/>
            </a:pPr>
            <a:endParaRPr lang="pl-PL" sz="3000" dirty="0"/>
          </a:p>
          <a:p>
            <a:pPr marL="342900" lvl="0" indent="-342900">
              <a:buFont typeface="+mj-lt"/>
              <a:buAutoNum type="arabicPeriod"/>
            </a:pPr>
            <a:r>
              <a:rPr lang="pl-PL" sz="3000" dirty="0"/>
              <a:t>Ponoszenie kosztów i możliwość generowania przychodów a najwyższe stawki podatku od nieruchomości.</a:t>
            </a:r>
          </a:p>
          <a:p>
            <a:pPr marL="342900" lvl="0" indent="-342900">
              <a:buFont typeface="+mj-lt"/>
              <a:buAutoNum type="arabicPeriod"/>
            </a:pPr>
            <a:endParaRPr lang="pl-PL" sz="2400" dirty="0"/>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Główne problemy (1)</a:t>
            </a:r>
          </a:p>
        </p:txBody>
      </p:sp>
      <p:sp>
        <p:nvSpPr>
          <p:cNvPr id="12" name="O CZYM LOREM IPSUM DOLOE">
            <a:extLst>
              <a:ext uri="{FF2B5EF4-FFF2-40B4-BE49-F238E27FC236}">
                <a16:creationId xmlns:a16="http://schemas.microsoft.com/office/drawing/2014/main" id="{1B061510-62C7-5746-9973-123B085A12CE}"/>
              </a:ext>
            </a:extLst>
          </p:cNvPr>
          <p:cNvSpPr txBox="1">
            <a:spLocks noGrp="1"/>
          </p:cNvSpPr>
          <p:nvPr>
            <p:ph type="body" idx="14"/>
          </p:nvPr>
        </p:nvSpPr>
        <p:spPr>
          <a:xfrm>
            <a:off x="15707410" y="1199886"/>
            <a:ext cx="5670054" cy="282641"/>
          </a:xfrm>
          <a:prstGeom prst="rect">
            <a:avLst/>
          </a:prstGeom>
        </p:spPr>
        <p:txBody>
          <a:bodyPr/>
          <a:lstStyle/>
          <a:p>
            <a:r>
              <a:rPr lang="pl-PL" dirty="0"/>
              <a:t>Wyrok NSA z 24 maja 2022 r., III FSK 590/21</a:t>
            </a:r>
            <a:endParaRPr dirty="0"/>
          </a:p>
        </p:txBody>
      </p:sp>
    </p:spTree>
    <p:extLst>
      <p:ext uri="{BB962C8B-B14F-4D97-AF65-F5344CB8AC3E}">
        <p14:creationId xmlns:p14="http://schemas.microsoft.com/office/powerpoint/2010/main" val="589300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531221" y="1037527"/>
            <a:ext cx="1192634" cy="573490"/>
          </a:xfrm>
          <a:prstGeom prst="rect">
            <a:avLst/>
          </a:prstGeom>
        </p:spPr>
        <p:txBody>
          <a:bodyPr/>
          <a:lstStyle/>
          <a:p>
            <a:r>
              <a:rPr lang="pl-PL" dirty="0"/>
              <a:t>11</a:t>
            </a:r>
            <a:r>
              <a:rPr dirty="0"/>
              <a:t>/</a:t>
            </a:r>
            <a:r>
              <a:rPr lang="pl-PL" dirty="0"/>
              <a:t>15</a:t>
            </a:r>
            <a:endParaRPr dirty="0"/>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Główne problemy (2)</a:t>
            </a:r>
          </a:p>
        </p:txBody>
      </p:sp>
      <p:sp>
        <p:nvSpPr>
          <p:cNvPr id="12" name="O CZYM LOREM IPSUM DOLOE">
            <a:extLst>
              <a:ext uri="{FF2B5EF4-FFF2-40B4-BE49-F238E27FC236}">
                <a16:creationId xmlns:a16="http://schemas.microsoft.com/office/drawing/2014/main" id="{1B061510-62C7-5746-9973-123B085A12CE}"/>
              </a:ext>
            </a:extLst>
          </p:cNvPr>
          <p:cNvSpPr txBox="1">
            <a:spLocks noGrp="1"/>
          </p:cNvSpPr>
          <p:nvPr>
            <p:ph type="body" idx="14"/>
          </p:nvPr>
        </p:nvSpPr>
        <p:spPr>
          <a:xfrm>
            <a:off x="15707410" y="1199886"/>
            <a:ext cx="5670054" cy="282641"/>
          </a:xfrm>
          <a:prstGeom prst="rect">
            <a:avLst/>
          </a:prstGeom>
        </p:spPr>
        <p:txBody>
          <a:bodyPr/>
          <a:lstStyle/>
          <a:p>
            <a:r>
              <a:rPr lang="pl-PL" dirty="0"/>
              <a:t>Wyrok NSA z 24 maja 2022 r., III FSK 590/21</a:t>
            </a:r>
            <a:endParaRPr dirty="0"/>
          </a:p>
        </p:txBody>
      </p:sp>
      <p:pic>
        <p:nvPicPr>
          <p:cNvPr id="2" name="Obraz 1">
            <a:extLst>
              <a:ext uri="{FF2B5EF4-FFF2-40B4-BE49-F238E27FC236}">
                <a16:creationId xmlns:a16="http://schemas.microsoft.com/office/drawing/2014/main" id="{B00F2FEB-A315-4347-A453-A5865E5C84E2}"/>
              </a:ext>
            </a:extLst>
          </p:cNvPr>
          <p:cNvPicPr>
            <a:picLocks noChangeAspect="1"/>
          </p:cNvPicPr>
          <p:nvPr/>
        </p:nvPicPr>
        <p:blipFill>
          <a:blip r:embed="rId2"/>
          <a:stretch>
            <a:fillRect/>
          </a:stretch>
        </p:blipFill>
        <p:spPr>
          <a:xfrm>
            <a:off x="2645415" y="3371929"/>
            <a:ext cx="13285831" cy="7473280"/>
          </a:xfrm>
          <a:prstGeom prst="rect">
            <a:avLst/>
          </a:prstGeom>
        </p:spPr>
      </p:pic>
    </p:spTree>
    <p:extLst>
      <p:ext uri="{BB962C8B-B14F-4D97-AF65-F5344CB8AC3E}">
        <p14:creationId xmlns:p14="http://schemas.microsoft.com/office/powerpoint/2010/main" val="14746519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531221" y="1037527"/>
            <a:ext cx="1192634" cy="573490"/>
          </a:xfrm>
          <a:prstGeom prst="rect">
            <a:avLst/>
          </a:prstGeom>
        </p:spPr>
        <p:txBody>
          <a:bodyPr/>
          <a:lstStyle/>
          <a:p>
            <a:r>
              <a:rPr lang="pl-PL" dirty="0"/>
              <a:t>12</a:t>
            </a:r>
            <a:r>
              <a:rPr dirty="0"/>
              <a:t>/</a:t>
            </a:r>
            <a:r>
              <a:rPr lang="pl-PL" dirty="0"/>
              <a:t>15</a:t>
            </a:r>
            <a:endParaRPr dirty="0"/>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Główne problemy (3)</a:t>
            </a:r>
          </a:p>
        </p:txBody>
      </p:sp>
      <p:sp>
        <p:nvSpPr>
          <p:cNvPr id="12" name="O CZYM LOREM IPSUM DOLOE">
            <a:extLst>
              <a:ext uri="{FF2B5EF4-FFF2-40B4-BE49-F238E27FC236}">
                <a16:creationId xmlns:a16="http://schemas.microsoft.com/office/drawing/2014/main" id="{1B061510-62C7-5746-9973-123B085A12CE}"/>
              </a:ext>
            </a:extLst>
          </p:cNvPr>
          <p:cNvSpPr txBox="1">
            <a:spLocks noGrp="1"/>
          </p:cNvSpPr>
          <p:nvPr>
            <p:ph type="body" idx="14"/>
          </p:nvPr>
        </p:nvSpPr>
        <p:spPr>
          <a:xfrm>
            <a:off x="15707410" y="1199886"/>
            <a:ext cx="5670054" cy="282641"/>
          </a:xfrm>
          <a:prstGeom prst="rect">
            <a:avLst/>
          </a:prstGeom>
        </p:spPr>
        <p:txBody>
          <a:bodyPr/>
          <a:lstStyle/>
          <a:p>
            <a:r>
              <a:rPr lang="pl-PL" dirty="0"/>
              <a:t>Wyrok NSA z 24 maja 2022 r., III FSK 590/21</a:t>
            </a:r>
            <a:endParaRPr dirty="0"/>
          </a:p>
        </p:txBody>
      </p:sp>
      <p:pic>
        <p:nvPicPr>
          <p:cNvPr id="2" name="Obraz 1">
            <a:extLst>
              <a:ext uri="{FF2B5EF4-FFF2-40B4-BE49-F238E27FC236}">
                <a16:creationId xmlns:a16="http://schemas.microsoft.com/office/drawing/2014/main" id="{0B64A9D6-F125-3C40-8379-26A294D02CE4}"/>
              </a:ext>
            </a:extLst>
          </p:cNvPr>
          <p:cNvPicPr>
            <a:picLocks noChangeAspect="1"/>
          </p:cNvPicPr>
          <p:nvPr/>
        </p:nvPicPr>
        <p:blipFill>
          <a:blip r:embed="rId2"/>
          <a:stretch>
            <a:fillRect/>
          </a:stretch>
        </p:blipFill>
        <p:spPr>
          <a:xfrm>
            <a:off x="2645416" y="3727823"/>
            <a:ext cx="10934700" cy="7289800"/>
          </a:xfrm>
          <a:prstGeom prst="rect">
            <a:avLst/>
          </a:prstGeom>
        </p:spPr>
      </p:pic>
      <p:pic>
        <p:nvPicPr>
          <p:cNvPr id="9" name="Obraz 8">
            <a:extLst>
              <a:ext uri="{FF2B5EF4-FFF2-40B4-BE49-F238E27FC236}">
                <a16:creationId xmlns:a16="http://schemas.microsoft.com/office/drawing/2014/main" id="{5CD9855C-24A8-FE43-B1EE-682969FE4F0F}"/>
              </a:ext>
            </a:extLst>
          </p:cNvPr>
          <p:cNvPicPr>
            <a:picLocks noChangeAspect="1"/>
          </p:cNvPicPr>
          <p:nvPr/>
        </p:nvPicPr>
        <p:blipFill>
          <a:blip r:embed="rId2"/>
          <a:stretch>
            <a:fillRect/>
          </a:stretch>
        </p:blipFill>
        <p:spPr>
          <a:xfrm>
            <a:off x="2645416" y="3315444"/>
            <a:ext cx="13476195" cy="8984131"/>
          </a:xfrm>
          <a:prstGeom prst="rect">
            <a:avLst/>
          </a:prstGeom>
        </p:spPr>
      </p:pic>
    </p:spTree>
    <p:extLst>
      <p:ext uri="{BB962C8B-B14F-4D97-AF65-F5344CB8AC3E}">
        <p14:creationId xmlns:p14="http://schemas.microsoft.com/office/powerpoint/2010/main" val="7389489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531221" y="1037527"/>
            <a:ext cx="1192634" cy="573490"/>
          </a:xfrm>
          <a:prstGeom prst="rect">
            <a:avLst/>
          </a:prstGeom>
        </p:spPr>
        <p:txBody>
          <a:bodyPr/>
          <a:lstStyle/>
          <a:p>
            <a:r>
              <a:rPr lang="pl-PL" dirty="0"/>
              <a:t>13</a:t>
            </a:r>
            <a:r>
              <a:rPr dirty="0"/>
              <a:t>/</a:t>
            </a:r>
            <a:r>
              <a:rPr lang="pl-PL" dirty="0"/>
              <a:t>15</a:t>
            </a:r>
            <a:endParaRPr dirty="0"/>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Główne problemy (4)</a:t>
            </a:r>
          </a:p>
        </p:txBody>
      </p:sp>
      <p:sp>
        <p:nvSpPr>
          <p:cNvPr id="12" name="O CZYM LOREM IPSUM DOLOE">
            <a:extLst>
              <a:ext uri="{FF2B5EF4-FFF2-40B4-BE49-F238E27FC236}">
                <a16:creationId xmlns:a16="http://schemas.microsoft.com/office/drawing/2014/main" id="{1B061510-62C7-5746-9973-123B085A12CE}"/>
              </a:ext>
            </a:extLst>
          </p:cNvPr>
          <p:cNvSpPr txBox="1">
            <a:spLocks noGrp="1"/>
          </p:cNvSpPr>
          <p:nvPr>
            <p:ph type="body" idx="14"/>
          </p:nvPr>
        </p:nvSpPr>
        <p:spPr>
          <a:xfrm>
            <a:off x="15707410" y="1199886"/>
            <a:ext cx="5670054" cy="282641"/>
          </a:xfrm>
          <a:prstGeom prst="rect">
            <a:avLst/>
          </a:prstGeom>
        </p:spPr>
        <p:txBody>
          <a:bodyPr/>
          <a:lstStyle/>
          <a:p>
            <a:r>
              <a:rPr lang="pl-PL" dirty="0"/>
              <a:t>Wyrok NSA z 24 maja 2022 r., III FSK 590/21</a:t>
            </a:r>
            <a:endParaRPr dirty="0"/>
          </a:p>
        </p:txBody>
      </p:sp>
      <p:pic>
        <p:nvPicPr>
          <p:cNvPr id="5" name="Obraz 4">
            <a:extLst>
              <a:ext uri="{FF2B5EF4-FFF2-40B4-BE49-F238E27FC236}">
                <a16:creationId xmlns:a16="http://schemas.microsoft.com/office/drawing/2014/main" id="{BC623B30-0CC8-6142-95DD-D5CC745238C8}"/>
              </a:ext>
            </a:extLst>
          </p:cNvPr>
          <p:cNvPicPr>
            <a:picLocks noChangeAspect="1"/>
          </p:cNvPicPr>
          <p:nvPr/>
        </p:nvPicPr>
        <p:blipFill>
          <a:blip r:embed="rId2"/>
          <a:stretch>
            <a:fillRect/>
          </a:stretch>
        </p:blipFill>
        <p:spPr>
          <a:xfrm>
            <a:off x="2645416" y="3304588"/>
            <a:ext cx="11572608" cy="7715072"/>
          </a:xfrm>
          <a:prstGeom prst="rect">
            <a:avLst/>
          </a:prstGeom>
        </p:spPr>
      </p:pic>
    </p:spTree>
    <p:extLst>
      <p:ext uri="{BB962C8B-B14F-4D97-AF65-F5344CB8AC3E}">
        <p14:creationId xmlns:p14="http://schemas.microsoft.com/office/powerpoint/2010/main" val="33448298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531221" y="1037527"/>
            <a:ext cx="1192634" cy="573490"/>
          </a:xfrm>
          <a:prstGeom prst="rect">
            <a:avLst/>
          </a:prstGeom>
        </p:spPr>
        <p:txBody>
          <a:bodyPr/>
          <a:lstStyle/>
          <a:p>
            <a:r>
              <a:rPr lang="pl-PL" dirty="0"/>
              <a:t>14</a:t>
            </a:r>
            <a:r>
              <a:rPr dirty="0"/>
              <a:t>/</a:t>
            </a:r>
            <a:r>
              <a:rPr lang="pl-PL" dirty="0"/>
              <a:t>15</a:t>
            </a:r>
            <a:endParaRPr dirty="0"/>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Główne problemy (4)</a:t>
            </a:r>
          </a:p>
        </p:txBody>
      </p:sp>
      <p:sp>
        <p:nvSpPr>
          <p:cNvPr id="12" name="O CZYM LOREM IPSUM DOLOE">
            <a:extLst>
              <a:ext uri="{FF2B5EF4-FFF2-40B4-BE49-F238E27FC236}">
                <a16:creationId xmlns:a16="http://schemas.microsoft.com/office/drawing/2014/main" id="{1B061510-62C7-5746-9973-123B085A12CE}"/>
              </a:ext>
            </a:extLst>
          </p:cNvPr>
          <p:cNvSpPr txBox="1">
            <a:spLocks noGrp="1"/>
          </p:cNvSpPr>
          <p:nvPr>
            <p:ph type="body" idx="14"/>
          </p:nvPr>
        </p:nvSpPr>
        <p:spPr>
          <a:xfrm>
            <a:off x="15707410" y="1199886"/>
            <a:ext cx="5670054" cy="282641"/>
          </a:xfrm>
          <a:prstGeom prst="rect">
            <a:avLst/>
          </a:prstGeom>
        </p:spPr>
        <p:txBody>
          <a:bodyPr/>
          <a:lstStyle/>
          <a:p>
            <a:r>
              <a:rPr lang="pl-PL" dirty="0"/>
              <a:t>Wyrok NSA z 24 maja 2022 r., III FSK 590/21</a:t>
            </a:r>
            <a:endParaRPr dirty="0"/>
          </a:p>
        </p:txBody>
      </p:sp>
      <p:pic>
        <p:nvPicPr>
          <p:cNvPr id="3" name="Obraz 2">
            <a:extLst>
              <a:ext uri="{FF2B5EF4-FFF2-40B4-BE49-F238E27FC236}">
                <a16:creationId xmlns:a16="http://schemas.microsoft.com/office/drawing/2014/main" id="{A06ADDA5-B6FF-E84C-9DD6-5C6C2E490F1C}"/>
              </a:ext>
            </a:extLst>
          </p:cNvPr>
          <p:cNvPicPr>
            <a:picLocks noChangeAspect="1"/>
          </p:cNvPicPr>
          <p:nvPr/>
        </p:nvPicPr>
        <p:blipFill>
          <a:blip r:embed="rId2"/>
          <a:stretch>
            <a:fillRect/>
          </a:stretch>
        </p:blipFill>
        <p:spPr>
          <a:xfrm>
            <a:off x="2645416" y="3268741"/>
            <a:ext cx="13673173" cy="7651959"/>
          </a:xfrm>
          <a:prstGeom prst="rect">
            <a:avLst/>
          </a:prstGeom>
        </p:spPr>
      </p:pic>
    </p:spTree>
    <p:extLst>
      <p:ext uri="{BB962C8B-B14F-4D97-AF65-F5344CB8AC3E}">
        <p14:creationId xmlns:p14="http://schemas.microsoft.com/office/powerpoint/2010/main" val="34935035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4F5D6F4B-F01C-4B0C-A732-5F661C737787}"/>
              </a:ext>
            </a:extLst>
          </p:cNvPr>
          <p:cNvGrpSpPr/>
          <p:nvPr/>
        </p:nvGrpSpPr>
        <p:grpSpPr>
          <a:xfrm>
            <a:off x="14016000" y="835726"/>
            <a:ext cx="10368000" cy="10044000"/>
            <a:chOff x="5743666" y="1115428"/>
            <a:chExt cx="3258761" cy="3287844"/>
          </a:xfrm>
        </p:grpSpPr>
        <p:pic>
          <p:nvPicPr>
            <p:cNvPr id="5" name="Obraz 4">
              <a:extLst>
                <a:ext uri="{FF2B5EF4-FFF2-40B4-BE49-F238E27FC236}">
                  <a16:creationId xmlns:a16="http://schemas.microsoft.com/office/drawing/2014/main" id="{EDC33E04-E489-457C-AA1B-8CA331B1C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666" y="1115428"/>
              <a:ext cx="3258761" cy="3287844"/>
            </a:xfrm>
            <a:prstGeom prst="rect">
              <a:avLst/>
            </a:prstGeom>
          </p:spPr>
        </p:pic>
        <p:pic>
          <p:nvPicPr>
            <p:cNvPr id="6" name="Obraz 5">
              <a:extLst>
                <a:ext uri="{FF2B5EF4-FFF2-40B4-BE49-F238E27FC236}">
                  <a16:creationId xmlns:a16="http://schemas.microsoft.com/office/drawing/2014/main" id="{57B3A572-9705-4C83-80B2-116078A27FD7}"/>
                </a:ext>
              </a:extLst>
            </p:cNvPr>
            <p:cNvPicPr>
              <a:picLocks noChangeAspect="1"/>
            </p:cNvPicPr>
            <p:nvPr/>
          </p:nvPicPr>
          <p:blipFill>
            <a:blip r:embed="rId3"/>
            <a:stretch>
              <a:fillRect/>
            </a:stretch>
          </p:blipFill>
          <p:spPr>
            <a:xfrm>
              <a:off x="6863930" y="1699579"/>
              <a:ext cx="1018233" cy="553536"/>
            </a:xfrm>
            <a:prstGeom prst="rect">
              <a:avLst/>
            </a:prstGeom>
          </p:spPr>
        </p:pic>
      </p:grpSp>
      <p:sp>
        <p:nvSpPr>
          <p:cNvPr id="9" name="pole tekstowe 8">
            <a:extLst>
              <a:ext uri="{FF2B5EF4-FFF2-40B4-BE49-F238E27FC236}">
                <a16:creationId xmlns:a16="http://schemas.microsoft.com/office/drawing/2014/main" id="{4DBEB6BA-154E-4F2A-8BC6-BFB923528432}"/>
              </a:ext>
            </a:extLst>
          </p:cNvPr>
          <p:cNvSpPr txBox="1"/>
          <p:nvPr/>
        </p:nvSpPr>
        <p:spPr>
          <a:xfrm>
            <a:off x="14804695" y="4774506"/>
            <a:ext cx="8790609" cy="7331238"/>
          </a:xfrm>
          <a:prstGeom prst="rect">
            <a:avLst/>
          </a:prstGeom>
          <a:noFill/>
        </p:spPr>
        <p:txBody>
          <a:bodyPr wrap="square" rtlCol="0">
            <a:spAutoFit/>
          </a:bodyPr>
          <a:lstStyle/>
          <a:p>
            <a:pPr algn="ctr"/>
            <a:r>
              <a:rPr lang="pl-PL" sz="2800" b="1" dirty="0">
                <a:solidFill>
                  <a:srgbClr val="172D56"/>
                </a:solidFill>
              </a:rPr>
              <a:t>Centrala w Warszawie</a:t>
            </a:r>
            <a:r>
              <a:rPr lang="pl-PL" sz="2800" dirty="0">
                <a:solidFill>
                  <a:srgbClr val="172D56"/>
                </a:solidFill>
              </a:rPr>
              <a:t>:</a:t>
            </a:r>
          </a:p>
          <a:p>
            <a:pPr algn="ctr"/>
            <a:endParaRPr lang="pl-PL" sz="2800" dirty="0">
              <a:solidFill>
                <a:srgbClr val="172D56"/>
              </a:solidFill>
            </a:endParaRPr>
          </a:p>
          <a:p>
            <a:pPr algn="ctr"/>
            <a:r>
              <a:rPr lang="pl-PL" sz="2800" dirty="0">
                <a:solidFill>
                  <a:srgbClr val="172D56"/>
                </a:solidFill>
              </a:rPr>
              <a:t>ul. Moniuszki 1A</a:t>
            </a:r>
          </a:p>
          <a:p>
            <a:pPr algn="ctr"/>
            <a:r>
              <a:rPr lang="pl-PL" sz="2800" dirty="0">
                <a:solidFill>
                  <a:srgbClr val="172D56"/>
                </a:solidFill>
              </a:rPr>
              <a:t>00-014 Warszawa</a:t>
            </a:r>
          </a:p>
          <a:p>
            <a:pPr algn="ctr"/>
            <a:endParaRPr lang="pl-PL" sz="2800" dirty="0">
              <a:solidFill>
                <a:srgbClr val="172D56"/>
              </a:solidFill>
            </a:endParaRPr>
          </a:p>
          <a:p>
            <a:pPr algn="ctr"/>
            <a:r>
              <a:rPr lang="pl-PL" sz="2800" dirty="0">
                <a:solidFill>
                  <a:srgbClr val="172D56"/>
                </a:solidFill>
              </a:rPr>
              <a:t>Tel: +48 (22) 629 09 17</a:t>
            </a:r>
          </a:p>
          <a:p>
            <a:pPr algn="ctr"/>
            <a:r>
              <a:rPr lang="pl-PL" sz="2800" dirty="0">
                <a:solidFill>
                  <a:srgbClr val="172D56"/>
                </a:solidFill>
              </a:rPr>
              <a:t>biuro@thedy.pl</a:t>
            </a:r>
          </a:p>
          <a:p>
            <a:pPr algn="ctr"/>
            <a:endParaRPr lang="pl-PL" sz="2800" dirty="0">
              <a:solidFill>
                <a:srgbClr val="172D56"/>
              </a:solidFill>
            </a:endParaRPr>
          </a:p>
          <a:p>
            <a:pPr algn="ctr"/>
            <a:endParaRPr lang="pl-PL" sz="2800" dirty="0">
              <a:solidFill>
                <a:srgbClr val="172D56"/>
              </a:solidFill>
            </a:endParaRPr>
          </a:p>
          <a:p>
            <a:pPr algn="ctr"/>
            <a:r>
              <a:rPr lang="pl-PL" sz="2800" b="1" dirty="0">
                <a:solidFill>
                  <a:srgbClr val="172D56"/>
                </a:solidFill>
              </a:rPr>
              <a:t>Oddział w Katowicach</a:t>
            </a:r>
            <a:r>
              <a:rPr lang="pl-PL" sz="2800" dirty="0">
                <a:solidFill>
                  <a:srgbClr val="172D56"/>
                </a:solidFill>
              </a:rPr>
              <a:t>:</a:t>
            </a:r>
          </a:p>
          <a:p>
            <a:pPr algn="ctr"/>
            <a:endParaRPr lang="pl-PL" sz="2800" dirty="0">
              <a:solidFill>
                <a:srgbClr val="172D56"/>
              </a:solidFill>
            </a:endParaRPr>
          </a:p>
          <a:p>
            <a:pPr algn="ctr"/>
            <a:r>
              <a:rPr lang="pl-PL" sz="2800" dirty="0">
                <a:solidFill>
                  <a:srgbClr val="172D56"/>
                </a:solidFill>
              </a:rPr>
              <a:t>ul. Dworcowa 4 (Stary Dworzec)</a:t>
            </a:r>
          </a:p>
          <a:p>
            <a:pPr algn="ctr"/>
            <a:r>
              <a:rPr lang="pl-PL" sz="2800" dirty="0">
                <a:solidFill>
                  <a:srgbClr val="172D56"/>
                </a:solidFill>
              </a:rPr>
              <a:t>40-012 Katowice</a:t>
            </a:r>
          </a:p>
          <a:p>
            <a:pPr algn="ctr"/>
            <a:endParaRPr lang="pl-PL" sz="2800" dirty="0">
              <a:solidFill>
                <a:srgbClr val="172D56"/>
              </a:solidFill>
            </a:endParaRPr>
          </a:p>
          <a:p>
            <a:pPr algn="ctr"/>
            <a:r>
              <a:rPr lang="pl-PL" sz="2800" dirty="0">
                <a:solidFill>
                  <a:srgbClr val="172D56"/>
                </a:solidFill>
              </a:rPr>
              <a:t>Tel: +48 508 018 322</a:t>
            </a:r>
          </a:p>
          <a:p>
            <a:pPr algn="ctr"/>
            <a:r>
              <a:rPr lang="pl-PL" sz="2800" dirty="0">
                <a:solidFill>
                  <a:srgbClr val="172D56"/>
                </a:solidFill>
              </a:rPr>
              <a:t>biuro@thedy.pl</a:t>
            </a: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p:txBody>
      </p:sp>
      <p:sp>
        <p:nvSpPr>
          <p:cNvPr id="10" name="Tytuł prezentacji">
            <a:extLst>
              <a:ext uri="{FF2B5EF4-FFF2-40B4-BE49-F238E27FC236}">
                <a16:creationId xmlns:a16="http://schemas.microsoft.com/office/drawing/2014/main" id="{CF58847D-59C2-4866-841A-4F7BC61D5A3B}"/>
              </a:ext>
            </a:extLst>
          </p:cNvPr>
          <p:cNvSpPr txBox="1">
            <a:spLocks/>
          </p:cNvSpPr>
          <p:nvPr/>
        </p:nvSpPr>
        <p:spPr>
          <a:xfrm>
            <a:off x="2908296" y="5857726"/>
            <a:ext cx="12941304" cy="1342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normAutofit/>
          </a:bodyPr>
          <a:lstStyle>
            <a:lvl1pPr marL="0" marR="0" indent="0" algn="l" defTabSz="2438338" rtl="0" latinLnBrk="0">
              <a:lnSpc>
                <a:spcPct val="90000"/>
              </a:lnSpc>
              <a:spcBef>
                <a:spcPts val="4500"/>
              </a:spcBef>
              <a:spcAft>
                <a:spcPts val="0"/>
              </a:spcAft>
              <a:buClrTx/>
              <a:buSzTx/>
              <a:buFontTx/>
              <a:buNone/>
              <a:tabLst/>
              <a:defRPr sz="3400" b="0" i="0" u="none" strike="noStrike" cap="none" spc="0" baseline="0">
                <a:solidFill>
                  <a:srgbClr val="FFFFFF"/>
                </a:solidFill>
                <a:uFillTx/>
                <a:latin typeface="Roboto Slab Light"/>
                <a:ea typeface="Roboto Slab Light"/>
                <a:cs typeface="Roboto Slab Light"/>
                <a:sym typeface="Roboto Slab Light"/>
              </a:defRPr>
            </a:lvl1pPr>
            <a:lvl2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pl-PL" sz="4800" dirty="0"/>
              <a:t>Dane kontaktowe</a:t>
            </a:r>
          </a:p>
        </p:txBody>
      </p:sp>
    </p:spTree>
    <p:extLst>
      <p:ext uri="{BB962C8B-B14F-4D97-AF65-F5344CB8AC3E}">
        <p14:creationId xmlns:p14="http://schemas.microsoft.com/office/powerpoint/2010/main" val="19256292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23" name="Tytuł prezentacji"/>
          <p:cNvSpPr txBox="1">
            <a:spLocks noGrp="1"/>
          </p:cNvSpPr>
          <p:nvPr>
            <p:ph type="body" idx="14"/>
          </p:nvPr>
        </p:nvSpPr>
        <p:spPr>
          <a:xfrm>
            <a:off x="2908296" y="2647950"/>
            <a:ext cx="15430504" cy="5530850"/>
          </a:xfrm>
          <a:prstGeom prst="rect">
            <a:avLst/>
          </a:prstGeom>
        </p:spPr>
        <p:txBody>
          <a:bodyPr>
            <a:normAutofit fontScale="47500" lnSpcReduction="20000"/>
          </a:bodyPr>
          <a:lstStyle/>
          <a:p>
            <a:r>
              <a:rPr lang="pl-PL" dirty="0"/>
              <a:t>Wyrok WSA w Kielcach z 10 listopada 2022 r., I SA/</a:t>
            </a:r>
            <a:r>
              <a:rPr lang="pl-PL" dirty="0" err="1"/>
              <a:t>Ke</a:t>
            </a:r>
            <a:r>
              <a:rPr lang="pl-PL" dirty="0"/>
              <a:t> 406/22:</a:t>
            </a:r>
          </a:p>
          <a:p>
            <a:endParaRPr lang="pl-PL" dirty="0"/>
          </a:p>
          <a:p>
            <a:pPr>
              <a:lnSpc>
                <a:spcPct val="120000"/>
              </a:lnSpc>
            </a:pPr>
            <a:r>
              <a:rPr lang="pl-PL" sz="6400" dirty="0"/>
              <a:t>Skarżąca była w analizowanym roku podatkowym przedsiębiorcą i wykorzystywała przedmiot opodatkowania w ramach prowadzonej działalności gospodarczej. Ograniczeniom czasowym w jej prowadzeniu podlegali najemcy galerii handlowej, a nie sama spółka. Jak wyżej wskazano natomiast wyrok Trybunału Konstytucyjnego z 24 lutego 2021 r. do takiej sytuacji faktycznej oraz adekwatnej do niej interpretacji przepisów prawa materialnego nie odnosi się. Stanowisko organów nie pozostaje więc w sprzeczności z eksponowanym przez skarżącą wyrokiem. Zdaniem sądu, w stanie faktycznym sprawy, nie budzi wątpliwości zastosowanie do opodatkowania spornej nieruchomości stawek podatkowych dla nieruchomości związanej z prowadzeniem działalności gospodarczej.</a:t>
            </a:r>
            <a:endParaRPr lang="pl-PL" dirty="0"/>
          </a:p>
        </p:txBody>
      </p:sp>
      <p:sp>
        <p:nvSpPr>
          <p:cNvPr id="4" name="pole tekstowe 3">
            <a:extLst>
              <a:ext uri="{FF2B5EF4-FFF2-40B4-BE49-F238E27FC236}">
                <a16:creationId xmlns:a16="http://schemas.microsoft.com/office/drawing/2014/main" id="{E420B9CD-DA4A-5E45-9A38-49EAF55FE001}"/>
              </a:ext>
            </a:extLst>
          </p:cNvPr>
          <p:cNvSpPr txBox="1"/>
          <p:nvPr/>
        </p:nvSpPr>
        <p:spPr>
          <a:xfrm>
            <a:off x="22898100" y="127635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b">
            <a:normAutofit fontScale="25000" lnSpcReduction="20000"/>
          </a:bodyPr>
          <a:lstStyle/>
          <a:p>
            <a:pPr marL="0" marR="0" indent="0" algn="l" defTabSz="2438338" rtl="0" fontAlgn="auto" latinLnBrk="0" hangingPunct="0">
              <a:lnSpc>
                <a:spcPct val="80000"/>
              </a:lnSpc>
              <a:spcBef>
                <a:spcPts val="0"/>
              </a:spcBef>
              <a:spcAft>
                <a:spcPts val="0"/>
              </a:spcAft>
              <a:buClrTx/>
              <a:buSzTx/>
              <a:buFontTx/>
              <a:buNone/>
              <a:tabLst/>
            </a:pPr>
            <a:endParaRPr kumimoji="0" lang="pl-PL" sz="6800" b="0" i="0" u="none" strike="noStrike" cap="none" spc="-136" normalizeH="0" baseline="0" dirty="0">
              <a:ln>
                <a:noFill/>
              </a:ln>
              <a:solidFill>
                <a:srgbClr val="000000"/>
              </a:solidFill>
              <a:effectLst/>
              <a:uFillTx/>
              <a:latin typeface="Roboto Slab Light"/>
              <a:ea typeface="Roboto Slab Light"/>
              <a:cs typeface="Roboto Slab Light"/>
              <a:sym typeface="Roboto Slab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3</a:t>
            </a:r>
            <a:r>
              <a:rPr dirty="0"/>
              <a:t>/</a:t>
            </a:r>
            <a:r>
              <a:rPr lang="pl-PL" dirty="0"/>
              <a:t>15</a:t>
            </a:r>
            <a:endParaRPr dirty="0"/>
          </a:p>
        </p:txBody>
      </p:sp>
      <p:sp>
        <p:nvSpPr>
          <p:cNvPr id="537" name="Tytuł prezentacji"/>
          <p:cNvSpPr txBox="1">
            <a:spLocks noGrp="1"/>
          </p:cNvSpPr>
          <p:nvPr>
            <p:ph type="body" idx="16"/>
          </p:nvPr>
        </p:nvSpPr>
        <p:spPr>
          <a:prstGeom prst="rect">
            <a:avLst/>
          </a:prstGeom>
        </p:spPr>
        <p:txBody>
          <a:bodyPr/>
          <a:lstStyle/>
          <a:p>
            <a:r>
              <a:rPr lang="pl-PL" dirty="0"/>
              <a:t>Przepisy prawa</a:t>
            </a:r>
            <a:endParaRPr dirty="0"/>
          </a:p>
        </p:txBody>
      </p:sp>
      <p:sp>
        <p:nvSpPr>
          <p:cNvPr id="538" name="Treść - poziom 1…"/>
          <p:cNvSpPr txBox="1">
            <a:spLocks noGrp="1"/>
          </p:cNvSpPr>
          <p:nvPr>
            <p:ph type="body" idx="17"/>
          </p:nvPr>
        </p:nvSpPr>
        <p:spPr>
          <a:xfrm>
            <a:off x="2741706" y="4415184"/>
            <a:ext cx="18162494" cy="5782073"/>
          </a:xfrm>
          <a:prstGeom prst="rect">
            <a:avLst/>
          </a:prstGeom>
        </p:spPr>
        <p:txBody>
          <a:bodyPr>
            <a:normAutofit/>
          </a:bodyPr>
          <a:lstStyle/>
          <a:p>
            <a:r>
              <a:rPr lang="pl-PL" sz="3100" b="1" dirty="0"/>
              <a:t>Ustawa z dnia 12 stycznia 1991 r. o podatkach i opłatach lokalnych (</a:t>
            </a:r>
            <a:r>
              <a:rPr lang="pl-PL" sz="3100" b="1" dirty="0" err="1"/>
              <a:t>t.j</a:t>
            </a:r>
            <a:r>
              <a:rPr lang="pl-PL" sz="3100" b="1" dirty="0"/>
              <a:t>. Dz. U. z 2023 r. poz. 70):</a:t>
            </a:r>
            <a:endParaRPr lang="pl-PL" sz="3100" dirty="0"/>
          </a:p>
          <a:p>
            <a:r>
              <a:rPr lang="pl-PL" sz="3100" b="1" dirty="0"/>
              <a:t>Art. 1a. 1. </a:t>
            </a:r>
            <a:r>
              <a:rPr lang="pl-PL" sz="3100" dirty="0"/>
              <a:t>Użyte w ustawie określenia oznaczają:</a:t>
            </a:r>
          </a:p>
          <a:p>
            <a:r>
              <a:rPr lang="pl-PL" sz="3100" b="1" dirty="0"/>
              <a:t>3) grunty, budynki i budowle związane z prowadzeniem działalności gospodarczej – </a:t>
            </a:r>
          </a:p>
          <a:p>
            <a:r>
              <a:rPr lang="pl-PL" sz="3100" dirty="0"/>
              <a:t>grunty, budynki i budowle będące w posiadaniu przedsiębiorcy lub innego podmiotu prowadzącego działalność gospodarczą, z zastrzeżeniem ust. 2a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4</a:t>
            </a:r>
            <a:r>
              <a:rPr dirty="0"/>
              <a:t>/</a:t>
            </a:r>
            <a:r>
              <a:rPr lang="pl-PL" dirty="0"/>
              <a:t>15</a:t>
            </a:r>
            <a:endParaRPr dirty="0"/>
          </a:p>
        </p:txBody>
      </p:sp>
      <p:sp>
        <p:nvSpPr>
          <p:cNvPr id="538" name="Treść - poziom 1…"/>
          <p:cNvSpPr txBox="1">
            <a:spLocks noGrp="1"/>
          </p:cNvSpPr>
          <p:nvPr>
            <p:ph type="body" idx="17"/>
          </p:nvPr>
        </p:nvSpPr>
        <p:spPr>
          <a:prstGeom prst="rect">
            <a:avLst/>
          </a:prstGeom>
        </p:spPr>
        <p:txBody>
          <a:bodyPr>
            <a:noAutofit/>
          </a:bodyPr>
          <a:lstStyle/>
          <a:p>
            <a:r>
              <a:rPr lang="pl-PL" sz="3000" i="1" dirty="0"/>
              <a:t>W wyroku z 24 lutego 2021 r. Trybunał wyraził pogląd, że "przedsiębiorcy nie mogą być obciążani wyższą stawką podatku jedynie z powodu posiadania nieruchomości, które nie służą im do prowadzenia działalności gospodarczej. Opodatkowanie wyższą stawką podatku od nieruchomości gruntów lub budynków - niewykorzystywanych i niemogących być potencjalnie wykorzystywanymi do prowadzenia działalności gospodarczej - wyłącznie ze względu na posiadanie ich przez przedsiębiorcę lub inny podmiot prowadzący działalność gospodarczą Trybunał uznaje za niezgodne z art. 64 ust. 1 Konstytucji".</a:t>
            </a:r>
          </a:p>
        </p:txBody>
      </p:sp>
      <p:sp>
        <p:nvSpPr>
          <p:cNvPr id="539" name="Treść - poziom 1…"/>
          <p:cNvSpPr txBox="1">
            <a:spLocks noGrp="1"/>
          </p:cNvSpPr>
          <p:nvPr>
            <p:ph type="body" idx="18"/>
          </p:nvPr>
        </p:nvSpPr>
        <p:spPr>
          <a:prstGeom prst="rect">
            <a:avLst/>
          </a:prstGeom>
        </p:spPr>
        <p:txBody>
          <a:bodyPr>
            <a:normAutofit/>
          </a:bodyPr>
          <a:lstStyle/>
          <a:p>
            <a:r>
              <a:rPr lang="pl-PL" sz="3000" i="1" dirty="0"/>
              <a:t>Mimo zamieszczenia w ustawie podatkowej legalnej definicji zwrotu "związany z prowadzeniem działalności gospodarczej", prawidłowe odczytanie tego przepisu nadal nastręcza szereg wątpliwości, czego do końca nie rozstrzygnął wskazywany eksponowany przez skarżącą wyrok Trybunału Konstytucyjnego z 24 lutego 2021 r. SK [...]. Naczelny Sąd Administracyjny w wyroku z 15 grudnia 2021 r., sygn. akt III FSK [...] (CBOS) wskazał, że w praktyce zasygnalizowany problem może być rozpatrywany w trzech wariantach: </a:t>
            </a:r>
          </a:p>
          <a:p>
            <a:endParaRPr lang="pl-PL" i="1" dirty="0"/>
          </a:p>
          <a:p>
            <a:endParaRPr lang="pl-PL" i="1" dirty="0"/>
          </a:p>
        </p:txBody>
      </p:sp>
      <p:sp>
        <p:nvSpPr>
          <p:cNvPr id="10" name="Tytuł prezentacji">
            <a:extLst>
              <a:ext uri="{FF2B5EF4-FFF2-40B4-BE49-F238E27FC236}">
                <a16:creationId xmlns:a16="http://schemas.microsoft.com/office/drawing/2014/main" id="{0224F11F-3286-BA43-8C0E-487A2EC46A0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(1)</a:t>
            </a:r>
          </a:p>
        </p:txBody>
      </p:sp>
      <p:sp>
        <p:nvSpPr>
          <p:cNvPr id="11" name="O CZYM LOREM IPSUM DOLOE">
            <a:extLst>
              <a:ext uri="{FF2B5EF4-FFF2-40B4-BE49-F238E27FC236}">
                <a16:creationId xmlns:a16="http://schemas.microsoft.com/office/drawing/2014/main" id="{48A30A7D-5E31-434A-841E-43F7BA9772FC}"/>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Tree>
    <p:extLst>
      <p:ext uri="{BB962C8B-B14F-4D97-AF65-F5344CB8AC3E}">
        <p14:creationId xmlns:p14="http://schemas.microsoft.com/office/powerpoint/2010/main" val="2408354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5</a:t>
            </a:r>
            <a:r>
              <a:rPr dirty="0"/>
              <a:t>/</a:t>
            </a:r>
            <a:r>
              <a:rPr lang="pl-PL" dirty="0"/>
              <a:t>15</a:t>
            </a:r>
            <a:endParaRPr dirty="0"/>
          </a:p>
        </p:txBody>
      </p:sp>
      <p:sp>
        <p:nvSpPr>
          <p:cNvPr id="537" name="Tytuł prezentacji"/>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(2)</a:t>
            </a:r>
          </a:p>
        </p:txBody>
      </p:sp>
      <p:sp>
        <p:nvSpPr>
          <p:cNvPr id="538" name="Treść - poziom 1…"/>
          <p:cNvSpPr txBox="1">
            <a:spLocks noGrp="1"/>
          </p:cNvSpPr>
          <p:nvPr>
            <p:ph type="body" idx="17"/>
          </p:nvPr>
        </p:nvSpPr>
        <p:spPr>
          <a:prstGeom prst="rect">
            <a:avLst/>
          </a:prstGeom>
        </p:spPr>
        <p:txBody>
          <a:bodyPr>
            <a:normAutofit fontScale="85000" lnSpcReduction="10000"/>
          </a:bodyPr>
          <a:lstStyle/>
          <a:p>
            <a:r>
              <a:rPr lang="pl-PL" sz="3000" i="1" dirty="0"/>
              <a:t>1. podatnik jest przedsiębiorcą i poza działalnością gospodarczą nie realizuje żadnych innych zadań; </a:t>
            </a:r>
          </a:p>
          <a:p>
            <a:r>
              <a:rPr lang="pl-PL" sz="3000" i="1" dirty="0"/>
              <a:t>2. podatnik jest podwójnie identyfikowany (chodzi tu o sytuację, gdy podatnik będący przedsiębiorcą dysponuje jednocześnie składnikami majątkowymi [nieruchomościami], które nie są w żaden sposób powiązane z prowadzonym przez niego przedsiębiorstwem ani działalnością gospodarczą, a są wykorzystywane w pozagospodarczej sferze aktywności podatnika, a nadto nie znajdują się w posiadaniu innego przedsiębiorcy [np. na podstawie umowy najmu, dzierżawy bądź bez tytułu prawnego], który zajmuje je na prowadzenie działalności gospodarczej); </a:t>
            </a:r>
          </a:p>
          <a:p>
            <a:r>
              <a:rPr lang="pl-PL" sz="3000" i="1" dirty="0"/>
              <a:t>3. podatnik nie jest przedsiębiorcą, lecz należąca do niego nieruchomość znajduje się w posiadaniu przedsiębiorcy, który zajmuje ją na prowadzenie działalności gospodarczej. </a:t>
            </a:r>
          </a:p>
          <a:p>
            <a:endParaRPr lang="pl-PL" i="1" dirty="0"/>
          </a:p>
          <a:p>
            <a:endParaRPr lang="pl-PL" i="1" dirty="0"/>
          </a:p>
        </p:txBody>
      </p:sp>
      <p:sp>
        <p:nvSpPr>
          <p:cNvPr id="539" name="Treść - poziom 1…"/>
          <p:cNvSpPr txBox="1">
            <a:spLocks noGrp="1"/>
          </p:cNvSpPr>
          <p:nvPr>
            <p:ph type="body" idx="18"/>
          </p:nvPr>
        </p:nvSpPr>
        <p:spPr>
          <a:prstGeom prst="rect">
            <a:avLst/>
          </a:prstGeom>
        </p:spPr>
        <p:txBody>
          <a:bodyPr>
            <a:normAutofit fontScale="85000" lnSpcReduction="20000"/>
          </a:bodyPr>
          <a:lstStyle/>
          <a:p>
            <a:r>
              <a:rPr lang="pl-PL" sz="3000" i="1" dirty="0"/>
              <a:t>Istotne jest, że wyrok Trybunału z 24 lutego 2021 r. odnosi się do sytuacji, w której osoba podatnika podatku od nieruchomości może być identyfikowana podwójnie:</a:t>
            </a:r>
          </a:p>
          <a:p>
            <a:endParaRPr lang="pl-PL" sz="3000" i="1" dirty="0"/>
          </a:p>
          <a:p>
            <a:endParaRPr lang="pl-PL" sz="3000" i="1" dirty="0"/>
          </a:p>
          <a:p>
            <a:r>
              <a:rPr lang="pl-PL" sz="3000" i="1" dirty="0"/>
              <a:t>1. jako osoba fizyczna jest właścicielem (użytkownikiem wieczystym, posiadaczem samoistnym) nieruchomości powiązanych z prowadzoną przez nią działalnością gospodarczą, a jednocześnie również nieruchomości zaliczanych do jej majątku osobistego, służących do realizacji innych celów niż działalność gospodarcza; </a:t>
            </a:r>
          </a:p>
          <a:p>
            <a:endParaRPr lang="pl-PL" sz="3000" i="1" dirty="0"/>
          </a:p>
          <a:p>
            <a:r>
              <a:rPr lang="pl-PL" sz="3000" i="1" dirty="0"/>
              <a:t>2. jako jednostka organizacyjna (w tym osoba prawna) jest właścicielem nieruchomości wykorzystywanych w ramach różnych form jej aktywności, a więc także zadań niemieszczących się w sferze działalności gospodarczej w rozumieniu art. 1a ust. 1 pkt 4 </a:t>
            </a:r>
            <a:r>
              <a:rPr lang="pl-PL" sz="3000" i="1" dirty="0" err="1"/>
              <a:t>u.p.o.l</a:t>
            </a:r>
            <a:r>
              <a:rPr lang="pl-PL" sz="3000" i="1" dirty="0"/>
              <a:t>. </a:t>
            </a:r>
          </a:p>
          <a:p>
            <a:endParaRPr lang="pl-PL" i="1" dirty="0"/>
          </a:p>
          <a:p>
            <a:endParaRPr lang="pl-PL" i="1" dirty="0"/>
          </a:p>
          <a:p>
            <a:endParaRPr lang="pl-PL" i="1" dirty="0"/>
          </a:p>
          <a:p>
            <a:endParaRPr lang="pl-PL" i="1" dirty="0"/>
          </a:p>
        </p:txBody>
      </p:sp>
      <p:sp>
        <p:nvSpPr>
          <p:cNvPr id="10" name="O CZYM LOREM IPSUM DOLOE">
            <a:extLst>
              <a:ext uri="{FF2B5EF4-FFF2-40B4-BE49-F238E27FC236}">
                <a16:creationId xmlns:a16="http://schemas.microsoft.com/office/drawing/2014/main" id="{99AA9AB9-5FEA-4E40-AEAB-9CC80E38DD8D}"/>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Tree>
    <p:extLst>
      <p:ext uri="{BB962C8B-B14F-4D97-AF65-F5344CB8AC3E}">
        <p14:creationId xmlns:p14="http://schemas.microsoft.com/office/powerpoint/2010/main" val="12775478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6</a:t>
            </a:r>
            <a:r>
              <a:rPr dirty="0"/>
              <a:t>/</a:t>
            </a:r>
            <a:r>
              <a:rPr lang="pl-PL" dirty="0"/>
              <a:t>15</a:t>
            </a:r>
            <a:endParaRPr dirty="0"/>
          </a:p>
        </p:txBody>
      </p:sp>
      <p:sp>
        <p:nvSpPr>
          <p:cNvPr id="538" name="Treść - poziom 1…"/>
          <p:cNvSpPr txBox="1">
            <a:spLocks noGrp="1"/>
          </p:cNvSpPr>
          <p:nvPr>
            <p:ph type="body" idx="17"/>
          </p:nvPr>
        </p:nvSpPr>
        <p:spPr>
          <a:prstGeom prst="rect">
            <a:avLst/>
          </a:prstGeom>
        </p:spPr>
        <p:txBody>
          <a:bodyPr>
            <a:normAutofit fontScale="92500" lnSpcReduction="20000"/>
          </a:bodyPr>
          <a:lstStyle/>
          <a:p>
            <a:r>
              <a:rPr lang="pl-PL" sz="3000" i="1" dirty="0"/>
              <a:t>Zdaniem Naczelnego Sądu Administracyjnego nie powinna budzić wątpliwości teza, że okoliczność, że nieruchomość znajduje się w posiadaniu przedsiębiorcy, będącego jako jej właściciel (użytkownik wieczysty, samoistny posiadacz) podatnikiem, nie przesądza o możliwości zastosowania najwyższych stawek opodatkowania, jeżeli podmiot ten może być identyfikowany podwójnie, a więc również jako jednostka, w posiadaniu której znajdują się nieruchomości niepowiązane w żaden sposób z jego aktywnością gospodarczą. W odniesieniu do takich nieruchomości (gruntów, budynków, budowli służących innym celom niż gospodarcze, jeżeli takowe są wykonywane przez podatnika) sytuacja prawnopodatkowa podatnika-przedsiębiorcy jest identyczna jak osoby niebędącej przedsiębiorcą.</a:t>
            </a:r>
          </a:p>
          <a:p>
            <a:endParaRPr lang="pl-PL" i="1" dirty="0"/>
          </a:p>
        </p:txBody>
      </p:sp>
      <p:sp>
        <p:nvSpPr>
          <p:cNvPr id="539" name="Treść - poziom 1…"/>
          <p:cNvSpPr txBox="1">
            <a:spLocks noGrp="1"/>
          </p:cNvSpPr>
          <p:nvPr>
            <p:ph type="body" idx="18"/>
          </p:nvPr>
        </p:nvSpPr>
        <p:spPr>
          <a:prstGeom prst="rect">
            <a:avLst/>
          </a:prstGeom>
        </p:spPr>
        <p:txBody>
          <a:bodyPr>
            <a:noAutofit/>
          </a:bodyPr>
          <a:lstStyle/>
          <a:p>
            <a:r>
              <a:rPr lang="pl-PL" sz="2800" i="1" dirty="0"/>
              <a:t>(…) zdaniem Naczelnego Sądu Administracyjnego </a:t>
            </a:r>
            <a:r>
              <a:rPr lang="pl-PL" sz="2800" b="1" i="1" dirty="0"/>
              <a:t>określenie "niewykorzystywanych i niemogących być potencjalnie wykorzystywanymi do prowadzenia działalności gospodarczej" należy odnieść tylko do sytuacji nadzwyczajnych. </a:t>
            </a:r>
            <a:r>
              <a:rPr lang="pl-PL" sz="2800" i="1" dirty="0"/>
              <a:t>Nie dotyczy to sytuacji, gdy w czasie trwania takiej przeszkody przedsiębiorca, w posiadaniu którego znajduje się nieruchomość (jej część), samodzielnie podejmuje czynności mające na celu jej przygotowanie do przyszłej (planowanej) działalności gospodarczej, podnosi dla celów wykonywanej działalności gospodarczej walory użytkowe nieruchomości, funkcjonalnie wiążąc ją z prowadzonym przedsiębiorstwem, lub rozlicza w ramach działalności gospodarczej inne koszty z nią związane.</a:t>
            </a:r>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(3)</a:t>
            </a:r>
          </a:p>
        </p:txBody>
      </p:sp>
      <p:sp>
        <p:nvSpPr>
          <p:cNvPr id="11" name="O CZYM LOREM IPSUM DOLOE">
            <a:extLst>
              <a:ext uri="{FF2B5EF4-FFF2-40B4-BE49-F238E27FC236}">
                <a16:creationId xmlns:a16="http://schemas.microsoft.com/office/drawing/2014/main" id="{0BE207D0-4094-4044-9308-1D1DDBFCCCAF}"/>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Tree>
    <p:extLst>
      <p:ext uri="{BB962C8B-B14F-4D97-AF65-F5344CB8AC3E}">
        <p14:creationId xmlns:p14="http://schemas.microsoft.com/office/powerpoint/2010/main" val="2064029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7</a:t>
            </a:r>
            <a:r>
              <a:rPr dirty="0"/>
              <a:t>/</a:t>
            </a:r>
            <a:r>
              <a:rPr lang="pl-PL" dirty="0"/>
              <a:t>15</a:t>
            </a:r>
            <a:endParaRPr dirty="0"/>
          </a:p>
        </p:txBody>
      </p:sp>
      <p:sp>
        <p:nvSpPr>
          <p:cNvPr id="538" name="Treść - poziom 1…"/>
          <p:cNvSpPr txBox="1">
            <a:spLocks noGrp="1"/>
          </p:cNvSpPr>
          <p:nvPr>
            <p:ph type="body" idx="17"/>
          </p:nvPr>
        </p:nvSpPr>
        <p:spPr>
          <a:prstGeom prst="rect">
            <a:avLst/>
          </a:prstGeom>
        </p:spPr>
        <p:txBody>
          <a:bodyPr>
            <a:normAutofit fontScale="85000" lnSpcReduction="20000"/>
          </a:bodyPr>
          <a:lstStyle/>
          <a:p>
            <a:r>
              <a:rPr lang="pl-PL" sz="3000" i="1" dirty="0"/>
              <a:t>Sąd w składzie orzekającym w niniejszej sprawie aprobuje stanowisko wyrażone w powołanym orzeczeniu (…) Odnosząc powyższe rozważania do realiów rozpatrywanej sprawy należy wskazać, że niesporne są następujące okoliczności: skarżąca jest przedsiębiorcą prowadzącą działalność gospodarczą polegającą na wynajmowaniu i zarządzaniu nieruchomościami. Spółka m.in. wynajmuje powierzchnie budynku galerii S., stanowiącego jej własność. Budynek wchodzi do majątku przedsiębiorstwa skarżącej. W okresie </a:t>
            </a:r>
            <a:r>
              <a:rPr lang="pl-PL" sz="3000" i="1" dirty="0" err="1"/>
              <a:t>lockdownu</a:t>
            </a:r>
            <a:r>
              <a:rPr lang="pl-PL" sz="3000" i="1" dirty="0"/>
              <a:t> spółka nie rozwiązała (ponieważ ostały wprowadzone ograniczenia w zakresie możliwości wypowiedzenia takich umów) umów najmu pomieszczeń galerii. Nieruchomość jest wprowadzona do ewidencji środków trwałych. Ponadto koszty związane z eksploatacją galerii w latach 2020 – 2021 były zaliczane do kosztów uzyskania przychodów.</a:t>
            </a:r>
          </a:p>
          <a:p>
            <a:endParaRPr lang="pl-PL" i="1" dirty="0"/>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(4)</a:t>
            </a:r>
          </a:p>
        </p:txBody>
      </p:sp>
      <p:sp>
        <p:nvSpPr>
          <p:cNvPr id="11" name="O CZYM LOREM IPSUM DOLOE">
            <a:extLst>
              <a:ext uri="{FF2B5EF4-FFF2-40B4-BE49-F238E27FC236}">
                <a16:creationId xmlns:a16="http://schemas.microsoft.com/office/drawing/2014/main" id="{D39D28BD-6E59-814C-92C8-1782E4AE1CC4}"/>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
        <p:nvSpPr>
          <p:cNvPr id="13" name="Treść - poziom 1…">
            <a:extLst>
              <a:ext uri="{FF2B5EF4-FFF2-40B4-BE49-F238E27FC236}">
                <a16:creationId xmlns:a16="http://schemas.microsoft.com/office/drawing/2014/main" id="{23ACF862-4654-144E-9460-E1A80D095ABC}"/>
              </a:ext>
            </a:extLst>
          </p:cNvPr>
          <p:cNvSpPr txBox="1">
            <a:spLocks noGrp="1"/>
          </p:cNvSpPr>
          <p:nvPr>
            <p:ph type="body" idx="18"/>
          </p:nvPr>
        </p:nvSpPr>
        <p:spPr>
          <a:xfrm>
            <a:off x="12836221" y="4415184"/>
            <a:ext cx="8813705" cy="6786216"/>
          </a:xfrm>
          <a:prstGeom prst="rect">
            <a:avLst/>
          </a:prstGeom>
        </p:spPr>
        <p:txBody>
          <a:bodyPr>
            <a:normAutofit fontScale="85000" lnSpcReduction="20000"/>
          </a:bodyPr>
          <a:lstStyle/>
          <a:p>
            <a:r>
              <a:rPr lang="pl-PL" sz="3000" i="1" dirty="0"/>
              <a:t>Mając powyższe na uwadze sąd stwierdza, że podstawa faktyczna opisanych rozstrzygnięć podatkowych nie odpowiada wskazanym przez Trybunał kryteriom istotnym dla zgodnej z Konstytucją wykładni art. 1a ust. 1 pkt 3 </a:t>
            </a:r>
            <a:r>
              <a:rPr lang="pl-PL" sz="3000" i="1" dirty="0" err="1"/>
              <a:t>u.p.o.l</a:t>
            </a:r>
            <a:r>
              <a:rPr lang="pl-PL" sz="3000" i="1" dirty="0"/>
              <a:t>. Skarżąca była w analizowanym roku podatkowym przedsiębiorcą i wykorzystywała przedmiot opodatkowania w ramach prowadzonej działalności gospodarczej. Ograniczeniom czasowym w jej prowadzeniu podlegali najemcy galerii handlowej, a nie sama spółka. Jak wyżej wskazano natomiast wyrok Trybunału Konstytucyjnego z 24 lutego 2021 r. do takiej sytuacji faktycznej oraz adekwatnej do niej interpretacji przepisów prawa materialnego nie odnosi się. Stanowisko organów nie pozostaje więc w sprzeczności z eksponowanym przez skarżącą wyrokiem. Zdaniem sądu, w stanie faktycznym sprawy, nie budzi wątpliwości zastosowanie do opodatkowania spornej nieruchomości stawek podatkowych dla nieruchomości związanej z prowadzeniem działalności gospodarczej stąd, wbrew twierdzeniom skarżącej, nie miał zastosowania art. 2a Ordynacji podatkowej.</a:t>
            </a:r>
          </a:p>
          <a:p>
            <a:endParaRPr lang="pl-PL" i="1" dirty="0"/>
          </a:p>
        </p:txBody>
      </p:sp>
    </p:spTree>
    <p:extLst>
      <p:ext uri="{BB962C8B-B14F-4D97-AF65-F5344CB8AC3E}">
        <p14:creationId xmlns:p14="http://schemas.microsoft.com/office/powerpoint/2010/main" val="31934951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8</a:t>
            </a:r>
            <a:r>
              <a:rPr dirty="0"/>
              <a:t>/</a:t>
            </a:r>
            <a:r>
              <a:rPr lang="pl-PL" dirty="0"/>
              <a:t>15</a:t>
            </a:r>
            <a:endParaRPr dirty="0"/>
          </a:p>
        </p:txBody>
      </p:sp>
      <p:sp>
        <p:nvSpPr>
          <p:cNvPr id="538" name="Treść - poziom 1…"/>
          <p:cNvSpPr txBox="1">
            <a:spLocks noGrp="1"/>
          </p:cNvSpPr>
          <p:nvPr>
            <p:ph type="body" idx="17"/>
          </p:nvPr>
        </p:nvSpPr>
        <p:spPr>
          <a:prstGeom prst="rect">
            <a:avLst/>
          </a:prstGeom>
        </p:spPr>
        <p:txBody>
          <a:bodyPr>
            <a:noAutofit/>
          </a:bodyPr>
          <a:lstStyle/>
          <a:p>
            <a:r>
              <a:rPr lang="pl-PL" sz="2600" i="1" dirty="0"/>
              <a:t>Dodatkowo należy wskazać, że z punktu widzenia podatku od nieruchomości opodatkowaniu podatkiem podlega nieruchomość, a nie działalność gospodarcza podatnika. Podatek od nieruchomości jako podatek o charakterze majątkowym płacony przez przedsiębiorcę nie nawiązuje do efektów ekonomicznych uzyskiwanych przez jej wykorzystywanie czy innych przeszkód i trudności w prowadzonej działalności gospodarczej z wykorzystaniem tej nieruchomości. [...] trudności i ograniczenia w prowadzeniu działalności nie oznaczają ustania bytu prawnego i </a:t>
            </a:r>
            <a:r>
              <a:rPr lang="pl-PL" sz="2600" i="1" dirty="0" err="1"/>
              <a:t>podatkowoprawnego</a:t>
            </a:r>
            <a:r>
              <a:rPr lang="pl-PL" sz="2600" i="1" dirty="0"/>
              <a:t> przedsiębiorcy. Nie oznacza to również definitywnego zaprzestania działalności gospodarczej. W konsekwencji, </a:t>
            </a:r>
            <a:r>
              <a:rPr lang="pl-PL" sz="2600" b="1" i="1" dirty="0"/>
              <a:t>fakt czasowych ograniczeń w działalności gospodarczej nie jest równoznaczny z utratą charakteru nieruchomości jako posiadanej przez przedsiębiorcę i nadal związanej z prowadzeniem działalności gospodarczej.</a:t>
            </a:r>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(5)</a:t>
            </a:r>
          </a:p>
        </p:txBody>
      </p:sp>
      <p:sp>
        <p:nvSpPr>
          <p:cNvPr id="11" name="O CZYM LOREM IPSUM DOLOE">
            <a:extLst>
              <a:ext uri="{FF2B5EF4-FFF2-40B4-BE49-F238E27FC236}">
                <a16:creationId xmlns:a16="http://schemas.microsoft.com/office/drawing/2014/main" id="{D39D28BD-6E59-814C-92C8-1782E4AE1CC4}"/>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Tree>
    <p:extLst>
      <p:ext uri="{BB962C8B-B14F-4D97-AF65-F5344CB8AC3E}">
        <p14:creationId xmlns:p14="http://schemas.microsoft.com/office/powerpoint/2010/main" val="33099468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9</a:t>
            </a:r>
            <a:r>
              <a:rPr dirty="0"/>
              <a:t>/</a:t>
            </a:r>
            <a:r>
              <a:rPr lang="pl-PL" dirty="0"/>
              <a:t>15</a:t>
            </a:r>
            <a:endParaRPr dirty="0"/>
          </a:p>
        </p:txBody>
      </p:sp>
      <p:sp>
        <p:nvSpPr>
          <p:cNvPr id="538" name="Treść - poziom 1…"/>
          <p:cNvSpPr txBox="1">
            <a:spLocks noGrp="1"/>
          </p:cNvSpPr>
          <p:nvPr>
            <p:ph type="body" idx="17"/>
          </p:nvPr>
        </p:nvSpPr>
        <p:spPr>
          <a:xfrm>
            <a:off x="2741706" y="4415184"/>
            <a:ext cx="7367494" cy="5782073"/>
          </a:xfrm>
          <a:prstGeom prst="rect">
            <a:avLst/>
          </a:prstGeom>
        </p:spPr>
        <p:txBody>
          <a:bodyPr>
            <a:normAutofit/>
          </a:bodyPr>
          <a:lstStyle/>
          <a:p>
            <a:r>
              <a:rPr lang="pl-PL" sz="3000" b="1" dirty="0"/>
              <a:t>Wyroki powiązane:</a:t>
            </a:r>
            <a:endParaRPr lang="pl-PL" sz="3000" dirty="0"/>
          </a:p>
          <a:p>
            <a:pPr marL="285750" indent="-285750">
              <a:buFont typeface="Wingdings" pitchFamily="2" charset="2"/>
              <a:buChar char="§"/>
            </a:pPr>
            <a:r>
              <a:rPr lang="pl-PL" sz="3000" dirty="0"/>
              <a:t>wyrok WSA w Poznaniu z 13.07.2022 r., sygn. akt I SA/Po 235/22</a:t>
            </a:r>
          </a:p>
          <a:p>
            <a:pPr marL="285750" indent="-285750">
              <a:buFont typeface="Wingdings" pitchFamily="2" charset="2"/>
              <a:buChar char="§"/>
            </a:pPr>
            <a:endParaRPr lang="pl-PL" sz="3000" dirty="0"/>
          </a:p>
          <a:p>
            <a:pPr marL="285750" indent="-285750">
              <a:buFont typeface="Wingdings" pitchFamily="2" charset="2"/>
              <a:buChar char="§"/>
            </a:pPr>
            <a:r>
              <a:rPr lang="pl-PL" sz="3000" dirty="0"/>
              <a:t>wyrok NSA z 15 grudnia 2021 r., sygn. akt III FSK 4061/21.</a:t>
            </a:r>
          </a:p>
        </p:txBody>
      </p:sp>
      <p:sp>
        <p:nvSpPr>
          <p:cNvPr id="539" name="Treść - poziom 1…"/>
          <p:cNvSpPr txBox="1">
            <a:spLocks noGrp="1"/>
          </p:cNvSpPr>
          <p:nvPr>
            <p:ph type="body" idx="18"/>
          </p:nvPr>
        </p:nvSpPr>
        <p:spPr>
          <a:xfrm>
            <a:off x="10741543" y="4415184"/>
            <a:ext cx="12371293" cy="8643622"/>
          </a:xfrm>
          <a:prstGeom prst="rect">
            <a:avLst/>
          </a:prstGeom>
        </p:spPr>
        <p:txBody>
          <a:bodyPr>
            <a:normAutofit/>
          </a:bodyPr>
          <a:lstStyle/>
          <a:p>
            <a:r>
              <a:rPr lang="pl-PL" sz="3000" b="1" dirty="0"/>
              <a:t>Wyrok TK z 24 lutego 2021 r., sygn. akt SK 39/19:</a:t>
            </a:r>
            <a:endParaRPr lang="pl-PL" sz="3000" dirty="0"/>
          </a:p>
          <a:p>
            <a:pPr marL="342900" lvl="0" indent="-342900">
              <a:buFont typeface="Wingdings" pitchFamily="2" charset="2"/>
              <a:buChar char="§"/>
            </a:pPr>
            <a:r>
              <a:rPr lang="pl-PL" sz="2400" dirty="0"/>
              <a:t>art. 1a ust. 1 pkt 3 ustawy z dnia 12 stycznia 1991 r. o podatkach i opłatach lokalnych rozumiany w ten sposób, że o związaniu gruntu, budynku lub budowli z prowadzeniem działalności gospodarczej </a:t>
            </a:r>
            <a:r>
              <a:rPr lang="pl-PL" sz="2400" b="1" dirty="0"/>
              <a:t>decyduje wyłącznie posiadanie </a:t>
            </a:r>
            <a:r>
              <a:rPr lang="pl-PL" sz="2400" dirty="0"/>
              <a:t>gruntu, budynku lub budowli </a:t>
            </a:r>
            <a:r>
              <a:rPr lang="pl-PL" sz="2400" b="1" dirty="0"/>
              <a:t>przez przedsiębiorcę </a:t>
            </a:r>
            <a:r>
              <a:rPr lang="pl-PL" sz="2400" dirty="0"/>
              <a:t>lub inny podmiot prowadzący działalność gospodarczą, </a:t>
            </a:r>
            <a:r>
              <a:rPr lang="pl-PL" sz="2400" b="1" dirty="0"/>
              <a:t>jest niezgodny </a:t>
            </a:r>
            <a:r>
              <a:rPr lang="pl-PL" sz="2400" dirty="0"/>
              <a:t>z art. 64 ust. 1 w związku z art. 31 ust. 3 i art. 84 Konstytucji Rzeczypospolitej Polskiej</a:t>
            </a:r>
          </a:p>
          <a:p>
            <a:pPr marL="342900" lvl="0" indent="-342900">
              <a:buFont typeface="Wingdings" pitchFamily="2" charset="2"/>
              <a:buChar char="§"/>
            </a:pPr>
            <a:endParaRPr lang="pl-PL" sz="2400" dirty="0"/>
          </a:p>
          <a:p>
            <a:pPr marL="342900" lvl="0" indent="-342900">
              <a:buFont typeface="Wingdings" pitchFamily="2" charset="2"/>
              <a:buChar char="§"/>
            </a:pPr>
            <a:r>
              <a:rPr lang="pl-PL" sz="2400" i="1" dirty="0"/>
              <a:t>Zważywszy na ratio stosowania podwyższonej stawki, jaką jest </a:t>
            </a:r>
            <a:r>
              <a:rPr lang="pl-PL" sz="2400" b="1" i="1" dirty="0"/>
              <a:t>możliwość uzyskiwania </a:t>
            </a:r>
            <a:r>
              <a:rPr lang="pl-PL" sz="2400" b="1" i="1" u="sng" dirty="0"/>
              <a:t>przychodów</a:t>
            </a:r>
            <a:r>
              <a:rPr lang="pl-PL" sz="2400" b="1" i="1" dirty="0"/>
              <a:t> z wykorzystania danej nieruchomości w działalności gospodarczej</a:t>
            </a:r>
            <a:r>
              <a:rPr lang="pl-PL" sz="2400" i="1" dirty="0"/>
              <a:t>, niezbędne jest ustalenie faktycznego sposobu wykorzystania opodatkowanej nieruchomości. </a:t>
            </a:r>
          </a:p>
          <a:p>
            <a:pPr marL="342900" lvl="0" indent="-342900">
              <a:buFont typeface="Wingdings" pitchFamily="2" charset="2"/>
              <a:buChar char="§"/>
            </a:pPr>
            <a:endParaRPr lang="pl-PL" sz="2400" i="1" dirty="0"/>
          </a:p>
          <a:p>
            <a:pPr marL="342900" lvl="0" indent="-342900">
              <a:buFont typeface="Wingdings" pitchFamily="2" charset="2"/>
              <a:buChar char="§"/>
            </a:pPr>
            <a:r>
              <a:rPr lang="pl-PL" sz="2400" i="1" dirty="0"/>
              <a:t>(…) przedsiębiorcy nie mogą być obciążani wyższą stawką podatku jedynie z powodu posiadania nieruchomości, które nie służą im do prowadzenia działalności gospodarczej. </a:t>
            </a:r>
            <a:r>
              <a:rPr lang="pl-PL" sz="2400" b="1" i="1" dirty="0"/>
              <a:t>Opodatkowanie wyższą stawką podatku od nieruchomości gruntów lub budynków – niewykorzystywanych i niemogących być potencjalnie wykorzystywanymi do prowadzenia działalności gospodarczej – wyłącznie ze względu na posiadanie ich przez przedsiębiorcę lub inny podmiot prowadzący działalność gospodarczą Trybunał uznaje za niezgodne z art. 64 ust. 1 Konstytucji</a:t>
            </a:r>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Wyroki powiązane</a:t>
            </a:r>
          </a:p>
        </p:txBody>
      </p:sp>
      <p:sp>
        <p:nvSpPr>
          <p:cNvPr id="11" name="O CZYM LOREM IPSUM DOLOE">
            <a:extLst>
              <a:ext uri="{FF2B5EF4-FFF2-40B4-BE49-F238E27FC236}">
                <a16:creationId xmlns:a16="http://schemas.microsoft.com/office/drawing/2014/main" id="{F8EAE137-002D-2447-8A27-C16F2C9EFF45}"/>
              </a:ext>
            </a:extLst>
          </p:cNvPr>
          <p:cNvSpPr txBox="1">
            <a:spLocks noGrp="1"/>
          </p:cNvSpPr>
          <p:nvPr>
            <p:ph type="body" idx="14"/>
          </p:nvPr>
        </p:nvSpPr>
        <p:spPr>
          <a:xfrm>
            <a:off x="15707410" y="1199886"/>
            <a:ext cx="5670054" cy="282641"/>
          </a:xfrm>
          <a:prstGeom prst="rect">
            <a:avLst/>
          </a:prstGeom>
        </p:spPr>
        <p:txBody>
          <a:bodyPr/>
          <a:lstStyle/>
          <a:p>
            <a:r>
              <a:rPr lang="pl-PL" dirty="0"/>
              <a:t>Wyrok WSA w Kielcach z 10 listopada 2022 r., I SA/</a:t>
            </a:r>
            <a:r>
              <a:rPr lang="pl-PL" dirty="0" err="1"/>
              <a:t>Ke</a:t>
            </a:r>
            <a:r>
              <a:rPr lang="pl-PL" dirty="0"/>
              <a:t> 406/22</a:t>
            </a:r>
            <a:endParaRPr dirty="0"/>
          </a:p>
        </p:txBody>
      </p:sp>
    </p:spTree>
    <p:extLst>
      <p:ext uri="{BB962C8B-B14F-4D97-AF65-F5344CB8AC3E}">
        <p14:creationId xmlns:p14="http://schemas.microsoft.com/office/powerpoint/2010/main" val="400893341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886</TotalTime>
  <Words>1878</Words>
  <Application>Microsoft Office PowerPoint</Application>
  <PresentationFormat>Niestandardowy</PresentationFormat>
  <Paragraphs>120</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Helvetica Neue</vt:lpstr>
      <vt:lpstr>Helvetica Neue Light</vt:lpstr>
      <vt:lpstr>Roboto Slab Light</vt:lpstr>
      <vt:lpstr>Roboto Slab Regular</vt:lpstr>
      <vt:lpstr>Wingdings</vt:lpstr>
      <vt:lpstr>21_BasicWhite</vt:lpstr>
      <vt:lpstr>PODATKI I OPŁATY LOKALNE – TORUŃSKI PRZEGLĄD ORZECZNICTWA (edycja 2023)</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Manager/>
  <Company>Thedy &amp; Partners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Nielepkowicz</dc:creator>
  <cp:keywords/>
  <dc:description/>
  <cp:lastModifiedBy>Wojciech Morawski (wmoraw)</cp:lastModifiedBy>
  <cp:revision>34</cp:revision>
  <cp:lastPrinted>2021-06-07T15:59:28Z</cp:lastPrinted>
  <dcterms:modified xsi:type="dcterms:W3CDTF">2023-05-31T10:34:03Z</dcterms:modified>
  <cp:category/>
</cp:coreProperties>
</file>