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11"/>
  </p:notesMasterIdLst>
  <p:sldIdLst>
    <p:sldId id="1734" r:id="rId2"/>
    <p:sldId id="1735" r:id="rId3"/>
    <p:sldId id="1736" r:id="rId4"/>
    <p:sldId id="1737" r:id="rId5"/>
    <p:sldId id="1307" r:id="rId6"/>
    <p:sldId id="1310" r:id="rId7"/>
    <p:sldId id="1733" r:id="rId8"/>
    <p:sldId id="1732" r:id="rId9"/>
    <p:sldId id="1729" r:id="rId1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1" pos="7678" userDrawn="1">
          <p15:clr>
            <a:srgbClr val="A4A3A4"/>
          </p15:clr>
        </p15:guide>
        <p15:guide id="104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054"/>
    <a:srgbClr val="000000"/>
    <a:srgbClr val="293352"/>
    <a:srgbClr val="363F49"/>
    <a:srgbClr val="414E5E"/>
    <a:srgbClr val="4D4E4E"/>
    <a:srgbClr val="EA5F4C"/>
    <a:srgbClr val="E97655"/>
    <a:srgbClr val="E8915C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3" autoAdjust="0"/>
    <p:restoredTop sz="96435" autoAdjust="0"/>
  </p:normalViewPr>
  <p:slideViewPr>
    <p:cSldViewPr snapToGrid="0" snapToObjects="1">
      <p:cViewPr varScale="1">
        <p:scale>
          <a:sx n="39" d="100"/>
          <a:sy n="39" d="100"/>
        </p:scale>
        <p:origin x="859" y="86"/>
      </p:cViewPr>
      <p:guideLst>
        <p:guide pos="7678"/>
        <p:guide orient="horz"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4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2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9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1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0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1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02CE6E4-B0F3-F244-B4F2-4C12EFCEA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6873766"/>
            <a:ext cx="24377649" cy="6842236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5037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02CE6E4-B0F3-F244-B4F2-4C12EFCEA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69274"/>
            <a:ext cx="12648105" cy="1204672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3923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02CE6E4-B0F3-F244-B4F2-4C12EFCEA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949941" y="1"/>
            <a:ext cx="13427710" cy="1165483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1317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02CE6E4-B0F3-F244-B4F2-4C12EFCEA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7703820"/>
            <a:ext cx="24377651" cy="6172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11609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02CE6E4-B0F3-F244-B4F2-4C12EFCEA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949941" y="0"/>
            <a:ext cx="13427710" cy="68524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FF87AB42-D960-E545-8328-EF31671C32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49941" y="6863598"/>
            <a:ext cx="13427710" cy="68524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3994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02CE6E4-B0F3-F244-B4F2-4C12EFCEA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3427710" cy="68524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FF87AB42-D960-E545-8328-EF31671C32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6863598"/>
            <a:ext cx="13427710" cy="68524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0159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FF87AB42-D960-E545-8328-EF31671C32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49940" y="3762395"/>
            <a:ext cx="13427709" cy="995360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95123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FF87AB42-D960-E545-8328-EF31671C32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1"/>
            <a:ext cx="1342771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54035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FF87AB42-D960-E545-8328-EF31671C32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740025" y="1"/>
            <a:ext cx="6818812" cy="544407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5DC31CE-2300-D54B-B0D1-4BBA2EA5B3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558838" y="1"/>
            <a:ext cx="6818812" cy="544407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4494F0A2-8605-A548-A7C0-7C19A101AD4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740024" y="5444075"/>
            <a:ext cx="13637625" cy="827192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931804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6E6BE5C4-08AE-0F46-80BE-2D23D57C51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5884" y="6867488"/>
            <a:ext cx="8125882" cy="684851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5C6CA46-EB91-CB42-B09E-91307672A7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251768" y="6867488"/>
            <a:ext cx="8125882" cy="684851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FF87AB42-D960-E545-8328-EF31671C32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6867488"/>
            <a:ext cx="8125882" cy="684851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70392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24377649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92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5C6CA46-EB91-CB42-B09E-91307672A7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7067094" y="2"/>
            <a:ext cx="7310556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31960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5C6CA46-EB91-CB42-B09E-91307672A7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"/>
            <a:ext cx="7310556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80120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5C6CA46-EB91-CB42-B09E-91307672A7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"/>
            <a:ext cx="1342771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878322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5C6CA46-EB91-CB42-B09E-91307672A7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5153890"/>
            <a:ext cx="24377648" cy="856211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6693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572296" y="4970400"/>
            <a:ext cx="9573596" cy="733243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26574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3001630" y="3763981"/>
            <a:ext cx="9740899" cy="84023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98150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2380546" y="2904048"/>
            <a:ext cx="4570412" cy="8102289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5655906" y="2904048"/>
            <a:ext cx="4570412" cy="8102289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65331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3513706" y="4534812"/>
            <a:ext cx="9151442" cy="566763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5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1">
            <a:extLst>
              <a:ext uri="{FF2B5EF4-FFF2-40B4-BE49-F238E27FC236}">
                <a16:creationId xmlns:a16="http://schemas.microsoft.com/office/drawing/2014/main" id="{B96AA680-B663-894B-BA12-3C31826EA4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161149" y="1816008"/>
            <a:ext cx="4775798" cy="10094023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7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363851" y="3420381"/>
            <a:ext cx="8949729" cy="539496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9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24377649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6334507" y="0"/>
            <a:ext cx="5881255" cy="117121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4517126" y="2793603"/>
            <a:ext cx="6472241" cy="8651989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33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36"/>
          </p:nvPr>
        </p:nvSpPr>
        <p:spPr>
          <a:xfrm>
            <a:off x="-1" y="-38100"/>
            <a:ext cx="8125883" cy="6934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37"/>
          </p:nvPr>
        </p:nvSpPr>
        <p:spPr>
          <a:xfrm>
            <a:off x="16251767" y="-38100"/>
            <a:ext cx="8125883" cy="6934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38"/>
          </p:nvPr>
        </p:nvSpPr>
        <p:spPr>
          <a:xfrm>
            <a:off x="8125884" y="6896100"/>
            <a:ext cx="8125883" cy="68199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80978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36"/>
          </p:nvPr>
        </p:nvSpPr>
        <p:spPr>
          <a:xfrm>
            <a:off x="-1" y="6781800"/>
            <a:ext cx="8125883" cy="6934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37"/>
          </p:nvPr>
        </p:nvSpPr>
        <p:spPr>
          <a:xfrm>
            <a:off x="16251767" y="6781800"/>
            <a:ext cx="8125883" cy="6934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38"/>
          </p:nvPr>
        </p:nvSpPr>
        <p:spPr>
          <a:xfrm>
            <a:off x="8125883" y="0"/>
            <a:ext cx="8125883" cy="67818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91301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36"/>
          </p:nvPr>
        </p:nvSpPr>
        <p:spPr>
          <a:xfrm>
            <a:off x="-1" y="-38100"/>
            <a:ext cx="8125883" cy="6934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38"/>
          </p:nvPr>
        </p:nvSpPr>
        <p:spPr>
          <a:xfrm>
            <a:off x="8125884" y="6896100"/>
            <a:ext cx="8125882" cy="6934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39"/>
          </p:nvPr>
        </p:nvSpPr>
        <p:spPr>
          <a:xfrm>
            <a:off x="16251764" y="6896100"/>
            <a:ext cx="8125882" cy="6934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85452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36"/>
          </p:nvPr>
        </p:nvSpPr>
        <p:spPr>
          <a:xfrm>
            <a:off x="0" y="-76200"/>
            <a:ext cx="12188824" cy="6934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37"/>
          </p:nvPr>
        </p:nvSpPr>
        <p:spPr>
          <a:xfrm>
            <a:off x="12188824" y="6896100"/>
            <a:ext cx="12188824" cy="6934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142588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856F520-004E-664D-84EF-2103087343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60775" y="5831521"/>
            <a:ext cx="3471442" cy="347144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52D665B-A1A7-C745-A5A9-B9BD241E2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83125" y="5831521"/>
            <a:ext cx="3471442" cy="347144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F910A61-3152-0C46-8544-BAAE67FD13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40443" y="5831521"/>
            <a:ext cx="3471442" cy="347144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7288BDD-B3D6-334C-92D7-067FEF0E0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732729" y="5831521"/>
            <a:ext cx="3471442" cy="347144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9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5070630" y="2806027"/>
            <a:ext cx="2613614" cy="261361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B78A07E5-6EA3-1544-8D08-6BECE3E909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1841" y="2806027"/>
            <a:ext cx="2613614" cy="261361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F3BA076B-FA05-B646-84E0-260FF7F9F33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5070630" y="8017763"/>
            <a:ext cx="2613614" cy="261361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4865BA8B-8B7C-EF45-ADB5-1908BCE153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9091841" y="8017763"/>
            <a:ext cx="2613614" cy="261361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806604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34E4381-E628-C04F-9CE0-E88785B46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9554" y="4862410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3902B3E8-B011-9F4D-89F6-030044FFD1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81840" y="4862410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536EAFA-E60A-A344-A534-EED210FFF8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04190" y="4862410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6C08099-8A6C-C944-8150-D58FAAB3B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696476" y="4862410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82343FB-A9B2-CF43-A23D-BAAC179D2B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89554" y="8976817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A846F14-E4A4-E344-A031-841C2327F1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81840" y="8976817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9BE2E61-2768-1E4A-8816-1AE57EC731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004190" y="8976817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AECE6FA-BD09-234B-8BFC-10CB1C319D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696476" y="8976817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8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6D059870-164D-F04F-B434-A968F984DC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8759" y="5685368"/>
            <a:ext cx="4160824" cy="41608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2AD98B9-23E4-B549-ADFE-F512AD7C29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784586" y="5685368"/>
            <a:ext cx="4160824" cy="41608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5698371-879E-8640-9854-4CA5476361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025176" y="5685368"/>
            <a:ext cx="4160824" cy="41608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6C08099-8A6C-C944-8150-D58FAAB3B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52932" y="5685368"/>
            <a:ext cx="4160824" cy="41608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9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6C08099-8A6C-C944-8150-D58FAAB3B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8925" y="3304309"/>
            <a:ext cx="7107382" cy="71073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C421BB7-B370-C544-A89B-8E77AF5067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463042"/>
            <a:ext cx="24377652" cy="925295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9434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A8AA808-AA3D-AF49-B255-8F2BE59C47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3" y="5458690"/>
            <a:ext cx="8423565" cy="8257309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DEED35FD-51B4-0841-9631-9EAD160508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672944" y="5458690"/>
            <a:ext cx="15704706" cy="8257309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45667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A8AA808-AA3D-AF49-B255-8F2BE59C47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50286" y="7805057"/>
            <a:ext cx="4642451" cy="591094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DEED35FD-51B4-0841-9631-9EAD160508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092738" y="0"/>
            <a:ext cx="9284911" cy="780505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00217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A8AA808-AA3D-AF49-B255-8F2BE59C47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7727891"/>
            <a:ext cx="24377650" cy="59881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137664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A8AA808-AA3D-AF49-B255-8F2BE59C47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-51022"/>
            <a:ext cx="24377650" cy="598811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20030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A8AA808-AA3D-AF49-B255-8F2BE59C47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550400" y="3269673"/>
            <a:ext cx="14827250" cy="717665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26138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35B52ED-1797-C149-9CF1-DA27EAEDDA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8925" y="5006789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13993DD-A7E2-BD47-B439-062AE8ADC8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66500" y="5006789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BB1084B-ACC6-3E48-B8ED-F67A2269A2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863607" y="5006789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22B4CCEA-6224-B24A-85BB-90C936FCC5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8925" y="9121196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2DE9EF6-4B48-DE44-93D5-9205F7D716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66500" y="9121196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E032650-FFCA-CC48-A69E-F0F0592FB3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63607" y="9121196"/>
            <a:ext cx="1517358" cy="151735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38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A8AA808-AA3D-AF49-B255-8F2BE59C47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22007" y="5257507"/>
            <a:ext cx="3222689" cy="505678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EF82F83-0D10-7E45-B461-883BD54E4A8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350928" y="5257507"/>
            <a:ext cx="3222689" cy="505678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6B5162B9-0658-1749-AB31-D10393610D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6883397" y="5257507"/>
            <a:ext cx="3222689" cy="5056783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1361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6B5162B9-0658-1749-AB31-D10393610D7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861372" y="0"/>
            <a:ext cx="6622796" cy="6613839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7496521F-B609-4647-8E6D-35D30BC1D76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7763809" y="0"/>
            <a:ext cx="6622796" cy="6613839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F5F68F1B-A249-2444-8B23-FAB0E7B52D0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861372" y="6930580"/>
            <a:ext cx="6622796" cy="678676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7681DA1-8C4E-3B44-B351-B921473EEBE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7763809" y="6930580"/>
            <a:ext cx="6622796" cy="678676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40872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F5F68F1B-A249-2444-8B23-FAB0E7B52D0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515600" y="0"/>
            <a:ext cx="1386205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433276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C79D74B6-114D-B043-A81E-216B6265CA2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256043" y="5342021"/>
            <a:ext cx="9121607" cy="676174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F5F68F1B-A249-2444-8B23-FAB0E7B52D0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58925" y="5342021"/>
            <a:ext cx="13456486" cy="676174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4246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390E586A-79D9-3D48-B8BB-A052ED97D5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427668" y="0"/>
            <a:ext cx="7949981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81692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C79D74B6-114D-B043-A81E-216B6265CA2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710863" y="5255084"/>
            <a:ext cx="15666787" cy="846091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97660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C79D74B6-114D-B043-A81E-216B6265CA2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232625" y="2806028"/>
            <a:ext cx="6493412" cy="875097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4024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C79D74B6-114D-B043-A81E-216B6265CA2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057996" y="3767842"/>
            <a:ext cx="8191925" cy="49381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406007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1">
            <a:extLst>
              <a:ext uri="{FF2B5EF4-FFF2-40B4-BE49-F238E27FC236}">
                <a16:creationId xmlns:a16="http://schemas.microsoft.com/office/drawing/2014/main" id="{FAE8DCDD-DA0C-AB4A-A2E3-6D8A5EE21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05444" y="6278445"/>
            <a:ext cx="4775797" cy="10094023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87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1">
            <a:extLst>
              <a:ext uri="{FF2B5EF4-FFF2-40B4-BE49-F238E27FC236}">
                <a16:creationId xmlns:a16="http://schemas.microsoft.com/office/drawing/2014/main" id="{FAE8DCDD-DA0C-AB4A-A2E3-6D8A5EE21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3679" y="6278445"/>
            <a:ext cx="4775797" cy="10094023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027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C79D74B6-114D-B043-A81E-216B6265CA2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431786" y="4696490"/>
            <a:ext cx="7401986" cy="463445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190779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1">
            <a:extLst>
              <a:ext uri="{FF2B5EF4-FFF2-40B4-BE49-F238E27FC236}">
                <a16:creationId xmlns:a16="http://schemas.microsoft.com/office/drawing/2014/main" id="{27F3E42F-1903-AD44-8390-019DDA737F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32573" y="5610769"/>
            <a:ext cx="4775797" cy="10094023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31">
            <a:extLst>
              <a:ext uri="{FF2B5EF4-FFF2-40B4-BE49-F238E27FC236}">
                <a16:creationId xmlns:a16="http://schemas.microsoft.com/office/drawing/2014/main" id="{4546D464-8E07-2B4C-B342-C357D69029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735297" y="5610769"/>
            <a:ext cx="4775797" cy="10094023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76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C79D74B6-114D-B043-A81E-216B6265CA2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990320" y="5670799"/>
            <a:ext cx="9735204" cy="6095307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80723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C79D74B6-114D-B043-A81E-216B6265CA2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76398" y="4324730"/>
            <a:ext cx="8191925" cy="493815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9428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1">
            <a:extLst>
              <a:ext uri="{FF2B5EF4-FFF2-40B4-BE49-F238E27FC236}">
                <a16:creationId xmlns:a16="http://schemas.microsoft.com/office/drawing/2014/main" id="{303FB29C-656D-D549-95E0-5211A4A9F7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360799" y="1816009"/>
            <a:ext cx="4775797" cy="10094023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7" name="Picture Placeholder 31">
            <a:extLst>
              <a:ext uri="{FF2B5EF4-FFF2-40B4-BE49-F238E27FC236}">
                <a16:creationId xmlns:a16="http://schemas.microsoft.com/office/drawing/2014/main" id="{7ACC74B9-9706-CD45-8F10-40FD249CB8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104124" y="1816009"/>
            <a:ext cx="4775797" cy="10094023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2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390E586A-79D9-3D48-B8BB-A052ED97D5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19710" y="0"/>
            <a:ext cx="12157939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9260941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C79D74B6-114D-B043-A81E-216B6265CA2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307617" y="4024405"/>
            <a:ext cx="11562199" cy="7239206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3306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02CE6E4-B0F3-F244-B4F2-4C12EFCEA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4377650" cy="650311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390E586A-79D9-3D48-B8BB-A052ED97D5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19710" y="0"/>
            <a:ext cx="12157939" cy="8921611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5272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02CE6E4-B0F3-F244-B4F2-4C12EFCEA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729544" y="0"/>
            <a:ext cx="12648105" cy="12046726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46552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02CE6E4-B0F3-F244-B4F2-4C12EFCEA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21462" y="0"/>
            <a:ext cx="14256187" cy="137160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02475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6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6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fld id="{A0C21A69-CE6F-2440-BAE4-5A4B3040CF2A}" type="datetimeFigureOut">
              <a:rPr lang="en-US" smtClean="0"/>
              <a:pPr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9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fld id="{EBE3AD81-3AD4-9C46-856E-C08CF1183C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146461" y="386484"/>
            <a:ext cx="687533" cy="687533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 charset="0"/>
              <a:cs typeface="Lato Light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133275" y="453333"/>
            <a:ext cx="713903" cy="553833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399" b="1" smtClean="0">
                <a:solidFill>
                  <a:schemeClr val="bg1"/>
                </a:solidFill>
                <a:latin typeface="Lato Light" charset="0"/>
                <a:cs typeface="Lato Light" charset="0"/>
              </a:rPr>
              <a:pPr algn="ctr"/>
              <a:t>‹#›</a:t>
            </a:fld>
            <a:endParaRPr lang="id-ID" sz="2399" b="1" dirty="0">
              <a:solidFill>
                <a:schemeClr val="bg1"/>
              </a:solidFill>
              <a:latin typeface="Lato Light" charset="0"/>
              <a:cs typeface="Lato Light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4" y="340811"/>
            <a:ext cx="788510" cy="7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8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080" r:id="rId2"/>
    <p:sldLayoutId id="2147484230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  <p:sldLayoutId id="2147484194" r:id="rId15"/>
    <p:sldLayoutId id="2147484195" r:id="rId16"/>
    <p:sldLayoutId id="2147484196" r:id="rId17"/>
    <p:sldLayoutId id="2147484197" r:id="rId18"/>
    <p:sldLayoutId id="2147484198" r:id="rId19"/>
    <p:sldLayoutId id="2147484199" r:id="rId20"/>
    <p:sldLayoutId id="2147484200" r:id="rId21"/>
    <p:sldLayoutId id="2147484201" r:id="rId22"/>
    <p:sldLayoutId id="2147484202" r:id="rId23"/>
    <p:sldLayoutId id="2147484143" r:id="rId24"/>
    <p:sldLayoutId id="2147484163" r:id="rId25"/>
    <p:sldLayoutId id="2147484136" r:id="rId26"/>
    <p:sldLayoutId id="2147484139" r:id="rId27"/>
    <p:sldLayoutId id="2147484225" r:id="rId28"/>
    <p:sldLayoutId id="2147484140" r:id="rId29"/>
    <p:sldLayoutId id="2147484159" r:id="rId30"/>
    <p:sldLayoutId id="2147484154" r:id="rId31"/>
    <p:sldLayoutId id="2147484162" r:id="rId32"/>
    <p:sldLayoutId id="2147484160" r:id="rId33"/>
    <p:sldLayoutId id="2147484161" r:id="rId34"/>
    <p:sldLayoutId id="2147484203" r:id="rId35"/>
    <p:sldLayoutId id="2147484204" r:id="rId36"/>
    <p:sldLayoutId id="2147484205" r:id="rId37"/>
    <p:sldLayoutId id="2147484206" r:id="rId38"/>
    <p:sldLayoutId id="2147484207" r:id="rId39"/>
    <p:sldLayoutId id="2147484208" r:id="rId40"/>
    <p:sldLayoutId id="2147484209" r:id="rId41"/>
    <p:sldLayoutId id="2147484210" r:id="rId42"/>
    <p:sldLayoutId id="2147484211" r:id="rId43"/>
    <p:sldLayoutId id="2147484212" r:id="rId44"/>
    <p:sldLayoutId id="2147484213" r:id="rId45"/>
    <p:sldLayoutId id="2147484214" r:id="rId46"/>
    <p:sldLayoutId id="2147484215" r:id="rId47"/>
    <p:sldLayoutId id="2147484216" r:id="rId48"/>
    <p:sldLayoutId id="2147484217" r:id="rId49"/>
    <p:sldLayoutId id="2147484218" r:id="rId50"/>
    <p:sldLayoutId id="2147484219" r:id="rId51"/>
    <p:sldLayoutId id="2147484220" r:id="rId52"/>
    <p:sldLayoutId id="2147484226" r:id="rId53"/>
    <p:sldLayoutId id="2147484227" r:id="rId54"/>
    <p:sldLayoutId id="2147484221" r:id="rId55"/>
    <p:sldLayoutId id="2147484228" r:id="rId56"/>
    <p:sldLayoutId id="2147484222" r:id="rId57"/>
    <p:sldLayoutId id="2147484223" r:id="rId58"/>
    <p:sldLayoutId id="2147484229" r:id="rId59"/>
    <p:sldLayoutId id="2147484224" r:id="rId60"/>
  </p:sldLayoutIdLst>
  <p:hf hdr="0" ftr="0" dt="0"/>
  <p:txStyles>
    <p:titleStyle>
      <a:lvl1pPr algn="l" defTabSz="1828403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0" indent="0" algn="l" defTabSz="182840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0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914201" indent="0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1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1828403" indent="0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3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2742606" indent="0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3656807" indent="0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5028111" indent="-457102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311" indent="-457102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513" indent="-457102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716" indent="-457102" algn="l" defTabSz="1828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01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403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606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808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009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210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412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614" algn="l" defTabSz="182840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1029"/>
          <a:stretch>
            <a:fillRect/>
          </a:stretch>
        </p:blipFill>
        <p:spPr>
          <a:xfrm>
            <a:off x="0" y="0"/>
            <a:ext cx="24377649" cy="13716000"/>
          </a:xfrm>
        </p:spPr>
      </p:pic>
      <p:sp>
        <p:nvSpPr>
          <p:cNvPr id="12" name="Rectangle 11"/>
          <p:cNvSpPr/>
          <p:nvPr/>
        </p:nvSpPr>
        <p:spPr>
          <a:xfrm>
            <a:off x="-32684" y="-215153"/>
            <a:ext cx="24377650" cy="13704995"/>
          </a:xfrm>
          <a:prstGeom prst="rect">
            <a:avLst/>
          </a:prstGeom>
          <a:solidFill>
            <a:srgbClr val="29335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FFFF"/>
              </a:solidFill>
              <a:latin typeface="Lato Light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9" y="447498"/>
            <a:ext cx="1612307" cy="159231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-2" y="4125899"/>
            <a:ext cx="24377647" cy="5075321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6008218" y="12166395"/>
            <a:ext cx="12423594" cy="830997"/>
          </a:xfrm>
          <a:prstGeom prst="rect">
            <a:avLst/>
          </a:prstGeom>
          <a:solidFill>
            <a:srgbClr val="A60054">
              <a:alpha val="80000"/>
            </a:srgbClr>
          </a:solidFill>
          <a:ln>
            <a:solidFill>
              <a:srgbClr val="A60054"/>
            </a:solidFill>
          </a:ln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lang="pl-PL" sz="2400" b="1" kern="0" spc="600" dirty="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</a:rPr>
              <a:t>V TORUŃSKI PRZEGLĄD ORZECZNICTWA PODATKOWEGO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kern="0" spc="600" dirty="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</a:rPr>
              <a:t>Toruń</a:t>
            </a:r>
            <a:r>
              <a:rPr kumimoji="0" lang="pl-PL" sz="2400" b="1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pl-PL" sz="2400" b="1" kern="0" spc="600" dirty="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</a:rPr>
              <a:t>07</a:t>
            </a:r>
            <a:r>
              <a:rPr kumimoji="0" lang="pl-PL" sz="2400" b="1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</a:rPr>
              <a:t>/03/2020</a:t>
            </a:r>
            <a:endParaRPr kumimoji="0" lang="en-US" sz="2400" b="1" i="0" u="none" strike="noStrike" kern="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1703295" y="6060955"/>
            <a:ext cx="20314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rPr>
              <a:t>Określenie podstawy opodatkowania jeżeli własność materiałów rozbiórkowych przechodzi na usługodawcę </a:t>
            </a:r>
          </a:p>
          <a:p>
            <a:pPr algn="ctr"/>
            <a:r>
              <a:rPr lang="pl-PL" sz="4800" dirty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rPr>
              <a:t>Wyrok TSUE w sprawie C-410/17 A </a:t>
            </a:r>
            <a:r>
              <a:rPr lang="pl-PL" sz="4800" dirty="0" err="1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rPr>
              <a:t>Oy</a:t>
            </a:r>
            <a:endParaRPr lang="pl-PL" sz="6000" dirty="0">
              <a:solidFill>
                <a:schemeClr val="bg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2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7390" y="4561558"/>
            <a:ext cx="2118917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Fińska spółka „A </a:t>
            </a:r>
            <a:r>
              <a:rPr lang="pl-PL" sz="2800" dirty="0" err="1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Oy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” prowadzi działalność w zakresie usług rozbiórki obiektów budowalnych. Na podstawie podpisywanych umów A </a:t>
            </a:r>
            <a:r>
              <a:rPr lang="pl-PL" sz="2800" dirty="0" err="1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Oy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 uprawnione było do dalszej odsprzedaży odpadów (złomu) pochodzących z rozbiórki i z góry uwzględniało zysk pochodzący z takiej odsprzedaży w cenie usług rozbiórkowych (aby zaproponować konkurencyjną cenę). 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266B90C-D79E-054A-BB35-AE36E42C8004}"/>
              </a:ext>
            </a:extLst>
          </p:cNvPr>
          <p:cNvSpPr txBox="1"/>
          <p:nvPr/>
        </p:nvSpPr>
        <p:spPr>
          <a:xfrm>
            <a:off x="1527390" y="847480"/>
            <a:ext cx="1699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chemeClr val="accent2"/>
                </a:solidFill>
                <a:latin typeface="Lato Light" charset="0"/>
                <a:ea typeface="Lato Light" charset="0"/>
                <a:cs typeface="Lato Light" charset="0"/>
              </a:rPr>
              <a:t>Wyrok TSUE w sprawie C-410/17 A </a:t>
            </a:r>
            <a:r>
              <a:rPr lang="pl-PL" sz="5400" b="1" dirty="0" err="1">
                <a:solidFill>
                  <a:schemeClr val="accent2"/>
                </a:solidFill>
                <a:latin typeface="Lato Light" charset="0"/>
                <a:ea typeface="Lato Light" charset="0"/>
                <a:cs typeface="Lato Light" charset="0"/>
              </a:rPr>
              <a:t>Oy</a:t>
            </a:r>
            <a:endParaRPr lang="pl-PL" sz="5400" b="1" dirty="0">
              <a:solidFill>
                <a:schemeClr val="accent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6534724" y="2346327"/>
            <a:ext cx="10797988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3200" b="1" kern="1200" dirty="0">
                <a:latin typeface="Lato Light" charset="0"/>
              </a:rPr>
              <a:t>Czego dotyczyła sprawa?</a:t>
            </a:r>
            <a:endParaRPr lang="en-US" sz="3200" b="1" kern="1200" dirty="0">
              <a:latin typeface="Lato Light" charset="0"/>
            </a:endParaRPr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1527391" y="3803288"/>
            <a:ext cx="5429221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800" b="1" kern="1200" dirty="0">
                <a:latin typeface="Lato Light" charset="0"/>
              </a:rPr>
              <a:t>Stan faktyczny</a:t>
            </a:r>
            <a:endParaRPr lang="en-US" sz="2800" b="1" kern="1200" dirty="0">
              <a:latin typeface="Lato Light" charset="0"/>
            </a:endParaRPr>
          </a:p>
        </p:txBody>
      </p:sp>
      <p:sp>
        <p:nvSpPr>
          <p:cNvPr id="6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1527390" y="6887212"/>
            <a:ext cx="5429221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800" b="1" kern="1200" dirty="0">
                <a:latin typeface="Lato Light" charset="0"/>
              </a:rPr>
              <a:t>Sp</a:t>
            </a:r>
            <a:r>
              <a:rPr lang="pl-PL" sz="2800" b="1" dirty="0">
                <a:latin typeface="Lato Light" charset="0"/>
              </a:rPr>
              <a:t>ór przed organami</a:t>
            </a:r>
            <a:endParaRPr lang="en-US" sz="2800" b="1" kern="1200" dirty="0">
              <a:latin typeface="Lato Light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527390" y="7626709"/>
            <a:ext cx="211891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Fińskie organy podatkowe stwierdziły, że A </a:t>
            </a:r>
            <a:r>
              <a:rPr lang="pl-PL" sz="2800" dirty="0" err="1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Oy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 świadczy usługi rozbiórki i jednocześnie kupuje od klienta złom. W związku z tym, A </a:t>
            </a:r>
            <a:r>
              <a:rPr lang="pl-PL" sz="2800" dirty="0" err="1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Oy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musi zapłacić VAT należny od usługi świadczonej na rzecz klienta oraz od zakupionego złomu 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(w ramach mechanizmu odwrotnego obciążenia). </a:t>
            </a:r>
          </a:p>
        </p:txBody>
      </p:sp>
      <p:sp>
        <p:nvSpPr>
          <p:cNvPr id="8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1527391" y="9867561"/>
            <a:ext cx="5429221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800" b="1" kern="1200" dirty="0">
                <a:latin typeface="Lato Light" charset="0"/>
              </a:rPr>
              <a:t>Pytania prejudycjalne</a:t>
            </a:r>
            <a:endParaRPr lang="en-US" sz="2800" b="1" kern="1200" dirty="0">
              <a:latin typeface="Lato Light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527391" y="10669465"/>
            <a:ext cx="211891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Czy w takiej sytuacji mamy do czynienia z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jednym świadczeniem, czy też dwoma świadczeniami (w dwie strony)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: świadczeniem usług rozbiórkowych przez A </a:t>
            </a:r>
            <a:r>
              <a:rPr lang="pl-PL" sz="2800" dirty="0" err="1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Oy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 dla klienta i dostawą towarów (złomu) przez klienta na rzecz A </a:t>
            </a:r>
            <a:r>
              <a:rPr lang="pl-PL" sz="2800" dirty="0" err="1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Oy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?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Jak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ustalić podstawę opodatkowania 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w takim przypadku?</a:t>
            </a:r>
          </a:p>
        </p:txBody>
      </p:sp>
    </p:spTree>
    <p:extLst>
      <p:ext uri="{BB962C8B-B14F-4D97-AF65-F5344CB8AC3E}">
        <p14:creationId xmlns:p14="http://schemas.microsoft.com/office/powerpoint/2010/main" val="293513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7390" y="3987821"/>
            <a:ext cx="2118917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W przypadku, gdy usługodawca przypisuje dostawie złomu wartość, którą uwzględnia przy ustalaniu ceny za swoje usługi - dla celów VAT transakcję należy traktować jako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rozliczenie częściowo barterowe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. A </a:t>
            </a:r>
            <a:r>
              <a:rPr lang="pl-PL" sz="2800" dirty="0" err="1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Oy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 otrzymał zarówno płatność pieniężną, jak i zapłatę w formie rzeczowej (złom do odsprzedaży).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Występują dwie czynności opodatkowane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: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świadczenie usługi 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(rozbiórkowej) przez A </a:t>
            </a:r>
            <a:r>
              <a:rPr lang="pl-PL" sz="2800" dirty="0" err="1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Oy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 na rzecz klienta oraz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dostawa towarów 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(złomu) przez klienta dla A </a:t>
            </a:r>
            <a:r>
              <a:rPr lang="pl-PL" sz="2800" dirty="0" err="1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Oy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Podstawę opodatkowania usług rozbiórkowych 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stanowi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cena faktycznie zapłacona 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oraz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oszacowana przez usługodawcę wartość złomu, o którą obniżył "realną" cenę.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Podstawę opodatkowania dostawy towaru 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(złomu) stanowi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oszacowana przez usługodawcę wartość złomu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Nieistotne jest to, że nie jest znana dokładna kwota wartości złomu, a ilość i wartość złomu podlegającego odzyskaniu nie została uzgodniona w umowie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(!!!)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266B90C-D79E-054A-BB35-AE36E42C8004}"/>
              </a:ext>
            </a:extLst>
          </p:cNvPr>
          <p:cNvSpPr txBox="1"/>
          <p:nvPr/>
        </p:nvSpPr>
        <p:spPr>
          <a:xfrm>
            <a:off x="1527390" y="847480"/>
            <a:ext cx="1699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chemeClr val="accent2"/>
                </a:solidFill>
                <a:latin typeface="Lato Light" charset="0"/>
                <a:ea typeface="Lato Light" charset="0"/>
                <a:cs typeface="Lato Light" charset="0"/>
              </a:rPr>
              <a:t>Wyrok TSUE w sprawie C-410/17 A </a:t>
            </a:r>
            <a:r>
              <a:rPr lang="pl-PL" sz="5400" b="1" dirty="0" err="1">
                <a:solidFill>
                  <a:schemeClr val="accent2"/>
                </a:solidFill>
                <a:latin typeface="Lato Light" charset="0"/>
                <a:ea typeface="Lato Light" charset="0"/>
                <a:cs typeface="Lato Light" charset="0"/>
              </a:rPr>
              <a:t>Oy</a:t>
            </a:r>
            <a:endParaRPr lang="pl-PL" sz="5400" b="1" dirty="0">
              <a:solidFill>
                <a:schemeClr val="accent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6534724" y="2346327"/>
            <a:ext cx="10797988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3200" b="1" dirty="0">
                <a:latin typeface="Lato Light" charset="0"/>
              </a:rPr>
              <a:t>Jak orzekł TSUE?</a:t>
            </a:r>
            <a:endParaRPr lang="en-US" sz="3200" b="1" dirty="0"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1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7390" y="3683027"/>
            <a:ext cx="21189174" cy="991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Istotny wpływ na wszystkie transakcje, w których świadczący uzyskuje inne korzyści niż tylko wynagrodzenie pieniężne (świadczenia częściowo barterowe) – np. naprawa maszyn, samochodów. </a:t>
            </a:r>
            <a:endParaRPr lang="pl-PL" sz="2800" b="1" dirty="0">
              <a:solidFill>
                <a:srgbClr val="A60054"/>
              </a:solidFill>
              <a:latin typeface="Lato Light"/>
              <a:ea typeface="Lato Light" charset="0"/>
              <a:cs typeface="Lato Light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Trudności z ustaleniem podstawy opodatkowania.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Co w przypadku, gdy szacunek był zły (pomyłka) i wartość odzyskanych towarów była znacząco niższa lub wyższa od szacowanej? Jaką wartość uwzględnić?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Szereg zagadnień, które nie zostały rozważone przez TSUE: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Co, gdy usługodawca nie obniży ceny? Co jeśli cena usługi zostanie obniżona, ale usługodawca nie odzyska wartości odpadów?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Lepiej nie być w skórze dostawcy. 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Może przecież w ogóle nie wiedzieć, że odpady mają jakąkolwiek wartość, jakie są plany usługodawcy. W jaki sposób ma dowiedzieć się: (1) czy cokolwiek rzeczywiście odzyskano? (2) jak usługodawca oszacował wartość potencjalnych odpadów?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A skutki mogą być bardzo daleko idące - organy podatkowe mogą twierdzić, że w przypadku analogicznych transakcji doszło do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zaniżenia należnego podatku VAT 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(zarówno przez usługodawcę, jak i usługobiorcę) – odsetki, sankcja VAT, odpowiedzialność KKS.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PODSUMOWUJĄC: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Każdy może wykonać czynność opodatkowana nie wiedząc o tym i nie znając nawet podstawy opodatkowania…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266B90C-D79E-054A-BB35-AE36E42C8004}"/>
              </a:ext>
            </a:extLst>
          </p:cNvPr>
          <p:cNvSpPr txBox="1"/>
          <p:nvPr/>
        </p:nvSpPr>
        <p:spPr>
          <a:xfrm>
            <a:off x="1527390" y="847480"/>
            <a:ext cx="1699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chemeClr val="accent2"/>
                </a:solidFill>
                <a:latin typeface="Lato Light" charset="0"/>
                <a:ea typeface="Lato Light" charset="0"/>
                <a:cs typeface="Lato Light" charset="0"/>
              </a:rPr>
              <a:t>Wyrok TSUE w sprawie C-410/17 A </a:t>
            </a:r>
            <a:r>
              <a:rPr lang="pl-PL" sz="5400" b="1" dirty="0" err="1">
                <a:solidFill>
                  <a:schemeClr val="accent2"/>
                </a:solidFill>
                <a:latin typeface="Lato Light" charset="0"/>
                <a:ea typeface="Lato Light" charset="0"/>
                <a:cs typeface="Lato Light" charset="0"/>
              </a:rPr>
              <a:t>Oy</a:t>
            </a:r>
            <a:endParaRPr lang="pl-PL" sz="5400" b="1" dirty="0">
              <a:solidFill>
                <a:schemeClr val="accent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6534724" y="2346327"/>
            <a:ext cx="10797988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3200" b="1" dirty="0">
                <a:latin typeface="Lato Light" charset="0"/>
              </a:rPr>
              <a:t>Jakie skutki będzie miał wyrok TSUE?</a:t>
            </a:r>
            <a:endParaRPr lang="en-US" sz="3200" b="1" dirty="0"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1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1029"/>
          <a:stretch>
            <a:fillRect/>
          </a:stretch>
        </p:blipFill>
        <p:spPr>
          <a:xfrm>
            <a:off x="0" y="0"/>
            <a:ext cx="24377649" cy="13716000"/>
          </a:xfrm>
        </p:spPr>
      </p:pic>
      <p:sp>
        <p:nvSpPr>
          <p:cNvPr id="12" name="Rectangle 11"/>
          <p:cNvSpPr/>
          <p:nvPr/>
        </p:nvSpPr>
        <p:spPr>
          <a:xfrm>
            <a:off x="-32684" y="-215153"/>
            <a:ext cx="24377650" cy="13704995"/>
          </a:xfrm>
          <a:prstGeom prst="rect">
            <a:avLst/>
          </a:prstGeom>
          <a:solidFill>
            <a:srgbClr val="29335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FFFF"/>
              </a:solidFill>
              <a:latin typeface="Lato Light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9" y="447498"/>
            <a:ext cx="1612307" cy="159231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-2" y="4125899"/>
            <a:ext cx="24377647" cy="5075321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6008218" y="12166395"/>
            <a:ext cx="12423594" cy="830997"/>
          </a:xfrm>
          <a:prstGeom prst="rect">
            <a:avLst/>
          </a:prstGeom>
          <a:solidFill>
            <a:srgbClr val="A60054">
              <a:alpha val="80000"/>
            </a:srgbClr>
          </a:solidFill>
          <a:ln>
            <a:solidFill>
              <a:srgbClr val="A60054"/>
            </a:solidFill>
          </a:ln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lang="pl-PL" sz="2400" b="1" kern="0" spc="600" dirty="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</a:rPr>
              <a:t>V TORUŃSKI PRZEGLĄD ORZECZNICTWA PODATKOWEGO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kern="0" spc="600" dirty="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</a:rPr>
              <a:t>Toruń</a:t>
            </a:r>
            <a:r>
              <a:rPr kumimoji="0" lang="pl-PL" sz="2400" b="1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pl-PL" sz="2400" b="1" kern="0" spc="600" dirty="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</a:rPr>
              <a:t>07</a:t>
            </a:r>
            <a:r>
              <a:rPr kumimoji="0" lang="pl-PL" sz="2400" b="1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charset="0"/>
                <a:ea typeface="Lato Light" charset="0"/>
                <a:cs typeface="Lato Light" charset="0"/>
              </a:rPr>
              <a:t>/03/2020</a:t>
            </a:r>
            <a:endParaRPr kumimoji="0" lang="en-US" sz="2400" b="1" i="0" u="none" strike="noStrike" kern="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3639671" y="6060955"/>
            <a:ext cx="17032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rPr>
              <a:t>Stałe miejsce prowadzenia działalności gospodarczej</a:t>
            </a:r>
          </a:p>
          <a:p>
            <a:pPr algn="ctr"/>
            <a:r>
              <a:rPr lang="pl-PL" sz="4800" dirty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rPr>
              <a:t>Opinia Rzecznika z w sprawie Dong Yang, C-547/18</a:t>
            </a:r>
            <a:endParaRPr lang="pl-PL" sz="6000" dirty="0">
              <a:solidFill>
                <a:schemeClr val="bg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7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7390" y="4561558"/>
            <a:ext cx="2118917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Podmiot koreański zlecił wykonanie usług montażowych polskiej spółce Dong Yang. Dong Yang wykonała ww. usługi przy zaangażowaniu polskiej spółki zależnej koreańskiego podmiotu będącego zleceniodawcą. 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266B90C-D79E-054A-BB35-AE36E42C8004}"/>
              </a:ext>
            </a:extLst>
          </p:cNvPr>
          <p:cNvSpPr txBox="1"/>
          <p:nvPr/>
        </p:nvSpPr>
        <p:spPr>
          <a:xfrm>
            <a:off x="1527390" y="847480"/>
            <a:ext cx="1699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chemeClr val="accent2"/>
                </a:solidFill>
                <a:latin typeface="Lato Light" charset="0"/>
                <a:ea typeface="Lato Light" charset="0"/>
                <a:cs typeface="Lato Light" charset="0"/>
              </a:rPr>
              <a:t>Opinia Rzecznika w sprawie Dong Yang, C-547/18</a:t>
            </a:r>
          </a:p>
        </p:txBody>
      </p:sp>
      <p:sp>
        <p:nvSpPr>
          <p:cNvPr id="4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6534724" y="2346327"/>
            <a:ext cx="10797988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3200" b="1" kern="1200" dirty="0">
                <a:latin typeface="Lato Light" charset="0"/>
              </a:rPr>
              <a:t>Czego dotyczyła sprawa?</a:t>
            </a:r>
            <a:endParaRPr lang="en-US" sz="3200" b="1" kern="1200" dirty="0">
              <a:latin typeface="Lato Light" charset="0"/>
            </a:endParaRPr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1527391" y="3803288"/>
            <a:ext cx="5429221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800" b="1" kern="1200" dirty="0">
                <a:latin typeface="Lato Light" charset="0"/>
              </a:rPr>
              <a:t>Stan faktyczny</a:t>
            </a:r>
            <a:endParaRPr lang="en-US" sz="2800" b="1" kern="1200" dirty="0">
              <a:latin typeface="Lato Light" charset="0"/>
            </a:endParaRPr>
          </a:p>
        </p:txBody>
      </p:sp>
      <p:sp>
        <p:nvSpPr>
          <p:cNvPr id="6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1527390" y="6241748"/>
            <a:ext cx="5429221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800" b="1" kern="1200" dirty="0">
                <a:latin typeface="Lato Light" charset="0"/>
              </a:rPr>
              <a:t>Sp</a:t>
            </a:r>
            <a:r>
              <a:rPr lang="pl-PL" sz="2800" b="1" dirty="0">
                <a:latin typeface="Lato Light" charset="0"/>
              </a:rPr>
              <a:t>ór przed organami</a:t>
            </a:r>
            <a:endParaRPr lang="en-US" sz="2800" b="1" kern="1200" dirty="0">
              <a:latin typeface="Lato Light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527390" y="6981245"/>
            <a:ext cx="211891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Czy Dong Yang wykonał usługi na rzecz podmiotu zlecającego z siedzibą poza Unią Europejską, czy też na rzecz jego polskiej spółki zależnej rozumianej jako stałe miejsce prowadzenia działalności gospodarczej zagranicznego podmiotu (FE)?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000000"/>
              </a:solidFill>
              <a:latin typeface="Lato Light"/>
              <a:ea typeface="Lato Light" charset="0"/>
              <a:cs typeface="Lato Light" charset="0"/>
            </a:endParaRPr>
          </a:p>
        </p:txBody>
      </p:sp>
      <p:sp>
        <p:nvSpPr>
          <p:cNvPr id="8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1527391" y="8682221"/>
            <a:ext cx="5429221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800" b="1" kern="1200" dirty="0">
                <a:latin typeface="Lato Light" charset="0"/>
              </a:rPr>
              <a:t>Pytania prejudycjalne</a:t>
            </a:r>
            <a:endParaRPr lang="en-US" sz="2800" b="1" kern="1200" dirty="0">
              <a:latin typeface="Lato Light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527390" y="9601156"/>
            <a:ext cx="21189173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Postanowienie WSA we Wrocławiu z 6 czerwca 2018 r. I SA/</a:t>
            </a:r>
            <a:r>
              <a:rPr lang="pl-PL" sz="2800" dirty="0" err="1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Wr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 286/18: </a:t>
            </a:r>
          </a:p>
          <a:p>
            <a:pPr marL="1371417" lvl="1" indent="-457200" algn="just">
              <a:lnSpc>
                <a:spcPct val="150000"/>
              </a:lnSpc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Czy sam fakt, że spółka dominująca z państwa trzeciego posiada polską spółkę zależną, oznacza, że ta spółka dominująca ma stałe miejsce prowadzenia działalności gospodarczej w Polsce w rozumieniu art. 44 dyrektywy VAT? </a:t>
            </a:r>
          </a:p>
          <a:p>
            <a:pPr marL="1371417" lvl="1" indent="-457200" algn="just">
              <a:lnSpc>
                <a:spcPct val="150000"/>
              </a:lnSpc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W przypadku odpowiedzi przeczącej – jakie inne kryteria powinny być istotne dla ustalenia, czy spółka zależna stanowi stałe miejsce prowadzenia działalności gospodarczej zagranicznej spółki dominującej?</a:t>
            </a:r>
          </a:p>
        </p:txBody>
      </p:sp>
    </p:spTree>
    <p:extLst>
      <p:ext uri="{BB962C8B-B14F-4D97-AF65-F5344CB8AC3E}">
        <p14:creationId xmlns:p14="http://schemas.microsoft.com/office/powerpoint/2010/main" val="356922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7390" y="4561558"/>
            <a:ext cx="211891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Sam fakt posiadania spółki zależnej na terytorium Polski nie generuje FE podmiotu zagranicznego. 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Spółka zależna i dominująca stanowią pod względem prawnym odrębne podmioty (nie są jednym podatnikiem).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Przy czym każdorazowo należy wziąć pod uwagę ograniczenie wynikające z  zakazu stosowania praktyk stanowiących nadużycie. 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266B90C-D79E-054A-BB35-AE36E42C8004}"/>
              </a:ext>
            </a:extLst>
          </p:cNvPr>
          <p:cNvSpPr txBox="1"/>
          <p:nvPr/>
        </p:nvSpPr>
        <p:spPr>
          <a:xfrm>
            <a:off x="1527390" y="847480"/>
            <a:ext cx="1699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chemeClr val="accent2"/>
                </a:solidFill>
                <a:latin typeface="Lato Light" charset="0"/>
                <a:ea typeface="Lato Light" charset="0"/>
                <a:cs typeface="Lato Light" charset="0"/>
              </a:rPr>
              <a:t>Opinia Rzecznika w sprawie Dong Yang, C-547/18</a:t>
            </a:r>
          </a:p>
        </p:txBody>
      </p:sp>
      <p:sp>
        <p:nvSpPr>
          <p:cNvPr id="4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6534724" y="2346327"/>
            <a:ext cx="10797988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3200" b="1" kern="1200" dirty="0">
                <a:latin typeface="Lato Light" charset="0"/>
              </a:rPr>
              <a:t>Jakie stanowisko zajął Rzecznik Generalny?</a:t>
            </a:r>
            <a:endParaRPr lang="en-US" sz="3200" b="1" kern="1200" dirty="0">
              <a:latin typeface="Lato Light" charset="0"/>
            </a:endParaRPr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1527391" y="3803288"/>
            <a:ext cx="5429221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800" b="1" kern="1200" dirty="0">
                <a:latin typeface="Lato Light" charset="0"/>
              </a:rPr>
              <a:t>Odpowiedź na pytanie 1</a:t>
            </a:r>
            <a:endParaRPr lang="en-US" sz="2800" b="1" kern="1200" dirty="0">
              <a:latin typeface="Lato Light" charset="0"/>
            </a:endParaRPr>
          </a:p>
        </p:txBody>
      </p:sp>
      <p:sp>
        <p:nvSpPr>
          <p:cNvPr id="6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1527391" y="7199930"/>
            <a:ext cx="5429221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800" b="1" kern="1200" dirty="0">
                <a:latin typeface="Lato Light" charset="0"/>
              </a:rPr>
              <a:t>Odpowiedź na pytanie 2</a:t>
            </a:r>
            <a:endParaRPr lang="en-US" sz="2800" b="1" kern="1200" dirty="0">
              <a:latin typeface="Lato Light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527390" y="8047998"/>
            <a:ext cx="2118917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Nie można wymagać od usługodawcy zbadania niedostępnych dla niego stosunków umownych istniejących pomiędzy kontrahentem a jego spółkami zależnymi.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W ramach weryfikacji kontrahentów wystarczające jest pisemne zapewnienie partnera biznesowego, że nie posiada w danym kraju FE (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o ile okoliczności sprawy nie wskazują przeciwnie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).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Jakie będą skutki orzeczenia TSUE?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000000"/>
              </a:solidFill>
              <a:latin typeface="Lato Light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8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7390" y="3696892"/>
            <a:ext cx="21189174" cy="97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Wytyczne zawarte w rozporządzeniu wykonawczym są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bardzo nieprecyzyjne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Szeroko (i dobrze) 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postawione pytanie (nr 2) WSA we Wrocławiu – jakie kryteria należy wziąć pod uwagę przy ocenie istnienia FE?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Temat kreowania FE stale powraca w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bardzo licznych sporach podatników z polskimi organami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. Bardzo szeroka (fiskalna?) wykładnia pojęcia FE polskich organów (oraz sądów – np. wyrok NSA z 26 lutego 2020 r.): </a:t>
            </a:r>
          </a:p>
          <a:p>
            <a:pPr marL="1371417" lvl="1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zagrożenie dla międzynarodowych grup kapitałowych działających w Polsce;</a:t>
            </a:r>
          </a:p>
          <a:p>
            <a:pPr marL="1371417" lvl="1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skutki zakwestionowania rozliczeń: naliczenie odsetek i dodatkowego zobowiązania podatkowego od niezapłaconego VAT;  </a:t>
            </a:r>
          </a:p>
          <a:p>
            <a:pPr marL="1371417" lvl="1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konflikty o należny VAT z zagranicznymi administracjami. 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RG w opinii mówi bardzo stanowczo: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TSUE poszło w swoich orzeczeniach za daleko,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 przytoczenie opinii o wyjątkowości uznania innego podmiotu za FE, trzeba ukrócić dotychczasową praktykę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(!)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Dodatkowo RG podejmuje kolejną próbę (bardzo zasadną) odejścia od rozstrzygnięcia w sprawie DFDS: wyrok dotyczył jedynie szczególnego schematu opodatkowania biur podróży, wyrok nie zawiera żadnych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(!)</a:t>
            </a:r>
            <a:r>
              <a:rPr lang="pl-PL" sz="2800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 istotnych wskazówek.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E0F69"/>
              </a:buClr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0000"/>
                </a:solidFill>
                <a:latin typeface="Lato Light"/>
                <a:ea typeface="Lato Light" charset="0"/>
                <a:cs typeface="Lato Light" charset="0"/>
              </a:rPr>
              <a:t>PODSUMOWUJĄC: 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Jedna jaskółka wiosny nie czyni, chyba, że tą jaskółką jest J. </a:t>
            </a:r>
            <a:r>
              <a:rPr lang="pl-PL" sz="2800" b="1" dirty="0" err="1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Kokott</a:t>
            </a:r>
            <a:r>
              <a:rPr lang="pl-PL" sz="2800" b="1" dirty="0">
                <a:solidFill>
                  <a:srgbClr val="A60054"/>
                </a:solidFill>
                <a:latin typeface="Lato Light"/>
                <a:ea typeface="Lato Light" charset="0"/>
                <a:cs typeface="Lato Light" charset="0"/>
              </a:rPr>
              <a:t>. 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266B90C-D79E-054A-BB35-AE36E42C8004}"/>
              </a:ext>
            </a:extLst>
          </p:cNvPr>
          <p:cNvSpPr txBox="1"/>
          <p:nvPr/>
        </p:nvSpPr>
        <p:spPr>
          <a:xfrm>
            <a:off x="1527390" y="847480"/>
            <a:ext cx="1699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chemeClr val="accent2"/>
                </a:solidFill>
                <a:latin typeface="Lato Light" charset="0"/>
                <a:ea typeface="Lato Light" charset="0"/>
                <a:cs typeface="Lato Light" charset="0"/>
              </a:rPr>
              <a:t>Opinia Rzecznika w sprawie Dong Yang, C-547/18</a:t>
            </a:r>
          </a:p>
        </p:txBody>
      </p:sp>
      <p:sp>
        <p:nvSpPr>
          <p:cNvPr id="4" name="Freeform 55">
            <a:extLst>
              <a:ext uri="{FF2B5EF4-FFF2-40B4-BE49-F238E27FC236}">
                <a16:creationId xmlns:a16="http://schemas.microsoft.com/office/drawing/2014/main" id="{4D56887C-E3CD-AD4C-8062-0270C53F5515}"/>
              </a:ext>
            </a:extLst>
          </p:cNvPr>
          <p:cNvSpPr/>
          <p:nvPr/>
        </p:nvSpPr>
        <p:spPr>
          <a:xfrm>
            <a:off x="6534724" y="2346327"/>
            <a:ext cx="10797988" cy="775048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46228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3200" b="1" dirty="0">
                <a:latin typeface="Lato Light" charset="0"/>
              </a:rPr>
              <a:t>Dlaczego opinia jest tak istotna? </a:t>
            </a:r>
            <a:endParaRPr lang="en-US" sz="3200" b="1" dirty="0"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2502"/>
          <a:stretch>
            <a:fillRect/>
          </a:stretch>
        </p:blipFill>
        <p:spPr/>
      </p:pic>
      <p:sp>
        <p:nvSpPr>
          <p:cNvPr id="27" name="Rectangle 26"/>
          <p:cNvSpPr/>
          <p:nvPr/>
        </p:nvSpPr>
        <p:spPr>
          <a:xfrm>
            <a:off x="3" y="-120693"/>
            <a:ext cx="24377650" cy="13716002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6" tIns="121899" rIns="243796" bIns="12189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 Light" charset="0"/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6" tIns="121899" rIns="243796" bIns="12189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 Light" charset="0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3" y="4231580"/>
            <a:ext cx="21604938" cy="2073798"/>
          </a:xfrm>
          <a:prstGeom prst="rect">
            <a:avLst/>
          </a:prstGeom>
          <a:solidFill>
            <a:schemeClr val="accent3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Lato Light" charset="0"/>
              </a:rPr>
              <a:t>Dziękuję za uwagę! </a:t>
            </a:r>
            <a:endParaRPr lang="en-US" b="1" dirty="0">
              <a:latin typeface="Lato Light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668" y="4504289"/>
            <a:ext cx="1595809" cy="1576024"/>
          </a:xfrm>
          <a:prstGeom prst="rect">
            <a:avLst/>
          </a:prstGeom>
        </p:spPr>
      </p:pic>
      <p:sp>
        <p:nvSpPr>
          <p:cNvPr id="18" name="TextBox 33"/>
          <p:cNvSpPr txBox="1"/>
          <p:nvPr/>
        </p:nvSpPr>
        <p:spPr>
          <a:xfrm>
            <a:off x="14596722" y="7431272"/>
            <a:ext cx="4905510" cy="2062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1" b="1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Jakub </a:t>
            </a:r>
            <a:r>
              <a:rPr lang="pl-PL" sz="3201" b="1" dirty="0" err="1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Warnieło</a:t>
            </a:r>
            <a:endParaRPr lang="pl-PL" sz="3201" b="1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r>
              <a:rPr lang="pl-PL" sz="3200" b="1" dirty="0">
                <a:solidFill>
                  <a:schemeClr val="accent3"/>
                </a:solidFill>
                <a:latin typeface="Lato"/>
              </a:rPr>
              <a:t> </a:t>
            </a:r>
            <a:r>
              <a:rPr lang="pl-PL" sz="3200" dirty="0"/>
              <a:t>(+48) 600 816 431</a:t>
            </a:r>
          </a:p>
          <a:p>
            <a:r>
              <a:rPr lang="pl-PL" sz="3201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Jakub.warnielo@mddp.pl </a:t>
            </a:r>
          </a:p>
          <a:p>
            <a:endParaRPr lang="pl-PL" sz="3201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0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DP_nowy standard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C0C0C0"/>
      </a:accent1>
      <a:accent2>
        <a:srgbClr val="001654"/>
      </a:accent2>
      <a:accent3>
        <a:srgbClr val="A60054"/>
      </a:accent3>
      <a:accent4>
        <a:srgbClr val="000D33"/>
      </a:accent4>
      <a:accent5>
        <a:srgbClr val="505050"/>
      </a:accent5>
      <a:accent6>
        <a:srgbClr val="001D70"/>
      </a:accent6>
      <a:hlink>
        <a:srgbClr val="A60054"/>
      </a:hlink>
      <a:folHlink>
        <a:srgbClr val="D2006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47097</TotalTime>
  <Words>1086</Words>
  <Application>Microsoft Office PowerPoint</Application>
  <PresentationFormat>Niestandardowy</PresentationFormat>
  <Paragraphs>72</Paragraphs>
  <Slides>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Lato</vt:lpstr>
      <vt:lpstr>Lato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Presentations</dc:title>
  <dc:subject/>
  <dc:creator>Rocketo Graphics</dc:creator>
  <cp:keywords/>
  <dc:description/>
  <cp:lastModifiedBy>Wojciech Morawski</cp:lastModifiedBy>
  <cp:revision>5324</cp:revision>
  <dcterms:created xsi:type="dcterms:W3CDTF">2014-11-12T21:47:38Z</dcterms:created>
  <dcterms:modified xsi:type="dcterms:W3CDTF">2020-03-08T21:58:40Z</dcterms:modified>
  <cp:category/>
</cp:coreProperties>
</file>