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660" r:id="rId3"/>
    <p:sldId id="670" r:id="rId4"/>
    <p:sldId id="697" r:id="rId5"/>
    <p:sldId id="669" r:id="rId6"/>
    <p:sldId id="698" r:id="rId7"/>
    <p:sldId id="700" r:id="rId8"/>
    <p:sldId id="701" r:id="rId9"/>
    <p:sldId id="702" r:id="rId10"/>
    <p:sldId id="682" r:id="rId11"/>
    <p:sldId id="465" r:id="rId12"/>
    <p:sldId id="703" r:id="rId13"/>
    <p:sldId id="704" r:id="rId14"/>
    <p:sldId id="353" r:id="rId15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Więckowski" initials="DW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>
      <p:cViewPr varScale="1">
        <p:scale>
          <a:sx n="82" d="100"/>
          <a:sy n="82" d="100"/>
        </p:scale>
        <p:origin x="14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8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r">
              <a:defRPr sz="1400"/>
            </a:lvl1pPr>
          </a:lstStyle>
          <a:p>
            <a:fld id="{3B048149-A31B-4BBA-8A0A-1CD6AD141E81}" type="datetimeFigureOut">
              <a:rPr lang="pl-PL" smtClean="0"/>
              <a:t>05.03.2020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l">
              <a:defRPr sz="1400"/>
            </a:lvl1pPr>
          </a:lstStyle>
          <a:p>
            <a:r>
              <a:rPr lang="pl-PL"/>
              <a:t>Jarosław Dziewa | Doradca podatkowy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8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r">
              <a:defRPr sz="1400"/>
            </a:lvl1pPr>
          </a:lstStyle>
          <a:p>
            <a:fld id="{9C5BC94C-1885-45FB-B60D-5A2DCEF033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6558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8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r">
              <a:defRPr sz="1400"/>
            </a:lvl1pPr>
          </a:lstStyle>
          <a:p>
            <a:fld id="{3A0294F1-A400-4EAE-8019-1024B1609257}" type="datetimeFigureOut">
              <a:rPr lang="pl-PL" smtClean="0"/>
              <a:t>05.03.2020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7" tIns="46404" rIns="92807" bIns="4640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11"/>
            <a:ext cx="5438140" cy="4467701"/>
          </a:xfrm>
          <a:prstGeom prst="rect">
            <a:avLst/>
          </a:prstGeom>
        </p:spPr>
        <p:txBody>
          <a:bodyPr vert="horz" lIns="92807" tIns="46404" rIns="92807" bIns="46404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l">
              <a:defRPr sz="1400"/>
            </a:lvl1pPr>
          </a:lstStyle>
          <a:p>
            <a:r>
              <a:rPr lang="pl-PL"/>
              <a:t>Jarosław Dziewa | Doradca podatkowy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8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r">
              <a:defRPr sz="1400"/>
            </a:lvl1pPr>
          </a:lstStyle>
          <a:p>
            <a:fld id="{22D3BD3C-A2C9-406E-937A-ED3386F836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67103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BD3C-A2C9-406E-937A-ED3386F8366E}" type="slidenum">
              <a:rPr lang="pl-PL" smtClean="0"/>
              <a:t>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Jarosław Dziewa | Doradca podatkowy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925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9C7B-0936-488F-8C84-F7CDE54BBABC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33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D0F0-747B-4B99-A892-8B7AA474CF9A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39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579D-4CD8-416C-A5E6-985B9BC9F79D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125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0A42F-F34A-4D5A-A675-588A88B16436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6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805C-B94D-4294-A465-FAEBBE1A38BC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48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EEF15-174A-4983-9B5A-B224A846EDEC}" type="datetime1">
              <a:rPr lang="pl-PL" smtClean="0"/>
              <a:t>05.03.2020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923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BE7E-2DB1-45C4-ABD6-B97970CD56CE}" type="datetime1">
              <a:rPr lang="pl-PL" smtClean="0"/>
              <a:t>05.03.2020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353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5DB4-6277-4EF8-9F09-A85BB517ACF6}" type="datetime1">
              <a:rPr lang="pl-PL" smtClean="0"/>
              <a:t>05.03.2020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26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4FAA-BDD4-4503-81AD-564783874A53}" type="datetime1">
              <a:rPr lang="pl-PL" smtClean="0"/>
              <a:t>05.03.2020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96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E477-6532-43FE-A393-9C771D7CB257}" type="datetime1">
              <a:rPr lang="pl-PL" smtClean="0"/>
              <a:t>05.03.2020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34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7D09-667C-434F-8D12-296587EEAF80}" type="datetime1">
              <a:rPr lang="pl-PL" smtClean="0"/>
              <a:t>05.03.2020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931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25C6-9BBE-4499-B2EA-07F4FA0982D7}" type="datetime1">
              <a:rPr lang="pl-PL" smtClean="0"/>
              <a:t>05.03.2020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991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5142197" cy="33123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500" b="1" dirty="0">
                <a:solidFill>
                  <a:srgbClr val="C00000"/>
                </a:solidFill>
              </a:rPr>
              <a:t>Pomocnicze transakcje</a:t>
            </a:r>
            <a:br>
              <a:rPr lang="pl-PL" sz="2500" b="1" dirty="0">
                <a:solidFill>
                  <a:srgbClr val="C00000"/>
                </a:solidFill>
              </a:rPr>
            </a:br>
            <a:r>
              <a:rPr lang="pl-PL" sz="2500" b="1" dirty="0">
                <a:solidFill>
                  <a:srgbClr val="C00000"/>
                </a:solidFill>
              </a:rPr>
              <a:t>w rozumieniu 90, ust 6 pkt 1 u.VAT</a:t>
            </a:r>
            <a:br>
              <a:rPr lang="pl-PL" sz="2500" b="1" dirty="0">
                <a:solidFill>
                  <a:srgbClr val="C00000"/>
                </a:solidFill>
              </a:rPr>
            </a:br>
            <a:r>
              <a:rPr lang="pl-PL" sz="2500" b="1" dirty="0">
                <a:solidFill>
                  <a:srgbClr val="C00000"/>
                </a:solidFill>
              </a:rPr>
              <a:t>przy sprzedaży udziałów</a:t>
            </a:r>
            <a:br>
              <a:rPr lang="pl-PL" sz="2500" dirty="0">
                <a:solidFill>
                  <a:srgbClr val="C00000"/>
                </a:solidFill>
              </a:rPr>
            </a:br>
            <a:br>
              <a:rPr lang="pl-PL" sz="2500" dirty="0">
                <a:solidFill>
                  <a:srgbClr val="C00000"/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w kontekście wyroku WSA w Warszawie </a:t>
            </a:r>
            <a:br>
              <a:rPr lang="pl-PL" sz="2000" b="1" dirty="0">
                <a:solidFill>
                  <a:srgbClr val="C00000"/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z dnia 22.11.2019r. sygn. III SA/</a:t>
            </a:r>
            <a:r>
              <a:rPr lang="pl-PL" sz="2000" b="1" dirty="0" err="1">
                <a:solidFill>
                  <a:srgbClr val="C00000"/>
                </a:solidFill>
              </a:rPr>
              <a:t>Wa</a:t>
            </a:r>
            <a:r>
              <a:rPr lang="pl-PL" sz="2000" b="1" dirty="0">
                <a:solidFill>
                  <a:srgbClr val="C00000"/>
                </a:solidFill>
              </a:rPr>
              <a:t> 751/19</a:t>
            </a:r>
            <a:br>
              <a:rPr lang="pl-PL" sz="2000" b="1" dirty="0">
                <a:solidFill>
                  <a:srgbClr val="C00000"/>
                </a:solidFill>
              </a:rPr>
            </a:br>
            <a:endParaRPr lang="pl-PL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4355976" y="4653136"/>
            <a:ext cx="4104456" cy="115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>
              <a:spcBef>
                <a:spcPts val="400"/>
              </a:spcBef>
            </a:pPr>
            <a:r>
              <a:rPr lang="pl-PL" sz="1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Jarosław Dziewa</a:t>
            </a:r>
          </a:p>
          <a:p>
            <a:pPr algn="r" eaLnBrk="1" hangingPunct="1">
              <a:spcBef>
                <a:spcPts val="400"/>
              </a:spcBef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Doradca Podatkowy </a:t>
            </a:r>
          </a:p>
          <a:p>
            <a:pPr algn="r" eaLnBrk="1" hangingPunct="1">
              <a:spcBef>
                <a:spcPts val="400"/>
              </a:spcBef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Senior Partner</a:t>
            </a:r>
          </a:p>
          <a:p>
            <a:pPr algn="r" eaLnBrk="1" hangingPunct="1">
              <a:spcBef>
                <a:spcPts val="400"/>
              </a:spcBef>
            </a:pPr>
            <a:endParaRPr lang="pl-PL" sz="16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7" name="Obraz 6" descr="C:\Users\R830\Documents\Kancelaria DiR\Podstawowe\Katalog\Zdjęcia_07012013\2bw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222" y="1012077"/>
            <a:ext cx="2088232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23" y="1012077"/>
            <a:ext cx="4387333" cy="496018"/>
          </a:xfrm>
          <a:prstGeom prst="rect">
            <a:avLst/>
          </a:prstGeom>
        </p:spPr>
      </p:pic>
      <p:sp>
        <p:nvSpPr>
          <p:cNvPr id="9" name="Tytuł 1"/>
          <p:cNvSpPr txBox="1">
            <a:spLocks/>
          </p:cNvSpPr>
          <p:nvPr/>
        </p:nvSpPr>
        <p:spPr>
          <a:xfrm>
            <a:off x="688723" y="4988895"/>
            <a:ext cx="5142197" cy="8234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pl-PL" sz="23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674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772400" cy="1109985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Calibri" pitchFamily="34" charset="0"/>
              </a:rPr>
              <a:t>Problemy praktyczne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650405" y="4797152"/>
            <a:ext cx="410445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l" eaLnBrk="1" hangingPunct="1">
              <a:spcBef>
                <a:spcPts val="400"/>
              </a:spcBef>
            </a:pPr>
            <a:endParaRPr lang="pl-PL" sz="16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32768"/>
            <a:ext cx="4540371" cy="54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8496" y="1196752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550"/>
              </a:spcBef>
              <a:buNone/>
            </a:pPr>
            <a:endParaRPr lang="pl-PL" sz="2200" b="1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lnSpc>
                <a:spcPct val="110000"/>
              </a:lnSpc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Prawidłowa kwalifikacja transakcji nabywania akcji/udziałów oraz odpowiednio transakcji zbycia akcji/udziałów – podział na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holdingi czysto finansowe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(nie występuje świadczenie usług w zakresie zarządzania) – por. pkt 19 Opinia RG C-249/17 oraz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holdingi pośrednie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(spółka holdingowa, w ramach pośredniej lub bezpośredniej ingerencji świadczy opodatkowane usługi w zakresie zarządzania (usługi administracyjne, finansowe, handlowe, doradcze)) – por. pkt 24, i pkt 25 Opinia RG, C-502/17.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Motywy wyłączenia obrotu uzyskiwanego z czynności, których przedmiotem są udziały, akcje w rozumieniu art.174,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lit.b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i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lit.c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w zw. z art.135, ust.1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lit.f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Dyrektywy VAT.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Wykładnia pojęcia 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lit.b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) i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lit.c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Dyrektywy VAT (która posługuje się w angielskiej wersji językowej pojęciem odpowiednio: „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incidental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financial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transactions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” [art.174,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lit.b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] i „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transactions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in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so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far as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those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transactions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are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700" i="1" dirty="0" err="1">
                <a:solidFill>
                  <a:schemeClr val="tx2">
                    <a:lumMod val="50000"/>
                  </a:schemeClr>
                </a:solidFill>
              </a:rPr>
              <a:t>incidental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” [art.174,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lit.c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]. Polska wersja językowa posługuje się sformułowaniem odpowiednio: „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pomocniczych transakcji finansowych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” [art.174,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lit.b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] oraz usług finansowych „</a:t>
            </a:r>
            <a:r>
              <a:rPr lang="pl-PL" sz="1700" i="1" dirty="0">
                <a:solidFill>
                  <a:schemeClr val="tx2">
                    <a:lumMod val="50000"/>
                  </a:schemeClr>
                </a:solidFill>
              </a:rPr>
              <a:t>w zakresie, w jakim transakcje te mają charakter pomocniczy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” [art.174, ust.2 </a:t>
            </a:r>
            <a:r>
              <a:rPr lang="pl-PL" sz="1700" dirty="0" err="1">
                <a:solidFill>
                  <a:schemeClr val="tx2">
                    <a:lumMod val="50000"/>
                  </a:schemeClr>
                </a:solidFill>
              </a:rPr>
              <a:t>lit.c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].</a:t>
            </a:r>
          </a:p>
          <a:p>
            <a:pPr marL="0" indent="0">
              <a:spcBef>
                <a:spcPts val="550"/>
              </a:spcBef>
              <a:buNone/>
            </a:pPr>
            <a:endParaRPr lang="pl-PL" sz="2400" b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ts val="550"/>
              </a:spcBef>
            </a:pPr>
            <a:endParaRPr lang="pl-PL" sz="18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11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38656" y="130622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</a:rPr>
              <a:t>Problemy praktyczne</a:t>
            </a:r>
            <a:endParaRPr lang="pl-PL" sz="2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395536" y="6237312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54058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8496" y="1196752"/>
            <a:ext cx="8229600" cy="4896544"/>
          </a:xfrm>
        </p:spPr>
        <p:txBody>
          <a:bodyPr>
            <a:normAutofit/>
          </a:bodyPr>
          <a:lstStyle/>
          <a:p>
            <a:pPr marL="0" indent="0">
              <a:spcBef>
                <a:spcPts val="550"/>
              </a:spcBef>
              <a:buNone/>
            </a:pPr>
            <a:endParaRPr lang="pl-PL" sz="2200" b="1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lnSpc>
                <a:spcPct val="110000"/>
              </a:lnSpc>
            </a:pPr>
            <a:r>
              <a:rPr lang="pl-PL" sz="1800" dirty="0">
                <a:solidFill>
                  <a:schemeClr val="tx2">
                    <a:lumMod val="50000"/>
                  </a:schemeClr>
                </a:solidFill>
              </a:rPr>
              <a:t>Czy pojęcie: „transakcje incydentalne” (rozumiane jako uboczne) jest tożsame z pojęciem „transakcje pomocnicze” ?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2">
                    <a:lumMod val="50000"/>
                  </a:schemeClr>
                </a:solidFill>
              </a:rPr>
              <a:t>Czy transakcja nabycia akcji/udziałów oraz odpowiednio transakcja sprzedaży akcji, udziałów w ramach holdingów pośrednich (w celach inwestycyjnych) wypełnia pojęcie „transakcji incydentalnej” ?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2">
                    <a:lumMod val="50000"/>
                  </a:schemeClr>
                </a:solidFill>
              </a:rPr>
              <a:t>Jeżeli podatek naliczony VAT związany z usługami doradczymi przy zakupie udziałów/akcji może zostać odliczony w całości (por. wyrok C-249/17), albowiem występuje związek nabycia udziałów z przychodami z przyszłej działalności operacyjnej, to adekwatnie podatek naliczony VAT związany z usługami doradczymi przy sprzedaży tych udziałów/akcji również powinien zostać odliczony w całości w sytuacji, kiedy spółka holdingowa świadczyła na rzecz takiej spółki usługi w zakresie zarządzania opodatkowane stawką podstawową VAT (por. wyrok C-249/17, C-29/08).</a:t>
            </a:r>
            <a:endParaRPr lang="pl-PL" sz="18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12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38656" y="130622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</a:rPr>
              <a:t>Problemy praktyczne</a:t>
            </a:r>
            <a:endParaRPr lang="pl-PL" sz="2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395536" y="6237312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36639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Wyroki powiązane :</a:t>
            </a:r>
            <a:endParaRPr lang="cs-CZ" sz="2000" dirty="0">
              <a:solidFill>
                <a:srgbClr val="C00000"/>
              </a:solidFill>
            </a:endParaRPr>
          </a:p>
          <a:p>
            <a:pPr algn="just"/>
            <a:r>
              <a:rPr lang="pl-PL" sz="1700" dirty="0"/>
              <a:t>Wyrok TSUE z dnia 08 listopada 2018r., C-502/17 C&amp;D Foods </a:t>
            </a:r>
            <a:r>
              <a:rPr lang="pl-PL" sz="1700" dirty="0" err="1"/>
              <a:t>Acquisition</a:t>
            </a:r>
            <a:r>
              <a:rPr lang="pl-PL" sz="1700" dirty="0"/>
              <a:t> </a:t>
            </a:r>
            <a:r>
              <a:rPr lang="pl-PL" sz="1700" dirty="0" err="1"/>
              <a:t>ApS</a:t>
            </a:r>
            <a:endParaRPr lang="cs-CZ" sz="1700" dirty="0"/>
          </a:p>
          <a:p>
            <a:pPr marL="0" indent="0" algn="just">
              <a:buNone/>
            </a:pPr>
            <a:r>
              <a:rPr lang="pl-PL" sz="1700" dirty="0"/>
              <a:t>	(Opinia Rzecznik Generalnego J. </a:t>
            </a:r>
            <a:r>
              <a:rPr lang="pl-PL" sz="1700" dirty="0" err="1"/>
              <a:t>Kokott</a:t>
            </a:r>
            <a:r>
              <a:rPr lang="pl-PL" sz="1700" dirty="0"/>
              <a:t> z 06 września 2018r.)</a:t>
            </a:r>
            <a:endParaRPr lang="cs-CZ" sz="1700" dirty="0"/>
          </a:p>
          <a:p>
            <a:pPr algn="just"/>
            <a:r>
              <a:rPr lang="pl-PL" sz="1700" dirty="0"/>
              <a:t>Wyrok TSUE z dnia 17 października 2018r., C-249/17 (</a:t>
            </a:r>
            <a:r>
              <a:rPr lang="pl-PL" sz="1700" dirty="0" err="1"/>
              <a:t>Ryanair</a:t>
            </a:r>
            <a:r>
              <a:rPr lang="pl-PL" sz="1700" dirty="0"/>
              <a:t> </a:t>
            </a:r>
            <a:r>
              <a:rPr lang="pl-PL" sz="1700" dirty="0" err="1"/>
              <a:t>Ltd</a:t>
            </a:r>
            <a:r>
              <a:rPr lang="pl-PL" sz="1700" dirty="0"/>
              <a:t>)</a:t>
            </a:r>
            <a:endParaRPr lang="cs-CZ" sz="1700" dirty="0"/>
          </a:p>
          <a:p>
            <a:pPr marL="0" indent="0" algn="just">
              <a:buNone/>
            </a:pPr>
            <a:r>
              <a:rPr lang="pl-PL" sz="1700" dirty="0"/>
              <a:t>	(Opinia Rzecznik Generalnego J. </a:t>
            </a:r>
            <a:r>
              <a:rPr lang="pl-PL" sz="1700" dirty="0" err="1"/>
              <a:t>Kokott</a:t>
            </a:r>
            <a:r>
              <a:rPr lang="pl-PL" sz="1700" dirty="0"/>
              <a:t> z 3 maja 2018r.)</a:t>
            </a:r>
            <a:endParaRPr lang="cs-CZ" sz="1700" dirty="0"/>
          </a:p>
          <a:p>
            <a:pPr algn="just"/>
            <a:r>
              <a:rPr lang="pl-PL" sz="1700" dirty="0"/>
              <a:t>Wyrok TSUE z dnia 5 lipca 2018r., C-320/17 (Marle </a:t>
            </a:r>
            <a:r>
              <a:rPr lang="pl-PL" sz="1700" dirty="0" err="1"/>
              <a:t>Participations</a:t>
            </a:r>
            <a:r>
              <a:rPr lang="pl-PL" sz="1700" dirty="0"/>
              <a:t> SARL),</a:t>
            </a:r>
            <a:endParaRPr lang="cs-CZ" sz="1700" dirty="0"/>
          </a:p>
          <a:p>
            <a:pPr algn="just"/>
            <a:r>
              <a:rPr lang="pl-PL" sz="1700" dirty="0"/>
              <a:t>Wyrok TSUE z dnia 30 maja 2013r., C-651/11 (X BV),</a:t>
            </a:r>
            <a:endParaRPr lang="cs-CZ" sz="1700" dirty="0"/>
          </a:p>
          <a:p>
            <a:pPr algn="just"/>
            <a:r>
              <a:rPr lang="pl-PL" sz="1700" dirty="0"/>
              <a:t>Wyrok TSUE z dnia 29 października 2009r., C-29/08 (AB SKF),</a:t>
            </a:r>
            <a:endParaRPr lang="cs-CZ" sz="1700" dirty="0"/>
          </a:p>
          <a:p>
            <a:pPr marL="0" indent="0" algn="just">
              <a:buNone/>
            </a:pPr>
            <a:r>
              <a:rPr lang="pl-PL" sz="1700" dirty="0"/>
              <a:t>	(Opinia Rzecznik Generalnego P. </a:t>
            </a:r>
            <a:r>
              <a:rPr lang="pl-PL" sz="1700" dirty="0" err="1"/>
              <a:t>Mengozziego</a:t>
            </a:r>
            <a:r>
              <a:rPr lang="pl-PL" sz="1700" dirty="0"/>
              <a:t> z 12 lutego 2009r.)</a:t>
            </a:r>
            <a:endParaRPr lang="cs-CZ" sz="1700" dirty="0"/>
          </a:p>
          <a:p>
            <a:pPr algn="just"/>
            <a:r>
              <a:rPr lang="pl-PL" sz="1700" dirty="0"/>
              <a:t>Wyrok TSUE z dnia 25 maja 2005r., C- 465/03 </a:t>
            </a:r>
            <a:r>
              <a:rPr lang="pl-PL" sz="1700" dirty="0" err="1"/>
              <a:t>Kretztechnik</a:t>
            </a:r>
            <a:endParaRPr lang="cs-CZ" sz="1700" dirty="0"/>
          </a:p>
          <a:p>
            <a:pPr marL="0" indent="0" algn="just">
              <a:buNone/>
            </a:pPr>
            <a:r>
              <a:rPr lang="pl-PL" sz="1700" dirty="0"/>
              <a:t>	(Opinia Rzecznik Generalnego F.H. Jacobsa z 24 lutego 2005r.)</a:t>
            </a:r>
            <a:endParaRPr lang="cs-CZ" sz="1700" dirty="0"/>
          </a:p>
          <a:p>
            <a:pPr algn="just"/>
            <a:r>
              <a:rPr lang="pl-PL" sz="1700" dirty="0"/>
              <a:t>Wyrok TSUE z dnia 29 kwietnia 2004r., C-77/01 (</a:t>
            </a:r>
            <a:r>
              <a:rPr lang="pl-PL" sz="1700" dirty="0" err="1"/>
              <a:t>Empresa</a:t>
            </a:r>
            <a:r>
              <a:rPr lang="pl-PL" sz="1700" dirty="0"/>
              <a:t> de </a:t>
            </a:r>
            <a:r>
              <a:rPr lang="pl-PL" sz="1700" dirty="0" err="1"/>
              <a:t>Desenvolvimento</a:t>
            </a:r>
            <a:r>
              <a:rPr lang="pl-PL" sz="1700" dirty="0"/>
              <a:t> </a:t>
            </a:r>
            <a:r>
              <a:rPr lang="pl-PL" sz="1700" dirty="0" err="1"/>
              <a:t>Mineiro</a:t>
            </a:r>
            <a:r>
              <a:rPr lang="pl-PL" sz="1700" dirty="0"/>
              <a:t>)</a:t>
            </a:r>
            <a:endParaRPr lang="cs-CZ" sz="1700" dirty="0"/>
          </a:p>
          <a:p>
            <a:pPr algn="just"/>
            <a:r>
              <a:rPr lang="pl-PL" sz="1700" dirty="0"/>
              <a:t>Wyrok TSUE z dnia 27 września 2001r., C-16/00 </a:t>
            </a:r>
            <a:r>
              <a:rPr lang="pl-PL" sz="1700" dirty="0" err="1"/>
              <a:t>Cibo</a:t>
            </a:r>
            <a:r>
              <a:rPr lang="pl-PL" sz="1700" dirty="0"/>
              <a:t> </a:t>
            </a:r>
            <a:r>
              <a:rPr lang="pl-PL" sz="1700" dirty="0" err="1"/>
              <a:t>Participations</a:t>
            </a:r>
            <a:r>
              <a:rPr lang="pl-PL" sz="1700" dirty="0"/>
              <a:t> S.A.</a:t>
            </a:r>
            <a:endParaRPr lang="cs-CZ" sz="1700" dirty="0"/>
          </a:p>
          <a:p>
            <a:pPr algn="just"/>
            <a:r>
              <a:rPr lang="pl-PL" sz="1700" dirty="0"/>
              <a:t>Wyrok TSUE z dnia 22 lutego 2001r., C-408/98 </a:t>
            </a:r>
            <a:r>
              <a:rPr lang="pl-PL" sz="1700" dirty="0" err="1"/>
              <a:t>Abbey</a:t>
            </a:r>
            <a:r>
              <a:rPr lang="pl-PL" sz="1700" dirty="0"/>
              <a:t> </a:t>
            </a:r>
            <a:r>
              <a:rPr lang="pl-PL" sz="1700" dirty="0" err="1"/>
              <a:t>National</a:t>
            </a:r>
            <a:r>
              <a:rPr lang="pl-PL" sz="1700" dirty="0"/>
              <a:t> </a:t>
            </a:r>
            <a:r>
              <a:rPr lang="pl-PL" sz="1700" dirty="0" err="1"/>
              <a:t>plc</a:t>
            </a:r>
            <a:r>
              <a:rPr lang="pl-PL" sz="1900" dirty="0"/>
              <a:t>,</a:t>
            </a:r>
            <a:endParaRPr lang="cs-CZ" sz="19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13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</a:rPr>
              <a:t>Problemy praktyczne</a:t>
            </a:r>
            <a:endParaRPr lang="pl-PL" sz="2000" b="1" dirty="0">
              <a:solidFill>
                <a:srgbClr val="984807"/>
              </a:solidFill>
              <a:latin typeface="Calibri" pitchFamily="34" charset="0"/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74396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184" y="1023458"/>
            <a:ext cx="6861448" cy="4608512"/>
          </a:xfrm>
        </p:spPr>
        <p:txBody>
          <a:bodyPr>
            <a:normAutofit/>
          </a:bodyPr>
          <a:lstStyle/>
          <a:p>
            <a:endParaRPr lang="pl-PL" sz="2000" dirty="0"/>
          </a:p>
          <a:p>
            <a:pPr marL="0" indent="0">
              <a:spcBef>
                <a:spcPts val="550"/>
              </a:spcBef>
              <a:buNone/>
            </a:pPr>
            <a:r>
              <a:rPr lang="pl-PL" sz="3000" b="1" dirty="0">
                <a:solidFill>
                  <a:schemeClr val="tx2">
                    <a:lumMod val="75000"/>
                  </a:schemeClr>
                </a:solidFill>
              </a:rPr>
              <a:t>Dziękuję za uwagę</a:t>
            </a:r>
          </a:p>
          <a:p>
            <a:pPr marL="0" indent="0">
              <a:spcBef>
                <a:spcPts val="550"/>
              </a:spcBef>
              <a:buNone/>
            </a:pPr>
            <a:endParaRPr lang="pl-PL" sz="16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Jarosław Dziewa,  Doradca podatkowy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Senior Partner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Telefon: 694 486 061</a:t>
            </a:r>
          </a:p>
          <a:p>
            <a:pPr marL="0" indent="0">
              <a:buNone/>
            </a:pPr>
            <a:r>
              <a:rPr lang="pl-PL" sz="2000" u="sng" dirty="0">
                <a:hlinkClick r:id="rId2"/>
              </a:rPr>
              <a:t>jaroslaw.dziewa@kancelaria.dziewa-rutyna.eu</a:t>
            </a:r>
            <a:endParaRPr lang="pl-PL" sz="2000" u="sng" dirty="0"/>
          </a:p>
          <a:p>
            <a:pPr marL="0" indent="0">
              <a:buNone/>
            </a:pPr>
            <a:endParaRPr lang="pl-PL" sz="2000" u="sng" dirty="0"/>
          </a:p>
          <a:p>
            <a:pPr marL="0" indent="0">
              <a:buNone/>
            </a:pPr>
            <a:endParaRPr lang="pl-PL" sz="2000" u="sng" dirty="0"/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59-220 Legnica  |  ul. Kolbe 12/2</a:t>
            </a:r>
          </a:p>
          <a:p>
            <a:pPr marL="0" indent="0">
              <a:buNone/>
            </a:pPr>
            <a:r>
              <a:rPr lang="pl-PL" sz="2000" u="sng" dirty="0">
                <a:hlinkClick r:id="rId2"/>
              </a:rPr>
              <a:t>www.kancelaria.dziewa-rutyna.eu</a:t>
            </a:r>
            <a:endParaRPr lang="pl-PL" sz="2000" u="sng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spcBef>
                <a:spcPts val="550"/>
              </a:spcBef>
              <a:buNone/>
            </a:pPr>
            <a:endParaRPr lang="pl-PL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14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l" eaLnBrk="1" hangingPunct="1"/>
            <a:br>
              <a:rPr lang="pl-PL" sz="2400" b="1" dirty="0">
                <a:solidFill>
                  <a:srgbClr val="984807"/>
                </a:solidFill>
                <a:latin typeface="Calibri" pitchFamily="34" charset="0"/>
              </a:rPr>
            </a:br>
            <a:endParaRPr lang="pl-PL" sz="2400" b="1" dirty="0">
              <a:solidFill>
                <a:srgbClr val="984807"/>
              </a:solidFill>
              <a:latin typeface="Calibri" pitchFamily="34" charset="0"/>
            </a:endParaRPr>
          </a:p>
        </p:txBody>
      </p:sp>
      <p:pic>
        <p:nvPicPr>
          <p:cNvPr id="7" name="Obraz 6" descr="C:\Users\R830\Documents\Kancelaria DiR\Podstawowe\Katalog\Zdjęcia_07012013\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12776"/>
            <a:ext cx="1321400" cy="1914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316" y="6195898"/>
            <a:ext cx="2717316" cy="32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64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235621"/>
            <a:ext cx="7768664" cy="46445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i="1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r>
              <a:rPr lang="pl-PL" i="1" dirty="0">
                <a:solidFill>
                  <a:schemeClr val="bg2">
                    <a:lumMod val="10000"/>
                  </a:schemeClr>
                </a:solidFill>
              </a:rPr>
              <a:t>Jeśli nienormalne trwa dostatecznie długo, </a:t>
            </a:r>
          </a:p>
          <a:p>
            <a:pPr marL="0" indent="0" algn="just">
              <a:buNone/>
            </a:pPr>
            <a:r>
              <a:rPr lang="pl-PL" i="1" dirty="0">
                <a:solidFill>
                  <a:schemeClr val="bg2">
                    <a:lumMod val="10000"/>
                  </a:schemeClr>
                </a:solidFill>
              </a:rPr>
              <a:t>staje się normalnym</a:t>
            </a:r>
            <a:r>
              <a:rPr lang="pl-PL" i="1" dirty="0"/>
              <a:t>.</a:t>
            </a:r>
            <a:endParaRPr lang="pl-PL" sz="2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pl-PL" sz="1700" dirty="0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 algn="r">
              <a:buNone/>
            </a:pPr>
            <a:r>
              <a:rPr lang="pl-PL" sz="1800" i="1" dirty="0">
                <a:solidFill>
                  <a:schemeClr val="tx2">
                    <a:lumMod val="75000"/>
                  </a:schemeClr>
                </a:solidFill>
              </a:rPr>
              <a:t>T. </a:t>
            </a:r>
            <a:r>
              <a:rPr lang="pl-PL" sz="1800" i="1" dirty="0" err="1">
                <a:solidFill>
                  <a:schemeClr val="tx2">
                    <a:lumMod val="75000"/>
                  </a:schemeClr>
                </a:solidFill>
              </a:rPr>
              <a:t>Pratchett</a:t>
            </a:r>
            <a:r>
              <a:rPr lang="pl-PL" sz="1800" i="1" dirty="0">
                <a:solidFill>
                  <a:schemeClr val="tx2">
                    <a:lumMod val="75000"/>
                  </a:schemeClr>
                </a:solidFill>
              </a:rPr>
              <a:t> – Ruchome obrazki</a:t>
            </a:r>
          </a:p>
          <a:p>
            <a:pPr marL="0" indent="0"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2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endParaRPr lang="pl-PL" sz="2000" b="1" dirty="0">
              <a:solidFill>
                <a:srgbClr val="984807"/>
              </a:solidFill>
              <a:latin typeface="Calibri" pitchFamily="34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52847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96883"/>
            <a:ext cx="8229600" cy="4644516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pl-PL" sz="2000" b="1" dirty="0">
                <a:solidFill>
                  <a:schemeClr val="tx2">
                    <a:lumMod val="50000"/>
                  </a:schemeClr>
                </a:solidFill>
              </a:rPr>
              <a:t>Art.135, ust.1 </a:t>
            </a:r>
            <a:r>
              <a:rPr lang="pl-PL" sz="2000" b="1" dirty="0" err="1">
                <a:solidFill>
                  <a:schemeClr val="tx2">
                    <a:lumMod val="50000"/>
                  </a:schemeClr>
                </a:solidFill>
              </a:rPr>
              <a:t>lit.f</a:t>
            </a:r>
            <a:r>
              <a:rPr lang="pl-PL" sz="2000" b="1" dirty="0">
                <a:solidFill>
                  <a:schemeClr val="tx2">
                    <a:lumMod val="50000"/>
                  </a:schemeClr>
                </a:solidFill>
              </a:rPr>
              <a:t>  Dyrektywy 2006/112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Państwa członkowskie zwalniają następujące transakcje: transakcje, łącznie z pośrednictwem, jednakże z wyłączeniem przechowywania i zarządzania,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których przedmiotem są akcje, udziały w spółkach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lub związkach, obligacje i inne papiery wartościowe, z wyłączeniem dokumentów ustanawiających tytuł prawny do towarów, oraz praw lub papierów wartościowych, o których mowa w art. 15 ust. 2.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17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cs-CZ" sz="2000" b="1" dirty="0">
                <a:solidFill>
                  <a:schemeClr val="tx2">
                    <a:lumMod val="50000"/>
                  </a:schemeClr>
                </a:solidFill>
              </a:rPr>
              <a:t>Art.43, ust.1 pkt 40a  u.VAT</a:t>
            </a:r>
          </a:p>
          <a:p>
            <a:pPr marL="36000" lvl="0" indent="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Zwalnia się od podatku usługi, w tym także usługi pośrednictwa,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których przedmiotem są udziały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w:</a:t>
            </a:r>
          </a:p>
          <a:p>
            <a:pPr marL="36000" lvl="0" indent="457200" algn="just">
              <a:lnSpc>
                <a:spcPct val="114000"/>
              </a:lnSpc>
              <a:spcBef>
                <a:spcPts val="0"/>
              </a:spcBef>
              <a:buAutoNum type="alphaLcParenR"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spółkach,</a:t>
            </a:r>
          </a:p>
          <a:p>
            <a:pPr marL="36000" lvl="0" indent="457200" algn="just">
              <a:lnSpc>
                <a:spcPct val="114000"/>
              </a:lnSpc>
              <a:spcBef>
                <a:spcPts val="0"/>
              </a:spcBef>
              <a:buAutoNum type="alphaLcParenR"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innych niż spółki podmiotach, jeżeli mają one osobowość prawną</a:t>
            </a:r>
          </a:p>
          <a:p>
            <a:pPr marL="3600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- z wyłączeniem usług przechowywania tych udziałów i zarządzania nimi.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3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187141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96883"/>
            <a:ext cx="8229600" cy="4644516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pl-PL" sz="2000" b="1" dirty="0">
                <a:solidFill>
                  <a:schemeClr val="tx2">
                    <a:lumMod val="50000"/>
                  </a:schemeClr>
                </a:solidFill>
              </a:rPr>
              <a:t>Art.174, ust.2, </a:t>
            </a:r>
            <a:r>
              <a:rPr lang="pl-PL" sz="2000" b="1" dirty="0" err="1">
                <a:solidFill>
                  <a:schemeClr val="tx2">
                    <a:lumMod val="50000"/>
                  </a:schemeClr>
                </a:solidFill>
              </a:rPr>
              <a:t>lit.c</a:t>
            </a:r>
            <a:r>
              <a:rPr lang="pl-PL" sz="2000" b="1" dirty="0">
                <a:solidFill>
                  <a:schemeClr val="tx2">
                    <a:lumMod val="50000"/>
                  </a:schemeClr>
                </a:solidFill>
              </a:rPr>
              <a:t>  Dyrektywy 2006/112</a:t>
            </a:r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W drodze odstępstwa od ust.1, przy obliczaniu proporcji podlegającej odliczeniu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nie uwzględnia się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 następujących kwot:</a:t>
            </a:r>
          </a:p>
          <a:p>
            <a:pPr marL="28800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wysokości obrotu uzyskanego z transakcji, o których mowa w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art.135, ust.1 </a:t>
            </a:r>
            <a:r>
              <a:rPr lang="pl-PL" sz="1700" b="1" dirty="0" err="1">
                <a:solidFill>
                  <a:schemeClr val="tx2">
                    <a:lumMod val="50000"/>
                  </a:schemeClr>
                </a:solidFill>
              </a:rPr>
              <a:t>lit.b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) – g), 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jeżeli są to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transakcje pomocnicze</a:t>
            </a:r>
          </a:p>
          <a:p>
            <a:pPr marL="288000" indent="0" algn="just">
              <a:spcBef>
                <a:spcPts val="0"/>
              </a:spcBef>
              <a:buNone/>
            </a:pPr>
            <a:endParaRPr lang="pl-PL" sz="17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cs-CZ" sz="2000" b="1" dirty="0">
                <a:solidFill>
                  <a:schemeClr val="tx2">
                    <a:lumMod val="50000"/>
                  </a:schemeClr>
                </a:solidFill>
              </a:rPr>
              <a:t>Art.90, ust.6 u.VAT</a:t>
            </a:r>
          </a:p>
          <a:p>
            <a:pPr marL="36000" lv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Do obrotu, o którym mowa w ust.3, nie wlicza się obrotu z tytułu transakcji dotyczących:</a:t>
            </a:r>
          </a:p>
          <a:p>
            <a:pPr marL="378900" lvl="0" algn="just">
              <a:lnSpc>
                <a:spcPct val="110000"/>
              </a:lnSpc>
              <a:spcBef>
                <a:spcPts val="0"/>
              </a:spcBef>
              <a:buAutoNum type="arabicParenR"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pomocniczych transakcji w zakresie nieruchomości i pomocniczych transakcji  finansowych,</a:t>
            </a:r>
          </a:p>
          <a:p>
            <a:pPr marL="378900" lvl="0" algn="just">
              <a:lnSpc>
                <a:spcPct val="110000"/>
              </a:lnSpc>
              <a:spcBef>
                <a:spcPts val="0"/>
              </a:spcBef>
              <a:buAutoNum type="arabicParenR"/>
            </a:pP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usług wymienionych w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art.43, ust.1 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pkt 7, 12 i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38-41</a:t>
            </a:r>
            <a:r>
              <a:rPr lang="pl-PL" sz="17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pl-PL" sz="1700" b="1" dirty="0">
                <a:solidFill>
                  <a:schemeClr val="tx2">
                    <a:lumMod val="50000"/>
                  </a:schemeClr>
                </a:solidFill>
              </a:rPr>
              <a:t>w zakresie, w jakim transakcje te mają charakter pomocniczy.</a:t>
            </a:r>
            <a:endParaRPr lang="pl-PL" sz="1700" dirty="0">
              <a:solidFill>
                <a:schemeClr val="tx2">
                  <a:lumMod val="50000"/>
                </a:schemeClr>
              </a:solidFill>
            </a:endParaRPr>
          </a:p>
          <a:p>
            <a:pPr marL="36000" lv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pl-PL" sz="1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4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142801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Istota sporu (1):</a:t>
            </a:r>
          </a:p>
          <a:p>
            <a:pPr algn="just">
              <a:spcBef>
                <a:spcPts val="600"/>
              </a:spcBef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Spółka posiadała udziały (100%) w dwóch spółkach zależnych. W 2018r. Sprzedała 50% udziałów w każdej ze spółek oraz planowała w sprzedaż 50% udziałów w trzeciej spółce zależnej.</a:t>
            </a:r>
          </a:p>
          <a:p>
            <a:pPr algn="just">
              <a:spcBef>
                <a:spcPts val="600"/>
              </a:spcBef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Transakcje sporadyczne: dokonano 2 podobne transakcje w ciągu 5 lat.</a:t>
            </a:r>
          </a:p>
          <a:p>
            <a:pPr algn="just">
              <a:spcBef>
                <a:spcPts val="600"/>
              </a:spcBef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Z tytułu sprawowania kontroli </a:t>
            </a: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świadczy na rzecz tych spółek usługi jako CUW, takie jak </a:t>
            </a:r>
            <a:r>
              <a:rPr lang="pl-PL" sz="1900" b="1" dirty="0">
                <a:solidFill>
                  <a:schemeClr val="tx2">
                    <a:lumMod val="50000"/>
                  </a:schemeClr>
                </a:solidFill>
              </a:rPr>
              <a:t>doradcze</a:t>
            </a: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, księgowe, kadrowo-płacowe, wsparcia prawnego i podatkowego, usługi w zakresie zarządzania ryzykiem, etc. (</a:t>
            </a:r>
            <a:r>
              <a:rPr lang="pl-PL" sz="1900" i="1" dirty="0">
                <a:solidFill>
                  <a:schemeClr val="tx2">
                    <a:lumMod val="50000"/>
                  </a:schemeClr>
                </a:solidFill>
              </a:rPr>
              <a:t>wg stawki 23%), </a:t>
            </a: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oraz </a:t>
            </a:r>
            <a:r>
              <a:rPr lang="pl-PL" sz="1900" b="1" dirty="0">
                <a:solidFill>
                  <a:schemeClr val="tx2">
                    <a:lumMod val="50000"/>
                  </a:schemeClr>
                </a:solidFill>
              </a:rPr>
              <a:t>usługi finansowe</a:t>
            </a: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pl-PL" sz="1900" i="1" dirty="0">
                <a:solidFill>
                  <a:schemeClr val="tx2">
                    <a:lumMod val="50000"/>
                  </a:schemeClr>
                </a:solidFill>
              </a:rPr>
              <a:t>(zwolnione z VAT).</a:t>
            </a:r>
          </a:p>
          <a:p>
            <a:pPr algn="just">
              <a:spcBef>
                <a:spcPts val="600"/>
              </a:spcBef>
            </a:pP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Uzyskuje również dywidendy </a:t>
            </a:r>
            <a:r>
              <a:rPr lang="pl-PL" sz="1900" i="1" dirty="0">
                <a:solidFill>
                  <a:schemeClr val="tx2">
                    <a:lumMod val="50000"/>
                  </a:schemeClr>
                </a:solidFill>
              </a:rPr>
              <a:t>(poza VAT).</a:t>
            </a:r>
          </a:p>
          <a:p>
            <a:pPr algn="just">
              <a:spcBef>
                <a:spcPts val="600"/>
              </a:spcBef>
            </a:pP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Struktura przychodów (2017r.)</a:t>
            </a:r>
          </a:p>
          <a:p>
            <a:pPr marL="0" indent="0" algn="just">
              <a:spcBef>
                <a:spcPts val="200"/>
              </a:spcBef>
              <a:buNone/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	- CUW – 17 MPLN</a:t>
            </a:r>
          </a:p>
          <a:p>
            <a:pPr marL="0" indent="0" algn="just">
              <a:spcBef>
                <a:spcPts val="200"/>
              </a:spcBef>
              <a:buNone/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	- usługi finansowe – 8 MPLN</a:t>
            </a:r>
          </a:p>
          <a:p>
            <a:pPr marL="0" indent="0" algn="just">
              <a:spcBef>
                <a:spcPts val="200"/>
              </a:spcBef>
              <a:buNone/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	- dywidendy – 106 MPLN</a:t>
            </a:r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5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288197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Istota sporu (2):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900" b="1" dirty="0">
                <a:solidFill>
                  <a:schemeClr val="tx2">
                    <a:lumMod val="50000"/>
                  </a:schemeClr>
                </a:solidFill>
              </a:rPr>
              <a:t>Skutki z tytułu sprzedaży udziałów w spółkach zależnych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900" dirty="0">
                <a:solidFill>
                  <a:schemeClr val="tx2">
                    <a:lumMod val="50000"/>
                  </a:schemeClr>
                </a:solidFill>
              </a:rPr>
              <a:t>Tło sporu: </a:t>
            </a:r>
            <a:r>
              <a:rPr lang="pl-PL" sz="1900" b="1" dirty="0">
                <a:solidFill>
                  <a:schemeClr val="tx2">
                    <a:lumMod val="50000"/>
                  </a:schemeClr>
                </a:solidFill>
              </a:rPr>
              <a:t>prawo do odliczenie kwoty podatku naliczonego VAT od usług doradztwa i innych usług związanych ze sprzedażą udziałów</a:t>
            </a:r>
            <a:endParaRPr lang="cs-CZ" sz="19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cs-CZ" sz="1900" dirty="0">
                <a:solidFill>
                  <a:srgbClr val="C00000"/>
                </a:solidFill>
              </a:rPr>
              <a:t>Stanowisko Skarżącej</a:t>
            </a: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: </a:t>
            </a:r>
          </a:p>
          <a:p>
            <a:pPr lvl="1" indent="-342900" algn="just">
              <a:lnSpc>
                <a:spcPct val="110000"/>
              </a:lnSpc>
              <a:buAutoNum type="arabicParenR"/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przy sprzedaży udziałów nie działa ona w charaktrze podatnika VAT – sprzedaż udziałów następuje poza systemem VAT,</a:t>
            </a:r>
          </a:p>
          <a:p>
            <a:pPr lvl="1" indent="-342900" algn="just">
              <a:lnSpc>
                <a:spcPct val="110000"/>
              </a:lnSpc>
              <a:buAutoNum type="arabicParenR"/>
            </a:pPr>
            <a:r>
              <a:rPr lang="cs-CZ" sz="1900" u="sng" dirty="0">
                <a:solidFill>
                  <a:schemeClr val="tx2">
                    <a:lumMod val="50000"/>
                  </a:schemeClr>
                </a:solidFill>
              </a:rPr>
              <a:t>alternatywnie</a:t>
            </a: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 – sprzedaż udziałów jest zwolniona na podst. art.43, ust 1 pkt 40a u.VAT,</a:t>
            </a:r>
          </a:p>
          <a:p>
            <a:pPr lvl="1" indent="-342900" algn="just">
              <a:lnSpc>
                <a:spcPct val="110000"/>
              </a:lnSpc>
              <a:buAutoNum type="arabicParenR"/>
            </a:pP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transakcje sprzedaży udziałów, za które przysługuje Spółce wynagrodzenie stanowią </a:t>
            </a:r>
            <a:r>
              <a:rPr lang="cs-CZ" sz="1900" b="1" dirty="0">
                <a:solidFill>
                  <a:schemeClr val="tx2">
                    <a:lumMod val="50000"/>
                  </a:schemeClr>
                </a:solidFill>
              </a:rPr>
              <a:t>transakcje pomocnicze</a:t>
            </a: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 – art.90, ust.6 u.VAT (</a:t>
            </a:r>
            <a:r>
              <a:rPr lang="cs-CZ" sz="1900" u="sng" dirty="0">
                <a:solidFill>
                  <a:schemeClr val="tx2">
                    <a:lumMod val="50000"/>
                  </a:schemeClr>
                </a:solidFill>
              </a:rPr>
              <a:t>nie wlicza się do proporcji</a:t>
            </a:r>
            <a:r>
              <a:rPr lang="cs-CZ" sz="1900" dirty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6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26101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fontScale="92500" lnSpcReduction="20000"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Istota sporu (3):  </a:t>
            </a:r>
            <a:r>
              <a:rPr lang="cs-CZ" sz="2000" dirty="0">
                <a:solidFill>
                  <a:srgbClr val="C00000"/>
                </a:solidFill>
              </a:rPr>
              <a:t>Stanowisko DKIS: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sprzedaż udziałów stanowi transakcję zwolnioną z VAT i winna być uwzględniona w proporcji o jakiej mowa w art.90, ust.3 u.VAT,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sprzedaż udziałów </a:t>
            </a:r>
            <a:r>
              <a:rPr lang="cs-CZ" sz="1800" b="1" u="sng" dirty="0">
                <a:solidFill>
                  <a:schemeClr val="tx2">
                    <a:lumMod val="50000"/>
                  </a:schemeClr>
                </a:solidFill>
              </a:rPr>
              <a:t>stanowi czynność planowaną, zamierzona</a:t>
            </a:r>
            <a:r>
              <a:rPr lang="cs-CZ" sz="1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jako rodzaj działalności w rozumieniu art.15, ust.2 u.VAT, </a:t>
            </a:r>
            <a:r>
              <a:rPr lang="cs-CZ" sz="1800" b="1" dirty="0">
                <a:solidFill>
                  <a:schemeClr val="tx2">
                    <a:lumMod val="50000"/>
                  </a:schemeClr>
                </a:solidFill>
              </a:rPr>
              <a:t>a zatem nie może być przypadkowa, incydentalna </a:t>
            </a: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– nie ma zastosowanie art.90, ust.6 u.VAT,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transakcje sprzedaży udziałów są związane z zasadniczą działalnością Spółki, a zatem nie są czynnościami pomocniczymi do jej działalności gospodarczej,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usługi te noszą cechy powtarzalności,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usługi świadczone jako CUW, poprzez odpowiednie zarządzanie spółkami zależnymi, </a:t>
            </a:r>
            <a:r>
              <a:rPr lang="cs-CZ" sz="1800" b="1" dirty="0">
                <a:solidFill>
                  <a:schemeClr val="tx2">
                    <a:lumMod val="50000"/>
                  </a:schemeClr>
                </a:solidFill>
              </a:rPr>
              <a:t>podnoszą wartość udziałów</a:t>
            </a: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, których sprzedaż wpływa na zyski Skarżącej,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sprzedaż udziałów generuje przychody Spółki , i w ten sposób pozyskuje ona środki na dalszy rozwój projektów;</a:t>
            </a:r>
          </a:p>
          <a:p>
            <a:pPr lvl="1" indent="-342900" algn="just">
              <a:lnSpc>
                <a:spcPct val="120000"/>
              </a:lnSpc>
              <a:spcBef>
                <a:spcPts val="206"/>
              </a:spcBef>
              <a:buAutoNum type="arabicParenR"/>
            </a:pPr>
            <a:r>
              <a:rPr lang="cs-CZ" sz="1800" b="1" dirty="0">
                <a:solidFill>
                  <a:schemeClr val="tx2">
                    <a:lumMod val="50000"/>
                  </a:schemeClr>
                </a:solidFill>
              </a:rPr>
              <a:t>wcześniejsze nabycie udziałów wymagało znaczącego zaangażowania majątku Spółki</a:t>
            </a: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, co w świetle orzecznictwa TSUE (</a:t>
            </a:r>
            <a:r>
              <a:rPr lang="cs-CZ" sz="1800" dirty="0">
                <a:solidFill>
                  <a:srgbClr val="C00000"/>
                </a:solidFill>
              </a:rPr>
              <a:t>nie wskazano sygnatur</a:t>
            </a:r>
            <a:r>
              <a:rPr lang="cs-CZ" sz="1800" dirty="0">
                <a:solidFill>
                  <a:schemeClr val="tx2">
                    <a:lumMod val="50000"/>
                  </a:schemeClr>
                </a:solidFill>
              </a:rPr>
              <a:t>), nie pozwla na uznanie sprzedaży udziałów za transakcję dokonywaną pomocniczo w znaczeniu art.90, ust.6 u.VAT.</a:t>
            </a:r>
          </a:p>
          <a:p>
            <a:pPr algn="just"/>
            <a:endParaRPr lang="cs-CZ" sz="24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7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20219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Istota sporu (4):  </a:t>
            </a:r>
            <a:r>
              <a:rPr lang="cs-CZ" sz="2000" dirty="0">
                <a:solidFill>
                  <a:srgbClr val="C00000"/>
                </a:solidFill>
              </a:rPr>
              <a:t>Stanowisko DKIS:</a:t>
            </a:r>
          </a:p>
          <a:p>
            <a:pPr marL="400050" lvl="1" indent="0" algn="just">
              <a:lnSpc>
                <a:spcPct val="110000"/>
              </a:lnSpc>
              <a:spcBef>
                <a:spcPts val="206"/>
              </a:spcBef>
              <a:buNone/>
            </a:pPr>
            <a:r>
              <a:rPr lang="cs-CZ" sz="1800" i="1" dirty="0">
                <a:solidFill>
                  <a:schemeClr val="tx2">
                    <a:lumMod val="50000"/>
                  </a:schemeClr>
                </a:solidFill>
              </a:rPr>
              <a:t>„Z orzecznictwa TSUE wynika, że przy bardzo nieostrych granicach wykładni pojęcia „incydentalnych“ (pomocniczych), nie powinien decydować jeden wskaźnik, czy też jedno kryterium, ale ich całokształt wyznaczający miejsce, znaczenie i zakres danych transakcji w całokształcie działalności gospodarczej podatnika. </a:t>
            </a:r>
          </a:p>
          <a:p>
            <a:pPr marL="400050" lvl="1" indent="0" algn="just">
              <a:lnSpc>
                <a:spcPct val="110000"/>
              </a:lnSpc>
              <a:spcBef>
                <a:spcPts val="206"/>
              </a:spcBef>
              <a:buNone/>
            </a:pPr>
            <a:r>
              <a:rPr lang="cs-CZ" sz="1800" i="1" dirty="0">
                <a:solidFill>
                  <a:schemeClr val="tx2">
                    <a:lumMod val="50000"/>
                  </a:schemeClr>
                </a:solidFill>
              </a:rPr>
              <a:t>Aby ocenić, czy dane czynności mogą być uznane za „pomocnicze“ konieczne jest zatem ich zestawienie według różnych kryteriów (wartości, ilości, częstotliwości, wielkości zaangażowanych środków, itd.) z całokształtem działalności Spółki.“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C00000"/>
              </a:solidFill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cs-CZ" sz="1800" b="1" dirty="0">
                <a:solidFill>
                  <a:srgbClr val="C00000"/>
                </a:solidFill>
              </a:rPr>
              <a:t>Powyższa teza zaczerpnięta została z orzeczeń sądów administracyjnych dotyczących usług finansowych w postaci udzielania oprocentowanych pożyczek finansujących działalność w ramach holdingu.</a:t>
            </a:r>
            <a:endParaRPr lang="cs-CZ" sz="18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cs-CZ" sz="1800" dirty="0">
                <a:solidFill>
                  <a:srgbClr val="C00000"/>
                </a:solidFill>
              </a:rPr>
              <a:t>W orzeczeniach tych odwoływano się m.in. do wyroku TSUE C-77/01 z 29.04.2004r.</a:t>
            </a:r>
          </a:p>
          <a:p>
            <a:pPr marL="0" indent="0" algn="just">
              <a:buNone/>
            </a:pPr>
            <a:endParaRPr lang="cs-CZ" sz="1800" dirty="0">
              <a:solidFill>
                <a:srgbClr val="C00000"/>
              </a:solidFill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8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1773311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Istota sporu (5):  </a:t>
            </a:r>
            <a:r>
              <a:rPr lang="cs-CZ" sz="2000" dirty="0">
                <a:solidFill>
                  <a:srgbClr val="C00000"/>
                </a:solidFill>
              </a:rPr>
              <a:t>Stanowisko WSA:</a:t>
            </a:r>
          </a:p>
          <a:p>
            <a:pPr algn="just"/>
            <a:r>
              <a:rPr lang="cs-CZ" sz="1800" dirty="0"/>
              <a:t>„</a:t>
            </a:r>
            <a:r>
              <a:rPr lang="cs-CZ" sz="1800" i="1" dirty="0"/>
              <a:t>Czynności w zakresie sprzedaży Udziałów nie są czynnościami o charakterze pomocniczym w rozumieniu art.90, ust.6 u.VAT, a wartość obrotu uzyskanego z tytułu sprzedaży udziałów </a:t>
            </a:r>
            <a:r>
              <a:rPr lang="cs-CZ" sz="1800" b="1" i="1" dirty="0"/>
              <a:t>powinna być uwzględniona w obrocie </a:t>
            </a:r>
            <a:r>
              <a:rPr lang="cs-CZ" sz="1800" i="1" dirty="0"/>
              <a:t>o którym mowa w art.90, ust.3 u.VAT stanowiącego podstawę do wyliczenia proporcji przewidzianej w art.90, ust.2 tej ustawy</a:t>
            </a:r>
            <a:r>
              <a:rPr lang="cs-CZ" sz="1800" dirty="0"/>
              <a:t>.“</a:t>
            </a:r>
          </a:p>
          <a:p>
            <a:pPr algn="just"/>
            <a:r>
              <a:rPr lang="cs-CZ" sz="1800" dirty="0"/>
              <a:t>„</a:t>
            </a:r>
            <a:r>
              <a:rPr lang="cs-CZ" sz="1800" i="1" dirty="0"/>
              <a:t>Zdaniem Sądu nieuwzględnienie obrotu z tytułu tej działalności Spółki </a:t>
            </a:r>
            <a:r>
              <a:rPr lang="cs-CZ" sz="1800" dirty="0"/>
              <a:t>(tutaj: sprzedaż udziałów) </a:t>
            </a:r>
            <a:r>
              <a:rPr lang="cs-CZ" sz="1800" i="1" dirty="0"/>
              <a:t>spowodowałoby zniekształcenie współczynnika o którym mowa w art.90, ust. 2 i 3 u.VAT. Współczynnik ten nie uwzględniałby istotnej części działalności gospodarczej Skarżącej</a:t>
            </a:r>
            <a:r>
              <a:rPr lang="cs-CZ" sz="1800" dirty="0"/>
              <a:t>.“</a:t>
            </a:r>
          </a:p>
          <a:p>
            <a:pPr algn="just"/>
            <a:r>
              <a:rPr lang="cs-CZ" sz="1800" dirty="0"/>
              <a:t>Sąd podzielił stanowisko organu, że są to </a:t>
            </a:r>
            <a:r>
              <a:rPr lang="cs-CZ" sz="1800" b="1" dirty="0"/>
              <a:t>czynności planowane a nie przypadkowe</a:t>
            </a:r>
            <a:r>
              <a:rPr lang="cs-CZ" sz="1800" dirty="0"/>
              <a:t>, </a:t>
            </a:r>
            <a:r>
              <a:rPr lang="cs-CZ" sz="1800" b="1" dirty="0"/>
              <a:t>powtarzalne a nie jednorazowe</a:t>
            </a:r>
            <a:r>
              <a:rPr lang="cs-CZ" sz="1800" dirty="0"/>
              <a:t>.</a:t>
            </a:r>
          </a:p>
          <a:p>
            <a:pPr algn="just"/>
            <a:r>
              <a:rPr lang="cs-CZ" sz="1800" dirty="0"/>
              <a:t>oddalił skargę.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cs-CZ" sz="1800" dirty="0">
                <a:solidFill>
                  <a:srgbClr val="C00000"/>
                </a:solidFill>
              </a:rPr>
              <a:t>WSA </a:t>
            </a:r>
            <a:r>
              <a:rPr lang="cs-CZ" sz="1800" b="1" dirty="0">
                <a:solidFill>
                  <a:srgbClr val="C00000"/>
                </a:solidFill>
              </a:rPr>
              <a:t>nie poparł poglądu </a:t>
            </a:r>
            <a:r>
              <a:rPr lang="cs-CZ" sz="1800" dirty="0">
                <a:solidFill>
                  <a:srgbClr val="C00000"/>
                </a:solidFill>
              </a:rPr>
              <a:t>jakimkolwiek stanowiskiem sądu krajowego ani tym bardziej TSUE.</a:t>
            </a:r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9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III SA/</a:t>
            </a:r>
            <a:r>
              <a:rPr lang="pl-PL" sz="2000" b="1" dirty="0" err="1">
                <a:solidFill>
                  <a:srgbClr val="984807"/>
                </a:solidFill>
                <a:latin typeface="Calibri" pitchFamily="34" charset="0"/>
              </a:rPr>
              <a:t>Wa</a:t>
            </a:r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 751/19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779862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15996</TotalTime>
  <Words>1747</Words>
  <Application>Microsoft Office PowerPoint</Application>
  <PresentationFormat>Pokaz na ekranie (4:3)</PresentationFormat>
  <Paragraphs>134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Motyw pakietu Office</vt:lpstr>
      <vt:lpstr>Pomocnicze transakcje w rozumieniu 90, ust 6 pkt 1 u.VAT przy sprzedaży udziałów  w kontekście wyroku WSA w Warszawie  z dnia 22.11.2019r. sygn. III SA/Wa 751/19 </vt:lpstr>
      <vt:lpstr>Prezentacja programu PowerPoint</vt:lpstr>
      <vt:lpstr>III SA/Wa 751/19</vt:lpstr>
      <vt:lpstr>III SA/Wa 751/19</vt:lpstr>
      <vt:lpstr>III SA/Wa 751/19</vt:lpstr>
      <vt:lpstr>III SA/Wa 751/19</vt:lpstr>
      <vt:lpstr>III SA/Wa 751/19</vt:lpstr>
      <vt:lpstr>III SA/Wa 751/19</vt:lpstr>
      <vt:lpstr>III SA/Wa 751/19</vt:lpstr>
      <vt:lpstr>Problemy praktyczne</vt:lpstr>
      <vt:lpstr>Problemy praktyczne</vt:lpstr>
      <vt:lpstr>Problemy praktyczne</vt:lpstr>
      <vt:lpstr>Problemy praktyczne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</dc:title>
  <dc:creator>Jarosław Dziewa</dc:creator>
  <cp:lastModifiedBy>Wojciech Morawski</cp:lastModifiedBy>
  <cp:revision>1430</cp:revision>
  <cp:lastPrinted>2020-03-04T21:57:40Z</cp:lastPrinted>
  <dcterms:created xsi:type="dcterms:W3CDTF">2014-03-03T20:09:35Z</dcterms:created>
  <dcterms:modified xsi:type="dcterms:W3CDTF">2020-03-05T20:54:40Z</dcterms:modified>
</cp:coreProperties>
</file>