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5143500" type="screen16x9"/>
  <p:notesSz cx="9296400" cy="70104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zysztof J. Musial" initials="KJM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pośredn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tyl pośredni 2 — Ak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9367" autoAdjust="0"/>
  </p:normalViewPr>
  <p:slideViewPr>
    <p:cSldViewPr>
      <p:cViewPr varScale="1">
        <p:scale>
          <a:sx n="109" d="100"/>
          <a:sy n="109" d="100"/>
        </p:scale>
        <p:origin x="662" y="6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1474" y="3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5265014" y="0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D3089D-C224-421B-9A67-3A6B6E00DB87}" type="datetimeFigureOut">
              <a:rPr lang="pl-PL" smtClean="0"/>
              <a:pPr/>
              <a:t>05.03.2020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1" y="6658444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pl-PL"/>
              <a:t>Materiał wewnętrzny Kancelarii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5265014" y="6658444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21636A-B01B-4A1E-A22F-F8FAA392A6EE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2276666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5265809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3E6838C-D41A-4743-8C89-F1EAB9574D4F}" type="datetimeFigureOut">
              <a:rPr lang="pl-PL" smtClean="0"/>
              <a:pPr/>
              <a:t>05.03.2020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2311400" y="525463"/>
            <a:ext cx="4673600" cy="2628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929640" y="3329940"/>
            <a:ext cx="7437120" cy="31546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r>
              <a:rPr lang="pl-PL"/>
              <a:t>Materiał wewnętrzny Kancelarii</a:t>
            </a: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5265809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EA90D36-B263-44A8-BB71-7D751ABB2829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53191492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555603" y="1597821"/>
            <a:ext cx="5902596" cy="68589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55776" y="2427734"/>
            <a:ext cx="5904656" cy="18002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pl-PL" dirty="0"/>
          </a:p>
        </p:txBody>
      </p:sp>
      <p:pic>
        <p:nvPicPr>
          <p:cNvPr id="16" name="Obraz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0815" y="2303910"/>
            <a:ext cx="6560225" cy="51816"/>
          </a:xfrm>
          <a:prstGeom prst="rect">
            <a:avLst/>
          </a:prstGeom>
        </p:spPr>
      </p:pic>
      <p:pic>
        <p:nvPicPr>
          <p:cNvPr id="4" name="Obraz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375" y="236651"/>
            <a:ext cx="1943369" cy="1110963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260" y="3939902"/>
            <a:ext cx="1616752" cy="923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9807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20510" y="339502"/>
            <a:ext cx="7066289" cy="49796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620510" y="944366"/>
            <a:ext cx="7066289" cy="4003647"/>
          </a:xfrm>
          <a:prstGeom prst="rect">
            <a:avLst/>
          </a:prstGeom>
        </p:spPr>
        <p:txBody>
          <a:bodyPr/>
          <a:lstStyle>
            <a:lvl1pPr marL="342900" indent="-342900">
              <a:buSzPct val="60000"/>
              <a:buFontTx/>
              <a:buBlip>
                <a:blip r:embed="rId2"/>
              </a:buBlip>
              <a:defRPr>
                <a:solidFill>
                  <a:schemeClr val="bg1">
                    <a:lumMod val="85000"/>
                  </a:schemeClr>
                </a:solidFill>
              </a:defRPr>
            </a:lvl1pPr>
            <a:lvl2pPr marL="742950" indent="-285750">
              <a:buSzPct val="55000"/>
              <a:buFontTx/>
              <a:buBlip>
                <a:blip r:embed="rId2"/>
              </a:buBlip>
              <a:defRPr>
                <a:solidFill>
                  <a:schemeClr val="bg1">
                    <a:lumMod val="85000"/>
                  </a:schemeClr>
                </a:solidFill>
              </a:defRPr>
            </a:lvl2pPr>
            <a:lvl3pPr marL="1143000" indent="-228600">
              <a:buSzPct val="50000"/>
              <a:buFontTx/>
              <a:buBlip>
                <a:blip r:embed="rId2"/>
              </a:buBlip>
              <a:defRPr>
                <a:solidFill>
                  <a:schemeClr val="bg1">
                    <a:lumMod val="85000"/>
                  </a:schemeClr>
                </a:solidFill>
              </a:defRPr>
            </a:lvl3pPr>
            <a:lvl4pPr marL="1600200" indent="-228600">
              <a:buSzPct val="45000"/>
              <a:buFontTx/>
              <a:buBlip>
                <a:blip r:embed="rId2"/>
              </a:buBlip>
              <a:defRPr>
                <a:solidFill>
                  <a:schemeClr val="bg1">
                    <a:lumMod val="85000"/>
                  </a:schemeClr>
                </a:solidFill>
              </a:defRPr>
            </a:lvl4pPr>
            <a:lvl5pPr marL="2057400" indent="-228600">
              <a:buSzPct val="40000"/>
              <a:buFontTx/>
              <a:buBlip>
                <a:blip r:embed="rId2"/>
              </a:buBlip>
              <a:defRPr>
                <a:solidFill>
                  <a:schemeClr val="bg1">
                    <a:lumMod val="85000"/>
                  </a:schemeClr>
                </a:solidFill>
              </a:defRPr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pic>
        <p:nvPicPr>
          <p:cNvPr id="8" name="Obraz 7"/>
          <p:cNvPicPr>
            <a:picLocks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0052" y="915566"/>
            <a:ext cx="7560000" cy="28800"/>
          </a:xfrm>
          <a:prstGeom prst="rect">
            <a:avLst/>
          </a:prstGeom>
        </p:spPr>
      </p:pic>
      <p:grpSp>
        <p:nvGrpSpPr>
          <p:cNvPr id="7" name="Grupa 6"/>
          <p:cNvGrpSpPr/>
          <p:nvPr userDrawn="1"/>
        </p:nvGrpSpPr>
        <p:grpSpPr>
          <a:xfrm>
            <a:off x="1" y="0"/>
            <a:ext cx="1475656" cy="5236046"/>
            <a:chOff x="1" y="0"/>
            <a:chExt cx="1475656" cy="5236046"/>
          </a:xfrm>
        </p:grpSpPr>
        <p:pic>
          <p:nvPicPr>
            <p:cNvPr id="4" name="Obraz 3"/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" y="0"/>
              <a:ext cx="1475656" cy="5236046"/>
            </a:xfrm>
            <a:prstGeom prst="rect">
              <a:avLst/>
            </a:prstGeom>
          </p:spPr>
        </p:pic>
        <p:pic>
          <p:nvPicPr>
            <p:cNvPr id="6" name="Obraz 5"/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9512" y="195486"/>
              <a:ext cx="902899" cy="1283971"/>
            </a:xfrm>
            <a:prstGeom prst="rect">
              <a:avLst/>
            </a:prstGeom>
          </p:spPr>
        </p:pic>
      </p:grpSp>
      <p:pic>
        <p:nvPicPr>
          <p:cNvPr id="9" name="Obraz 8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945" y="4733713"/>
            <a:ext cx="288032" cy="175380"/>
          </a:xfrm>
          <a:prstGeom prst="rect">
            <a:avLst/>
          </a:prstGeom>
        </p:spPr>
      </p:pic>
      <p:sp>
        <p:nvSpPr>
          <p:cNvPr id="13" name="Prostokąt 12"/>
          <p:cNvSpPr/>
          <p:nvPr userDrawn="1"/>
        </p:nvSpPr>
        <p:spPr>
          <a:xfrm>
            <a:off x="447257" y="4682903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fld id="{00E44473-A2BB-46F4-A86B-00C6339C1EFB}" type="slidenum">
              <a:rPr lang="pl-PL" sz="1200" smtClean="0">
                <a:solidFill>
                  <a:schemeClr val="bg1">
                    <a:lumMod val="85000"/>
                  </a:schemeClr>
                </a:solidFill>
              </a:rPr>
              <a:pPr algn="ctr"/>
              <a:t>‹#›</a:t>
            </a:fld>
            <a:endParaRPr lang="pl-PL" sz="12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3563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20510" y="339501"/>
            <a:ext cx="7066289" cy="49796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620510" y="933580"/>
            <a:ext cx="3455546" cy="4014434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bg1">
                    <a:lumMod val="85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85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85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85000"/>
                  </a:schemeClr>
                </a:solidFill>
              </a:defRPr>
            </a:lvl4pPr>
            <a:lvl5pPr>
              <a:defRPr sz="1800">
                <a:solidFill>
                  <a:schemeClr val="bg1">
                    <a:lumMod val="8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8064" y="933580"/>
            <a:ext cx="3538735" cy="4014434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bg1">
                    <a:lumMod val="85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85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85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85000"/>
                  </a:schemeClr>
                </a:solidFill>
              </a:defRPr>
            </a:lvl4pPr>
            <a:lvl5pPr>
              <a:defRPr sz="1800">
                <a:solidFill>
                  <a:schemeClr val="bg1">
                    <a:lumMod val="8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pic>
        <p:nvPicPr>
          <p:cNvPr id="9" name="Obraz 8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0511" y="919179"/>
            <a:ext cx="7560000" cy="28800"/>
          </a:xfrm>
          <a:prstGeom prst="rect">
            <a:avLst/>
          </a:prstGeom>
        </p:spPr>
      </p:pic>
      <p:grpSp>
        <p:nvGrpSpPr>
          <p:cNvPr id="6" name="Grupa 5"/>
          <p:cNvGrpSpPr/>
          <p:nvPr userDrawn="1"/>
        </p:nvGrpSpPr>
        <p:grpSpPr>
          <a:xfrm>
            <a:off x="1" y="0"/>
            <a:ext cx="1475656" cy="5236046"/>
            <a:chOff x="1" y="0"/>
            <a:chExt cx="1475656" cy="5236046"/>
          </a:xfrm>
        </p:grpSpPr>
        <p:pic>
          <p:nvPicPr>
            <p:cNvPr id="7" name="Obraz 6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" y="0"/>
              <a:ext cx="1475656" cy="5236046"/>
            </a:xfrm>
            <a:prstGeom prst="rect">
              <a:avLst/>
            </a:prstGeom>
          </p:spPr>
        </p:pic>
        <p:pic>
          <p:nvPicPr>
            <p:cNvPr id="8" name="Obraz 7"/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9512" y="195486"/>
              <a:ext cx="902899" cy="1283971"/>
            </a:xfrm>
            <a:prstGeom prst="rect">
              <a:avLst/>
            </a:prstGeom>
          </p:spPr>
        </p:pic>
      </p:grpSp>
      <p:pic>
        <p:nvPicPr>
          <p:cNvPr id="15" name="Obraz 14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945" y="4733713"/>
            <a:ext cx="288032" cy="175380"/>
          </a:xfrm>
          <a:prstGeom prst="rect">
            <a:avLst/>
          </a:prstGeom>
        </p:spPr>
      </p:pic>
      <p:sp>
        <p:nvSpPr>
          <p:cNvPr id="16" name="Prostokąt 15"/>
          <p:cNvSpPr/>
          <p:nvPr userDrawn="1"/>
        </p:nvSpPr>
        <p:spPr>
          <a:xfrm>
            <a:off x="447257" y="4682903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fld id="{00E44473-A2BB-46F4-A86B-00C6339C1EFB}" type="slidenum">
              <a:rPr lang="pl-PL" sz="1200" smtClean="0">
                <a:solidFill>
                  <a:schemeClr val="bg1">
                    <a:lumMod val="85000"/>
                  </a:schemeClr>
                </a:solidFill>
              </a:rPr>
              <a:pPr algn="ctr"/>
              <a:t>‹#›</a:t>
            </a:fld>
            <a:endParaRPr lang="pl-PL" sz="12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5811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620510" y="1151335"/>
            <a:ext cx="3383538" cy="479822"/>
          </a:xfrm>
          <a:prstGeom prst="rect">
            <a:avLst/>
          </a:prstGeo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1620510" y="1631156"/>
            <a:ext cx="3383538" cy="2963466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bg1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bg1">
                    <a:lumMod val="75000"/>
                  </a:schemeClr>
                </a:solidFill>
              </a:defRPr>
            </a:lvl3pPr>
            <a:lvl4pPr>
              <a:defRPr sz="1600">
                <a:solidFill>
                  <a:schemeClr val="bg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bg1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076056" y="1151335"/>
            <a:ext cx="3610749" cy="479822"/>
          </a:xfrm>
          <a:prstGeom prst="rect">
            <a:avLst/>
          </a:prstGeo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076056" y="1631156"/>
            <a:ext cx="3610749" cy="2963466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bg1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bg1">
                    <a:lumMod val="75000"/>
                  </a:schemeClr>
                </a:solidFill>
              </a:defRPr>
            </a:lvl3pPr>
            <a:lvl4pPr>
              <a:defRPr sz="1600">
                <a:solidFill>
                  <a:schemeClr val="bg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bg1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pic>
        <p:nvPicPr>
          <p:cNvPr id="11" name="Obraz 10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0511" y="919179"/>
            <a:ext cx="7560000" cy="28800"/>
          </a:xfrm>
          <a:prstGeom prst="rect">
            <a:avLst/>
          </a:prstGeom>
        </p:spPr>
      </p:pic>
      <p:grpSp>
        <p:nvGrpSpPr>
          <p:cNvPr id="8" name="Grupa 7"/>
          <p:cNvGrpSpPr/>
          <p:nvPr userDrawn="1"/>
        </p:nvGrpSpPr>
        <p:grpSpPr>
          <a:xfrm>
            <a:off x="1" y="0"/>
            <a:ext cx="1475656" cy="5236046"/>
            <a:chOff x="1" y="0"/>
            <a:chExt cx="1475656" cy="5236046"/>
          </a:xfrm>
        </p:grpSpPr>
        <p:pic>
          <p:nvPicPr>
            <p:cNvPr id="9" name="Obraz 8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" y="0"/>
              <a:ext cx="1475656" cy="5236046"/>
            </a:xfrm>
            <a:prstGeom prst="rect">
              <a:avLst/>
            </a:prstGeom>
          </p:spPr>
        </p:pic>
        <p:pic>
          <p:nvPicPr>
            <p:cNvPr id="10" name="Obraz 9"/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9512" y="195486"/>
              <a:ext cx="902899" cy="1283971"/>
            </a:xfrm>
            <a:prstGeom prst="rect">
              <a:avLst/>
            </a:prstGeom>
          </p:spPr>
        </p:pic>
      </p:grpSp>
      <p:pic>
        <p:nvPicPr>
          <p:cNvPr id="17" name="Obraz 1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945" y="4733713"/>
            <a:ext cx="288032" cy="175380"/>
          </a:xfrm>
          <a:prstGeom prst="rect">
            <a:avLst/>
          </a:prstGeom>
        </p:spPr>
      </p:pic>
      <p:sp>
        <p:nvSpPr>
          <p:cNvPr id="18" name="Prostokąt 17"/>
          <p:cNvSpPr/>
          <p:nvPr userDrawn="1"/>
        </p:nvSpPr>
        <p:spPr>
          <a:xfrm>
            <a:off x="447257" y="4682903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fld id="{00E44473-A2BB-46F4-A86B-00C6339C1EFB}" type="slidenum">
              <a:rPr lang="pl-PL" sz="1200" smtClean="0">
                <a:solidFill>
                  <a:schemeClr val="bg1">
                    <a:lumMod val="85000"/>
                  </a:schemeClr>
                </a:solidFill>
              </a:rPr>
              <a:pPr algn="ctr"/>
              <a:t>‹#›</a:t>
            </a:fld>
            <a:endParaRPr lang="pl-PL" sz="12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9" name="Tytuł 1"/>
          <p:cNvSpPr>
            <a:spLocks noGrp="1"/>
          </p:cNvSpPr>
          <p:nvPr>
            <p:ph type="title"/>
          </p:nvPr>
        </p:nvSpPr>
        <p:spPr>
          <a:xfrm>
            <a:off x="1620510" y="339501"/>
            <a:ext cx="7066289" cy="49796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63012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0511" y="919179"/>
            <a:ext cx="7560000" cy="28800"/>
          </a:xfrm>
          <a:prstGeom prst="rect">
            <a:avLst/>
          </a:prstGeom>
        </p:spPr>
      </p:pic>
      <p:grpSp>
        <p:nvGrpSpPr>
          <p:cNvPr id="4" name="Grupa 3"/>
          <p:cNvGrpSpPr/>
          <p:nvPr userDrawn="1"/>
        </p:nvGrpSpPr>
        <p:grpSpPr>
          <a:xfrm>
            <a:off x="1" y="0"/>
            <a:ext cx="1475656" cy="5236046"/>
            <a:chOff x="1" y="0"/>
            <a:chExt cx="1475656" cy="5236046"/>
          </a:xfrm>
        </p:grpSpPr>
        <p:pic>
          <p:nvPicPr>
            <p:cNvPr id="5" name="Obraz 4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" y="0"/>
              <a:ext cx="1475656" cy="5236046"/>
            </a:xfrm>
            <a:prstGeom prst="rect">
              <a:avLst/>
            </a:prstGeom>
          </p:spPr>
        </p:pic>
        <p:pic>
          <p:nvPicPr>
            <p:cNvPr id="6" name="Obraz 5"/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9512" y="195486"/>
              <a:ext cx="902899" cy="1283971"/>
            </a:xfrm>
            <a:prstGeom prst="rect">
              <a:avLst/>
            </a:prstGeom>
          </p:spPr>
        </p:pic>
      </p:grpSp>
      <p:pic>
        <p:nvPicPr>
          <p:cNvPr id="9" name="Obraz 8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4682903"/>
            <a:ext cx="288032" cy="175380"/>
          </a:xfrm>
          <a:prstGeom prst="rect">
            <a:avLst/>
          </a:prstGeom>
        </p:spPr>
      </p:pic>
      <p:sp>
        <p:nvSpPr>
          <p:cNvPr id="12" name="Prostokąt 11"/>
          <p:cNvSpPr/>
          <p:nvPr userDrawn="1"/>
        </p:nvSpPr>
        <p:spPr>
          <a:xfrm>
            <a:off x="67816" y="4632093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fld id="{00E44473-A2BB-46F4-A86B-00C6339C1EFB}" type="slidenum">
              <a:rPr lang="pl-PL" sz="1200" smtClean="0">
                <a:solidFill>
                  <a:schemeClr val="bg1">
                    <a:lumMod val="85000"/>
                  </a:schemeClr>
                </a:solidFill>
              </a:rPr>
              <a:pPr algn="ctr"/>
              <a:t>‹#›</a:t>
            </a:fld>
            <a:endParaRPr lang="pl-PL" sz="12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3" name="Tytuł 1"/>
          <p:cNvSpPr>
            <a:spLocks noGrp="1"/>
          </p:cNvSpPr>
          <p:nvPr>
            <p:ph type="title"/>
          </p:nvPr>
        </p:nvSpPr>
        <p:spPr>
          <a:xfrm>
            <a:off x="1620510" y="339502"/>
            <a:ext cx="7066289" cy="49796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89333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19672" y="204787"/>
            <a:ext cx="2880320" cy="638771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0" y="204789"/>
            <a:ext cx="4114800" cy="4389835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bg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bg1">
                    <a:lumMod val="75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619672" y="987574"/>
            <a:ext cx="2880320" cy="360705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grpSp>
        <p:nvGrpSpPr>
          <p:cNvPr id="5" name="Grupa 4"/>
          <p:cNvGrpSpPr/>
          <p:nvPr userDrawn="1"/>
        </p:nvGrpSpPr>
        <p:grpSpPr>
          <a:xfrm>
            <a:off x="1" y="0"/>
            <a:ext cx="1475656" cy="5236046"/>
            <a:chOff x="1" y="0"/>
            <a:chExt cx="1475656" cy="5236046"/>
          </a:xfrm>
        </p:grpSpPr>
        <p:pic>
          <p:nvPicPr>
            <p:cNvPr id="6" name="Obraz 5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" y="0"/>
              <a:ext cx="1475656" cy="5236046"/>
            </a:xfrm>
            <a:prstGeom prst="rect">
              <a:avLst/>
            </a:prstGeom>
          </p:spPr>
        </p:pic>
        <p:pic>
          <p:nvPicPr>
            <p:cNvPr id="7" name="Obraz 6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9512" y="195486"/>
              <a:ext cx="902899" cy="1283971"/>
            </a:xfrm>
            <a:prstGeom prst="rect">
              <a:avLst/>
            </a:prstGeom>
          </p:spPr>
        </p:pic>
      </p:grpSp>
      <p:pic>
        <p:nvPicPr>
          <p:cNvPr id="14" name="Obraz 1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945" y="4733713"/>
            <a:ext cx="288032" cy="175380"/>
          </a:xfrm>
          <a:prstGeom prst="rect">
            <a:avLst/>
          </a:prstGeom>
        </p:spPr>
      </p:pic>
      <p:sp>
        <p:nvSpPr>
          <p:cNvPr id="15" name="Prostokąt 14"/>
          <p:cNvSpPr/>
          <p:nvPr userDrawn="1"/>
        </p:nvSpPr>
        <p:spPr>
          <a:xfrm>
            <a:off x="447257" y="4682903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fld id="{00E44473-A2BB-46F4-A86B-00C6339C1EFB}" type="slidenum">
              <a:rPr lang="pl-PL" sz="1200" smtClean="0">
                <a:solidFill>
                  <a:schemeClr val="bg1">
                    <a:lumMod val="85000"/>
                  </a:schemeClr>
                </a:solidFill>
              </a:rPr>
              <a:pPr algn="ctr"/>
              <a:t>‹#›</a:t>
            </a:fld>
            <a:endParaRPr lang="pl-PL" sz="12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5087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63081" cy="5236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440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6" r:id="rId6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SzPct val="60000"/>
        <a:buFontTx/>
        <a:buBlip>
          <a:blip r:embed="rId9"/>
        </a:buBlip>
        <a:defRPr sz="2800" kern="1200">
          <a:solidFill>
            <a:schemeClr val="bg1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SzPct val="55000"/>
        <a:buFontTx/>
        <a:buBlip>
          <a:blip r:embed="rId9"/>
        </a:buBlip>
        <a:defRPr sz="2400" kern="1200">
          <a:solidFill>
            <a:schemeClr val="bg1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SzPct val="50000"/>
        <a:buFontTx/>
        <a:buBlip>
          <a:blip r:embed="rId9"/>
        </a:buBlip>
        <a:defRPr sz="2000" kern="1200">
          <a:solidFill>
            <a:schemeClr val="bg1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SzPct val="50000"/>
        <a:buFontTx/>
        <a:buBlip>
          <a:blip r:embed="rId9"/>
        </a:buBlip>
        <a:defRPr sz="1800" kern="1200">
          <a:solidFill>
            <a:schemeClr val="bg1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SzPct val="45000"/>
        <a:buFontTx/>
        <a:buBlip>
          <a:blip r:embed="rId9"/>
        </a:buBlip>
        <a:defRPr sz="1600" kern="1200">
          <a:solidFill>
            <a:schemeClr val="bg1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590960" y="572617"/>
            <a:ext cx="5902596" cy="685897"/>
          </a:xfrm>
        </p:spPr>
        <p:txBody>
          <a:bodyPr>
            <a:noAutofit/>
          </a:bodyPr>
          <a:lstStyle/>
          <a:p>
            <a:pPr algn="ctr"/>
            <a:r>
              <a:rPr lang="pl-PL" sz="2400" b="1" dirty="0"/>
              <a:t>Sposób zapewnienia neutralności VAT w przypadku przekwalifikowania sposobu</a:t>
            </a:r>
            <a:br>
              <a:rPr lang="pl-PL" sz="2400" b="1" dirty="0"/>
            </a:br>
            <a:r>
              <a:rPr lang="pl-PL" sz="2400" b="1" dirty="0"/>
              <a:t>rozliczenia podatku z zasad ogólnych na odwrócony VAT – I SA/</a:t>
            </a:r>
            <a:r>
              <a:rPr lang="pl-PL" sz="2400" b="1" dirty="0" err="1"/>
              <a:t>Wr</a:t>
            </a:r>
            <a:r>
              <a:rPr lang="pl-PL" sz="2400" b="1" dirty="0"/>
              <a:t> 282/18</a:t>
            </a:r>
            <a:endParaRPr lang="pl-PL" sz="18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pl-PL" sz="1800" dirty="0"/>
              <a:t>Krzysztof Musiał  </a:t>
            </a:r>
          </a:p>
          <a:p>
            <a:pPr algn="ctr"/>
            <a:r>
              <a:rPr lang="pl-PL" sz="1800" dirty="0"/>
              <a:t>Musiał i Partnerzy Doradcy Podatkowi</a:t>
            </a:r>
          </a:p>
          <a:p>
            <a:pPr algn="ctr"/>
            <a:endParaRPr lang="pl-PL" sz="1800" dirty="0"/>
          </a:p>
          <a:p>
            <a:pPr algn="ctr"/>
            <a:endParaRPr lang="pl-PL" sz="1800" dirty="0"/>
          </a:p>
          <a:p>
            <a:pPr algn="ctr"/>
            <a:endParaRPr lang="pl-PL" sz="1800" dirty="0"/>
          </a:p>
          <a:p>
            <a:pPr algn="ctr"/>
            <a:endParaRPr lang="pl-PL" sz="1800" dirty="0"/>
          </a:p>
          <a:p>
            <a:pPr algn="ctr"/>
            <a:endParaRPr lang="pl-PL" sz="1800" dirty="0"/>
          </a:p>
          <a:p>
            <a:pPr algn="ctr"/>
            <a:r>
              <a:rPr lang="pl-PL" sz="1800" dirty="0"/>
              <a:t>V Toruński Przegląd Orzecznictwa Podatkowego</a:t>
            </a:r>
            <a:endParaRPr lang="pl-PL" sz="1200" dirty="0"/>
          </a:p>
        </p:txBody>
      </p:sp>
      <p:sp>
        <p:nvSpPr>
          <p:cNvPr id="5" name="Prostokąt 4"/>
          <p:cNvSpPr/>
          <p:nvPr/>
        </p:nvSpPr>
        <p:spPr>
          <a:xfrm>
            <a:off x="899592" y="4050000"/>
            <a:ext cx="1476135" cy="15047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ole tekstowe 5"/>
          <p:cNvSpPr txBox="1"/>
          <p:nvPr/>
        </p:nvSpPr>
        <p:spPr>
          <a:xfrm>
            <a:off x="1262175" y="4010734"/>
            <a:ext cx="108234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l-PL" sz="900" dirty="0">
                <a:solidFill>
                  <a:schemeClr val="bg1">
                    <a:lumMod val="95000"/>
                  </a:schemeClr>
                </a:solidFill>
              </a:rPr>
              <a:t>ul. Kiełbaśnicza 6/1</a:t>
            </a:r>
          </a:p>
        </p:txBody>
      </p:sp>
    </p:spTree>
    <p:extLst>
      <p:ext uri="{BB962C8B-B14F-4D97-AF65-F5344CB8AC3E}">
        <p14:creationId xmlns:p14="http://schemas.microsoft.com/office/powerpoint/2010/main" val="3811627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D96A514-959F-4AA7-8156-1A500D91D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Wyrok w sprawie PORR </a:t>
            </a:r>
            <a:r>
              <a:rPr lang="pl-PL" dirty="0" err="1"/>
              <a:t>Építési</a:t>
            </a:r>
            <a:r>
              <a:rPr lang="pl-PL" dirty="0"/>
              <a:t> </a:t>
            </a:r>
            <a:r>
              <a:rPr lang="pl-PL" dirty="0" err="1"/>
              <a:t>Kft</a:t>
            </a:r>
            <a:r>
              <a:rPr lang="pl-PL" dirty="0"/>
              <a:t>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710B0FB-D26D-4654-B2CD-6FD9EA62E3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000" dirty="0"/>
              <a:t>Może to zostać wykonane na trzy sposoby:</a:t>
            </a:r>
          </a:p>
          <a:p>
            <a:pPr lvl="1" algn="just"/>
            <a:r>
              <a:rPr lang="pl-PL" sz="1800" dirty="0"/>
              <a:t>Podatnik może domagać się zwrotu niesłusznie zapłaconej kwoty od swojego dostawcy, który uprzednio winien domagać się zwrotu wpłaconej kwoty od organu podatkowego (pkt 48 wyroku TSUE);</a:t>
            </a:r>
          </a:p>
          <a:p>
            <a:pPr lvl="1" algn="just"/>
            <a:r>
              <a:rPr lang="pl-PL" sz="1800" dirty="0"/>
              <a:t>W sytuacjach, w których ww. procedura jest niemożliwa do zastosowania ze względu na obiektywne okoliczności, organ powinien udostępnić podatnikowi możliwość skutecznego domagania się zwrotu </a:t>
            </a:r>
            <a:r>
              <a:rPr lang="pl-PL" sz="1800" b="1" dirty="0"/>
              <a:t>bezpośrednio od Skarbu Państwa, z pominięciem kontrahenta </a:t>
            </a:r>
            <a:r>
              <a:rPr lang="pl-PL" sz="1800" dirty="0"/>
              <a:t>(pkt 48 wyroku TSUE);</a:t>
            </a:r>
          </a:p>
          <a:p>
            <a:pPr lvl="1" algn="just"/>
            <a:r>
              <a:rPr lang="pl-PL" sz="1800" dirty="0"/>
              <a:t>W każdym przypadku powinna zostać zapewniona neutralność podatku VAT (pkt 32 wyroku TSUE).</a:t>
            </a:r>
          </a:p>
        </p:txBody>
      </p:sp>
    </p:spTree>
    <p:extLst>
      <p:ext uri="{BB962C8B-B14F-4D97-AF65-F5344CB8AC3E}">
        <p14:creationId xmlns:p14="http://schemas.microsoft.com/office/powerpoint/2010/main" val="23868503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0E9FB2B-DADE-41D9-93A0-54C27DDF2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Zwrot bezpośrednio od kontrahenta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894EA20-764B-46E8-855A-4014905F7C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sz="2400" dirty="0"/>
              <a:t>Odnosząc się do najciekawszego, drugiego z zaprezentowanych wyżej rozwiązań, czyli możliwości dochodzenia zwrotu bezpośrednio od kontrahenta należy zaznaczyć, że może on mieć zastosowanie jedynie w sytuacji, gdyby zwrot na rzecz nabywcy VAT nieprawidłowo wykazanego na fakturze przez dostawcę okazał się </a:t>
            </a:r>
            <a:r>
              <a:rPr lang="pl-PL" sz="2400" b="1" dirty="0"/>
              <a:t>nadmiernie utrudniony lub niemożliwy.</a:t>
            </a:r>
          </a:p>
        </p:txBody>
      </p:sp>
    </p:spTree>
    <p:extLst>
      <p:ext uri="{BB962C8B-B14F-4D97-AF65-F5344CB8AC3E}">
        <p14:creationId xmlns:p14="http://schemas.microsoft.com/office/powerpoint/2010/main" val="30813332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D93964F-603A-4982-8E65-03999A879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Pojęcie „nadmiernych trudności”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2E48B9F-0D96-4FC2-8149-796C3CE93F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sz="2400" dirty="0"/>
              <a:t>Sąd uznał, że za takie „nadmierne trudności” w odzyskaniu niesłusznie zapłaconego VAT od kontrahenta można uznać wspomnianą na wstępie niemożliwość skutecznego skorygowania deklaracji VAT z racji na toczące się kontrole i postępowania podatkowe zarówno u dostawcy, jak i odbiorcy.</a:t>
            </a:r>
          </a:p>
        </p:txBody>
      </p:sp>
    </p:spTree>
    <p:extLst>
      <p:ext uri="{BB962C8B-B14F-4D97-AF65-F5344CB8AC3E}">
        <p14:creationId xmlns:p14="http://schemas.microsoft.com/office/powerpoint/2010/main" val="23687177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D70F9E3-5D19-4A78-9338-EF28D1CDA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Pojęcie „nadmiernych trudności”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9CA70C7-0F5B-4B7C-ACAA-D0813C85B9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400" dirty="0"/>
              <a:t>Jak wskazał Sąd, </a:t>
            </a:r>
          </a:p>
          <a:p>
            <a:pPr marL="0" indent="0" algn="ctr">
              <a:buNone/>
            </a:pPr>
            <a:r>
              <a:rPr lang="pl-PL" sz="2400" i="1" dirty="0"/>
              <a:t>Korekta rozliczenia dokonana tylko przez jedną stronę transakcji nie skutkowałaby powstaniem prawa do odliczenia po stronie odbiorcy faktury, byłaby zatem </a:t>
            </a:r>
            <a:r>
              <a:rPr lang="pl-PL" sz="2400" b="1" i="1" dirty="0"/>
              <a:t>całkowicie nieskuteczna.</a:t>
            </a:r>
            <a:endParaRPr lang="pl-PL" sz="2400" b="1" dirty="0"/>
          </a:p>
          <a:p>
            <a:pPr algn="just"/>
            <a:r>
              <a:rPr lang="pl-PL" sz="2400" dirty="0"/>
              <a:t>Dodatkowo, z racji na późniejsze wydanie decyzji przez organy podatkowe, możliwość złożenia korekty została całkowicie wyłączona po obu stronach transakcji. </a:t>
            </a:r>
          </a:p>
          <a:p>
            <a:endParaRPr lang="pl-PL" dirty="0"/>
          </a:p>
          <a:p>
            <a:endParaRPr lang="pl-PL" dirty="0"/>
          </a:p>
          <a:p>
            <a:pPr marL="0" indent="0">
              <a:buNone/>
            </a:pPr>
            <a:endParaRPr lang="pl-PL" sz="1000" dirty="0"/>
          </a:p>
          <a:p>
            <a:pPr marL="0" indent="0" algn="ctr">
              <a:buNone/>
            </a:pPr>
            <a:r>
              <a:rPr lang="pl-PL" sz="2400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243786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E11606E-6E84-4067-A7D4-C865EC0BC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Roszczenie cywilnoprawne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1E29AAB-68DB-4631-A8B1-8FBD9F0C66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sz="2500" dirty="0"/>
              <a:t>W stanie faktycznym omawianej sprawy niemożliwe było również dochodzenie przez podatnika należności na drodze cywilnoprawnej, gdyż z racji na długi czas postępowań w niniejszej sprawie </a:t>
            </a:r>
            <a:r>
              <a:rPr lang="pl-PL" sz="2500" dirty="0">
                <a:solidFill>
                  <a:schemeClr val="bg1">
                    <a:lumMod val="50000"/>
                  </a:schemeClr>
                </a:solidFill>
              </a:rPr>
              <a:t>(od wszczęcia kontroli podatkowej do uprawomocnienia się rozstrzygnięcia WSA minęło </a:t>
            </a:r>
            <a:r>
              <a:rPr lang="pl-PL" sz="2500" b="1" dirty="0">
                <a:solidFill>
                  <a:schemeClr val="bg1">
                    <a:lumMod val="50000"/>
                  </a:schemeClr>
                </a:solidFill>
              </a:rPr>
              <a:t>6 lat i 16 dni</a:t>
            </a:r>
            <a:r>
              <a:rPr lang="pl-PL" sz="2500" dirty="0">
                <a:solidFill>
                  <a:schemeClr val="bg1">
                    <a:lumMod val="50000"/>
                  </a:schemeClr>
                </a:solidFill>
              </a:rPr>
              <a:t>) </a:t>
            </a:r>
            <a:r>
              <a:rPr lang="pl-PL" sz="2500" b="1" dirty="0"/>
              <a:t>roszczenie cywilnoprawne uległo na podstawie art. 118 KC przedawnieniu. </a:t>
            </a:r>
          </a:p>
        </p:txBody>
      </p:sp>
    </p:spTree>
    <p:extLst>
      <p:ext uri="{BB962C8B-B14F-4D97-AF65-F5344CB8AC3E}">
        <p14:creationId xmlns:p14="http://schemas.microsoft.com/office/powerpoint/2010/main" val="12427841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8A62A5A-E6A8-4A13-8E44-5055E095E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Rozwiązanie problemu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CB6F0DF-AD3A-4413-943A-1F49B7FC66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0510" y="915566"/>
            <a:ext cx="7066289" cy="4003647"/>
          </a:xfrm>
        </p:spPr>
        <p:txBody>
          <a:bodyPr/>
          <a:lstStyle/>
          <a:p>
            <a:r>
              <a:rPr lang="pl-PL" dirty="0"/>
              <a:t>W opinii Sądu w sytuacji takiej jak omawiana</a:t>
            </a:r>
          </a:p>
          <a:p>
            <a:pPr marL="0" indent="0">
              <a:buNone/>
            </a:pPr>
            <a:endParaRPr lang="pl-PL" sz="1400" dirty="0"/>
          </a:p>
          <a:p>
            <a:pPr marL="0" indent="0" algn="ctr">
              <a:buNone/>
            </a:pPr>
            <a:r>
              <a:rPr lang="pl-PL" sz="2000" i="1" dirty="0"/>
              <a:t>Należy rozważyć, czy </a:t>
            </a:r>
            <a:r>
              <a:rPr lang="pl-PL" sz="2000" b="1" i="1" dirty="0"/>
              <a:t>jedynym skutecznym </a:t>
            </a:r>
            <a:r>
              <a:rPr lang="pl-PL" sz="2000" i="1" dirty="0"/>
              <a:t>sposobem zagwarantowania neutralności podatku VAT, nie jest możliwość wystąpienia przez Skarżącą o zwrot zapłaconych kontrahentowi kwot podatku VAT - </a:t>
            </a:r>
            <a:r>
              <a:rPr lang="pl-PL" sz="2000" b="1" i="1" dirty="0"/>
              <a:t>bezpośrednio do organu podatkowego </a:t>
            </a:r>
            <a:r>
              <a:rPr lang="pl-PL" sz="2000" i="1" dirty="0"/>
              <a:t>(tym bardziej, że taka sugestia wynika wyraźnie z orzecznictwa TSUE).</a:t>
            </a:r>
          </a:p>
          <a:p>
            <a:pPr marL="0" indent="0" algn="ctr">
              <a:buNone/>
            </a:pPr>
            <a:r>
              <a:rPr lang="pl-PL" sz="2000" i="1" dirty="0"/>
              <a:t>(…)</a:t>
            </a:r>
          </a:p>
          <a:p>
            <a:pPr marL="0" indent="0" algn="ctr">
              <a:buNone/>
            </a:pPr>
            <a:r>
              <a:rPr lang="pl-PL" sz="2000" i="1" dirty="0"/>
              <a:t>Takie rozstrzygnięcie </a:t>
            </a:r>
            <a:r>
              <a:rPr lang="pl-PL" sz="2000" b="1" i="1" dirty="0"/>
              <a:t>zapewni neutralność podatku VAT, </a:t>
            </a:r>
            <a:r>
              <a:rPr lang="pl-PL" sz="2000" i="1" dirty="0"/>
              <a:t>przy jednoczesnym braku utraty jakichkolwiek wpływów podatkowych.</a:t>
            </a:r>
          </a:p>
        </p:txBody>
      </p:sp>
    </p:spTree>
    <p:extLst>
      <p:ext uri="{BB962C8B-B14F-4D97-AF65-F5344CB8AC3E}">
        <p14:creationId xmlns:p14="http://schemas.microsoft.com/office/powerpoint/2010/main" val="23925852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E19A7E3-ED74-4BAD-8227-F3F706E8A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Sposób rozwiązania problemu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A3C3EED-6F4B-45F9-993D-5594653ECB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dirty="0"/>
              <a:t>Wskazując na techniczne aspekty rozwiązania tego problemu Sąd zauważył, że ponownie rozpatrując sprawę organ winien uwzględnić w rozliczeniu Spółki podatek, jaki Skarżąca zapłaciła nienależnie swojemu dostawcy z faktur dokumentujących sprzedaż złomu złota, objętego odwróconym obciążeniem.</a:t>
            </a:r>
          </a:p>
        </p:txBody>
      </p:sp>
    </p:spTree>
    <p:extLst>
      <p:ext uri="{BB962C8B-B14F-4D97-AF65-F5344CB8AC3E}">
        <p14:creationId xmlns:p14="http://schemas.microsoft.com/office/powerpoint/2010/main" val="35218717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E36EFE3-1749-4613-8D7D-6CF347988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420700C-6721-4331-B5C1-EAF29F81BF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38518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Agenda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sz="2200" dirty="0"/>
              <a:t>Na problemy opisane w omawianym wyroku składają się</a:t>
            </a:r>
          </a:p>
          <a:p>
            <a:pPr lvl="1"/>
            <a:r>
              <a:rPr lang="pl-PL" sz="2000" dirty="0"/>
              <a:t>Charakter prawny orzeczeń TSUE na gruncie prawa polskiego.</a:t>
            </a:r>
          </a:p>
          <a:p>
            <a:pPr lvl="1"/>
            <a:r>
              <a:rPr lang="pl-PL" sz="2000" dirty="0"/>
              <a:t>Wykazanie,  że prawo do odliczenia jest uzależnione wyłącznie od spełnienia warunków materialnoprawnych.</a:t>
            </a:r>
          </a:p>
          <a:p>
            <a:pPr lvl="1"/>
            <a:r>
              <a:rPr lang="pl-PL" sz="2000" dirty="0"/>
              <a:t>Zmiana kwalifikacji transakcji przeprowadzonej pierwotnie w ramach </a:t>
            </a:r>
            <a:r>
              <a:rPr lang="pl-PL" sz="2000" i="1" dirty="0" err="1"/>
              <a:t>reverse</a:t>
            </a:r>
            <a:r>
              <a:rPr lang="pl-PL" sz="2000" i="1" dirty="0"/>
              <a:t> chargé </a:t>
            </a:r>
            <a:r>
              <a:rPr lang="pl-PL" sz="2000" dirty="0"/>
              <a:t>w sytuacji braku rozwiązań prawnych w tym zakresie. </a:t>
            </a:r>
          </a:p>
          <a:p>
            <a:pPr algn="just"/>
            <a:r>
              <a:rPr lang="pl-PL" sz="2200" dirty="0"/>
              <a:t>W niniejszym wystąpieniu zostanie omówione jedynie ostatnie z ww. zagadnień. </a:t>
            </a:r>
          </a:p>
        </p:txBody>
      </p:sp>
    </p:spTree>
    <p:extLst>
      <p:ext uri="{BB962C8B-B14F-4D97-AF65-F5344CB8AC3E}">
        <p14:creationId xmlns:p14="http://schemas.microsoft.com/office/powerpoint/2010/main" val="10012081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0A3AB02-04BE-4083-89FD-487F861DF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Prawo do korekty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51BAC91-9099-443B-9A00-975695B77B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dirty="0"/>
              <a:t>Kluczowy w świetle niniejszego problemu jest przepis art. 81b § 1 pkt 1 OrPodU, zgodnie z którym:</a:t>
            </a:r>
          </a:p>
          <a:p>
            <a:pPr marL="0" indent="0" algn="ctr">
              <a:buNone/>
            </a:pPr>
            <a:r>
              <a:rPr lang="pl-PL" sz="2400" i="1" dirty="0"/>
              <a:t>Uprawnienie do skorygowania deklaracji ulega zawieszeniu na czas trwania postępowania podatkowego lub kontroli podatkowej - w zakresie objętym tym postępowaniem lub kontrolą.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69888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DEBE8C7-4AAA-4434-ADF3-FCD07FA90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Prawo do korekty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258BF6D-7ADE-4F4D-964C-257AB99322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sz="2600" dirty="0"/>
              <a:t>Oznacza to, że efektywne dokonanie korekty w sytuacji, w której czy to u dostawcy, czy to u odbiorcy toczy się kontrola lub postępowanie podatkowe – </a:t>
            </a:r>
            <a:r>
              <a:rPr lang="pl-PL" sz="2600" b="1" dirty="0"/>
              <a:t>jest niemożliwe.</a:t>
            </a:r>
          </a:p>
          <a:p>
            <a:pPr algn="just"/>
            <a:r>
              <a:rPr lang="pl-PL" sz="2600" dirty="0"/>
              <a:t>Korekta musi być bowiem rozumiana nie jako wystawienie dokumentu tak nazwanego, ale jako proces zakończony </a:t>
            </a:r>
            <a:r>
              <a:rPr lang="pl-PL" sz="2600" b="1" dirty="0"/>
              <a:t>skutecznym</a:t>
            </a:r>
            <a:r>
              <a:rPr lang="pl-PL" sz="2600" dirty="0"/>
              <a:t> skorygowaniem wysokości zobowiązania podatkowego</a:t>
            </a:r>
          </a:p>
        </p:txBody>
      </p:sp>
    </p:spTree>
    <p:extLst>
      <p:ext uri="{BB962C8B-B14F-4D97-AF65-F5344CB8AC3E}">
        <p14:creationId xmlns:p14="http://schemas.microsoft.com/office/powerpoint/2010/main" val="26458056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35641CF-094D-42DF-A9E2-5C28D0C2BE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Brak procedury a neutralność VAT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2E7BEA7-8A5D-43FF-B4E4-DDE87ACD91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dirty="0"/>
              <a:t>Sąd w omawianym wyroku jednoznacznie wskazuje, że w polskim porządku prawnym </a:t>
            </a:r>
            <a:r>
              <a:rPr lang="pl-PL" b="1" dirty="0"/>
              <a:t>brak jest procedury</a:t>
            </a:r>
            <a:r>
              <a:rPr lang="pl-PL" dirty="0"/>
              <a:t> pozwalającej na zapewnienie neutralności podatku VAT w przypadku, w którym pewna kwota została (tak jak w omawianej sprawie) zapłacona dostawcy pod tytułem podatkowym, lecz </a:t>
            </a:r>
            <a:r>
              <a:rPr lang="pl-PL" b="1" dirty="0"/>
              <a:t>nienależnie.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775936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05F2556-A89E-4D3E-A595-606F31058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Brak procedury a </a:t>
            </a:r>
            <a:r>
              <a:rPr lang="pl-PL" dirty="0" err="1"/>
              <a:t>neturalność</a:t>
            </a:r>
            <a:r>
              <a:rPr lang="pl-PL" dirty="0"/>
              <a:t> VAT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C5AA951-303E-46AD-9007-6D00AE29A4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dirty="0"/>
              <a:t>Brak takiej procedury nie zwalnia jednak organów od „</a:t>
            </a:r>
            <a:r>
              <a:rPr lang="pl-PL" i="1" dirty="0"/>
              <a:t>zapewnienia neutralności i skuteczności podatku VAT</a:t>
            </a:r>
            <a:r>
              <a:rPr lang="pl-PL" dirty="0"/>
              <a:t>”, do czego są one zobowiązane między innymi na podstawie prawa unijnego. </a:t>
            </a:r>
          </a:p>
          <a:p>
            <a:pPr algn="just"/>
            <a:endParaRPr lang="pl-PL" dirty="0"/>
          </a:p>
          <a:p>
            <a:pPr marL="0" indent="0" algn="just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078077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29063E9-6B93-4984-BD2A-7D6739851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Prawo unijne a organy podatkowe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2F4B04F-2CBF-4018-B8B8-B4042272A7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dirty="0"/>
              <a:t>Sąd przypomniał, że organy podatkowe również mają obowiązek stosowania prawa unijnego, gdyż:</a:t>
            </a:r>
          </a:p>
          <a:p>
            <a:pPr marL="0" indent="0" algn="ctr">
              <a:buNone/>
            </a:pPr>
            <a:r>
              <a:rPr lang="pl-PL" sz="2400" i="1" dirty="0"/>
              <a:t>Nałożenie obowiązku stosowania prawa unijnego </a:t>
            </a:r>
            <a:r>
              <a:rPr lang="pl-PL" sz="2400" b="1" i="1" dirty="0"/>
              <a:t>jedynie na sądy</a:t>
            </a:r>
            <a:r>
              <a:rPr lang="pl-PL" sz="2400" i="1" dirty="0"/>
              <a:t>, przy równoczesnym braku takiego obowiązku w odniesieniu do organów administracyjnych, prowadziłoby z góry do przyjmowania </a:t>
            </a:r>
            <a:r>
              <a:rPr lang="pl-PL" sz="2400" b="1" i="1" dirty="0"/>
              <a:t>podwójnego standardu stosowania prawa i powodowałoby stan niepewności</a:t>
            </a:r>
          </a:p>
        </p:txBody>
      </p:sp>
    </p:spTree>
    <p:extLst>
      <p:ext uri="{BB962C8B-B14F-4D97-AF65-F5344CB8AC3E}">
        <p14:creationId xmlns:p14="http://schemas.microsoft.com/office/powerpoint/2010/main" val="10356595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A64B987-E5E1-4FD8-968C-CC3440434A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Sposób rozwiązania zaistniałej sytuacji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80F9C8B-288C-4F50-A13A-1D0A129721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dirty="0"/>
              <a:t>Celem wskazania rozwiązania zaistniałej sytuacji Sąd zwrócił uwagę na wyrok Trybunału Sprawiedliwości Unii Europejskiej z dnia 11 kwietnia 2019 </a:t>
            </a:r>
            <a:r>
              <a:rPr lang="pl-PL" b="1" dirty="0"/>
              <a:t>r.</a:t>
            </a:r>
            <a:r>
              <a:rPr lang="pl-PL" dirty="0"/>
              <a:t> w sprawie </a:t>
            </a:r>
            <a:r>
              <a:rPr lang="pl-PL" b="1" dirty="0"/>
              <a:t>PORR </a:t>
            </a:r>
            <a:r>
              <a:rPr lang="pl-PL" b="1" dirty="0" err="1"/>
              <a:t>Építési</a:t>
            </a:r>
            <a:r>
              <a:rPr lang="pl-PL" b="1" dirty="0"/>
              <a:t> </a:t>
            </a:r>
            <a:r>
              <a:rPr lang="pl-PL" b="1" dirty="0" err="1"/>
              <a:t>Kft</a:t>
            </a:r>
            <a:r>
              <a:rPr lang="pl-PL" b="1" dirty="0"/>
              <a:t>., </a:t>
            </a:r>
            <a:r>
              <a:rPr lang="pl-PL" dirty="0"/>
              <a:t>który zapadł na gruncie analogicznego problemu prawnego. </a:t>
            </a:r>
          </a:p>
        </p:txBody>
      </p:sp>
    </p:spTree>
    <p:extLst>
      <p:ext uri="{BB962C8B-B14F-4D97-AF65-F5344CB8AC3E}">
        <p14:creationId xmlns:p14="http://schemas.microsoft.com/office/powerpoint/2010/main" val="16253358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4E78945-B059-4E52-A9E6-B5EE41CBF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Wyrok w sprawie PORR </a:t>
            </a:r>
            <a:r>
              <a:rPr lang="pl-PL" dirty="0" err="1"/>
              <a:t>Építési</a:t>
            </a:r>
            <a:r>
              <a:rPr lang="pl-PL" dirty="0"/>
              <a:t> </a:t>
            </a:r>
            <a:r>
              <a:rPr lang="pl-PL" dirty="0" err="1"/>
              <a:t>Kft</a:t>
            </a:r>
            <a:r>
              <a:rPr lang="pl-PL" dirty="0"/>
              <a:t>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7A643DF-5F40-4C4C-B05F-30E6E962BF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dirty="0"/>
              <a:t>TSUE wskazał w nim na konieczność istnienia systemu, w ramach którego podmiot, który niesłusznie zapłacił pewną kwotę swojemu dostawcy pod tytułem podatkowym, będzie mógł skutecznie domagać się jego zwrotu, niezależnie od zaistniałych okoliczności. </a:t>
            </a:r>
          </a:p>
        </p:txBody>
      </p:sp>
    </p:spTree>
    <p:extLst>
      <p:ext uri="{BB962C8B-B14F-4D97-AF65-F5344CB8AC3E}">
        <p14:creationId xmlns:p14="http://schemas.microsoft.com/office/powerpoint/2010/main" val="720781611"/>
      </p:ext>
    </p:extLst>
  </p:cSld>
  <p:clrMapOvr>
    <a:masterClrMapping/>
  </p:clrMapOvr>
</p:sld>
</file>

<file path=ppt/theme/theme1.xml><?xml version="1.0" encoding="utf-8"?>
<a:theme xmlns:a="http://schemas.openxmlformats.org/drawingml/2006/main" name="WZÓR - Prezentacja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usial_czarny [Tylko do odczytu]" id="{6E574C09-4BB6-472F-94D0-5A47518AADB2}" vid="{2546E6F5-AD02-4DFA-A408-F191D1279EB9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WZÓR - Prezentacja</Template>
  <TotalTime>77</TotalTime>
  <Words>848</Words>
  <Application>Microsoft Office PowerPoint</Application>
  <PresentationFormat>Pokaz na ekranie (16:9)</PresentationFormat>
  <Paragraphs>60</Paragraphs>
  <Slides>17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17</vt:i4>
      </vt:variant>
    </vt:vector>
  </HeadingPairs>
  <TitlesOfParts>
    <vt:vector size="20" baseType="lpstr">
      <vt:lpstr>Arial</vt:lpstr>
      <vt:lpstr>Calibri</vt:lpstr>
      <vt:lpstr>WZÓR - Prezentacja</vt:lpstr>
      <vt:lpstr>Sposób zapewnienia neutralności VAT w przypadku przekwalifikowania sposobu rozliczenia podatku z zasad ogólnych na odwrócony VAT – I SA/Wr 282/18</vt:lpstr>
      <vt:lpstr>Agenda</vt:lpstr>
      <vt:lpstr>Prawo do korekty</vt:lpstr>
      <vt:lpstr>Prawo do korekty</vt:lpstr>
      <vt:lpstr>Brak procedury a neutralność VAT</vt:lpstr>
      <vt:lpstr>Brak procedury a neturalność VAT</vt:lpstr>
      <vt:lpstr>Prawo unijne a organy podatkowe</vt:lpstr>
      <vt:lpstr>Sposób rozwiązania zaistniałej sytuacji</vt:lpstr>
      <vt:lpstr>Wyrok w sprawie PORR Építési Kft.</vt:lpstr>
      <vt:lpstr>Wyrok w sprawie PORR Építési Kft.</vt:lpstr>
      <vt:lpstr>Zwrot bezpośrednio od kontrahenta</vt:lpstr>
      <vt:lpstr>Pojęcie „nadmiernych trudności”</vt:lpstr>
      <vt:lpstr>Pojęcie „nadmiernych trudności”</vt:lpstr>
      <vt:lpstr>Roszczenie cywilnoprawne</vt:lpstr>
      <vt:lpstr>Rozwiązanie problemu</vt:lpstr>
      <vt:lpstr>Sposób rozwiązania problemu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Marek Michalski</dc:creator>
  <cp:lastModifiedBy>Wojciech Morawski</cp:lastModifiedBy>
  <cp:revision>11</cp:revision>
  <cp:lastPrinted>2015-09-04T10:29:44Z</cp:lastPrinted>
  <dcterms:created xsi:type="dcterms:W3CDTF">2018-02-16T09:37:53Z</dcterms:created>
  <dcterms:modified xsi:type="dcterms:W3CDTF">2020-03-05T20:40:54Z</dcterms:modified>
</cp:coreProperties>
</file>