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2" r:id="rId4"/>
    <p:sldId id="263" r:id="rId5"/>
    <p:sldId id="264" r:id="rId6"/>
    <p:sldId id="265" r:id="rId7"/>
    <p:sldId id="266" r:id="rId8"/>
    <p:sldId id="267" r:id="rId9"/>
    <p:sldId id="268" r:id="rId10"/>
    <p:sldId id="269" r:id="rId11"/>
    <p:sldId id="258" r:id="rId12"/>
    <p:sldId id="259" r:id="rId13"/>
    <p:sldId id="260" r:id="rId14"/>
    <p:sldId id="261" r:id="rId15"/>
    <p:sldId id="270" r:id="rId16"/>
    <p:sldId id="271" r:id="rId17"/>
    <p:sldId id="272" r:id="rId18"/>
    <p:sldId id="273" r:id="rId19"/>
    <p:sldId id="274" r:id="rId20"/>
    <p:sldId id="275" r:id="rId21"/>
    <p:sldId id="276" r:id="rId22"/>
    <p:sldId id="277" r:id="rId23"/>
  </p:sldIdLst>
  <p:sldSz cx="12192000" cy="6858000"/>
  <p:notesSz cx="6858000" cy="9144000"/>
  <p:defaultText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89" d="100"/>
          <a:sy n="89" d="100"/>
        </p:scale>
        <p:origin x="466" y="7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ajd tytułowy">
    <p:spTree>
      <p:nvGrpSpPr>
        <p:cNvPr id="1" name=""/>
        <p:cNvGrpSpPr/>
        <p:nvPr/>
      </p:nvGrpSpPr>
      <p:grpSpPr>
        <a:xfrm>
          <a:off x="0" y="0"/>
          <a:ext cx="0" cy="0"/>
          <a:chOff x="0" y="0"/>
          <a:chExt cx="0" cy="0"/>
        </a:xfrm>
      </p:grpSpPr>
      <p:sp>
        <p:nvSpPr>
          <p:cNvPr id="2" name="Tytuł 1"/>
          <p:cNvSpPr>
            <a:spLocks noGrp="1"/>
          </p:cNvSpPr>
          <p:nvPr>
            <p:ph type="ctrTitle"/>
          </p:nvPr>
        </p:nvSpPr>
        <p:spPr>
          <a:xfrm>
            <a:off x="1524000" y="1122363"/>
            <a:ext cx="9144000" cy="2387600"/>
          </a:xfrm>
        </p:spPr>
        <p:txBody>
          <a:bodyPr anchor="b"/>
          <a:lstStyle>
            <a:lvl1pPr algn="ctr">
              <a:defRPr sz="6000"/>
            </a:lvl1pPr>
          </a:lstStyle>
          <a:p>
            <a:r>
              <a:rPr lang="pl-PL" smtClean="0"/>
              <a:t>Kliknij, aby edytować styl</a:t>
            </a:r>
            <a:endParaRPr lang="pl-PL"/>
          </a:p>
        </p:txBody>
      </p:sp>
      <p:sp>
        <p:nvSpPr>
          <p:cNvPr id="3" name="Podtytuł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pl-PL" smtClean="0"/>
              <a:t>Kliknij, aby edytować styl wzorca podtytułu</a:t>
            </a:r>
            <a:endParaRPr lang="pl-PL"/>
          </a:p>
        </p:txBody>
      </p:sp>
      <p:sp>
        <p:nvSpPr>
          <p:cNvPr id="4" name="Symbol zastępczy daty 3"/>
          <p:cNvSpPr>
            <a:spLocks noGrp="1"/>
          </p:cNvSpPr>
          <p:nvPr>
            <p:ph type="dt" sz="half" idx="10"/>
          </p:nvPr>
        </p:nvSpPr>
        <p:spPr/>
        <p:txBody>
          <a:bodyPr/>
          <a:lstStyle/>
          <a:p>
            <a:fld id="{89726832-A5D5-44B9-BB04-EB3D3CF67560}" type="datetimeFigureOut">
              <a:rPr lang="pl-PL" smtClean="0"/>
              <a:t>2018-09-05</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D2EBD350-F11F-47CD-8C77-9C8FFD450993}" type="slidenum">
              <a:rPr lang="pl-PL" smtClean="0"/>
              <a:t>‹#›</a:t>
            </a:fld>
            <a:endParaRPr lang="pl-PL"/>
          </a:p>
        </p:txBody>
      </p:sp>
    </p:spTree>
    <p:extLst>
      <p:ext uri="{BB962C8B-B14F-4D97-AF65-F5344CB8AC3E}">
        <p14:creationId xmlns:p14="http://schemas.microsoft.com/office/powerpoint/2010/main" val="11306554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Symbol zastępczy tytułu pionowego 2"/>
          <p:cNvSpPr>
            <a:spLocks noGrp="1"/>
          </p:cNvSpPr>
          <p:nvPr>
            <p:ph type="body" orient="vert" idx="1"/>
          </p:nvPr>
        </p:nvSpPr>
        <p:spPr/>
        <p:txBody>
          <a:bodyPr vert="eaVert"/>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daty 3"/>
          <p:cNvSpPr>
            <a:spLocks noGrp="1"/>
          </p:cNvSpPr>
          <p:nvPr>
            <p:ph type="dt" sz="half" idx="10"/>
          </p:nvPr>
        </p:nvSpPr>
        <p:spPr/>
        <p:txBody>
          <a:bodyPr/>
          <a:lstStyle/>
          <a:p>
            <a:fld id="{89726832-A5D5-44B9-BB04-EB3D3CF67560}" type="datetimeFigureOut">
              <a:rPr lang="pl-PL" smtClean="0"/>
              <a:t>2018-09-05</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D2EBD350-F11F-47CD-8C77-9C8FFD450993}" type="slidenum">
              <a:rPr lang="pl-PL" smtClean="0"/>
              <a:t>‹#›</a:t>
            </a:fld>
            <a:endParaRPr lang="pl-PL"/>
          </a:p>
        </p:txBody>
      </p:sp>
    </p:spTree>
    <p:extLst>
      <p:ext uri="{BB962C8B-B14F-4D97-AF65-F5344CB8AC3E}">
        <p14:creationId xmlns:p14="http://schemas.microsoft.com/office/powerpoint/2010/main" val="1090433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Tytuł pionowy 1"/>
          <p:cNvSpPr>
            <a:spLocks noGrp="1"/>
          </p:cNvSpPr>
          <p:nvPr>
            <p:ph type="title" orient="vert"/>
          </p:nvPr>
        </p:nvSpPr>
        <p:spPr>
          <a:xfrm>
            <a:off x="8724900" y="365125"/>
            <a:ext cx="2628900" cy="5811838"/>
          </a:xfrm>
        </p:spPr>
        <p:txBody>
          <a:bodyPr vert="eaVert"/>
          <a:lstStyle/>
          <a:p>
            <a:r>
              <a:rPr lang="pl-PL" smtClean="0"/>
              <a:t>Kliknij, aby edytować styl</a:t>
            </a:r>
            <a:endParaRPr lang="pl-PL"/>
          </a:p>
        </p:txBody>
      </p:sp>
      <p:sp>
        <p:nvSpPr>
          <p:cNvPr id="3" name="Symbol zastępczy tytułu pionowego 2"/>
          <p:cNvSpPr>
            <a:spLocks noGrp="1"/>
          </p:cNvSpPr>
          <p:nvPr>
            <p:ph type="body" orient="vert" idx="1"/>
          </p:nvPr>
        </p:nvSpPr>
        <p:spPr>
          <a:xfrm>
            <a:off x="838200" y="365125"/>
            <a:ext cx="7734300" cy="5811838"/>
          </a:xfrm>
        </p:spPr>
        <p:txBody>
          <a:bodyPr vert="eaVert"/>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daty 3"/>
          <p:cNvSpPr>
            <a:spLocks noGrp="1"/>
          </p:cNvSpPr>
          <p:nvPr>
            <p:ph type="dt" sz="half" idx="10"/>
          </p:nvPr>
        </p:nvSpPr>
        <p:spPr/>
        <p:txBody>
          <a:bodyPr/>
          <a:lstStyle/>
          <a:p>
            <a:fld id="{89726832-A5D5-44B9-BB04-EB3D3CF67560}" type="datetimeFigureOut">
              <a:rPr lang="pl-PL" smtClean="0"/>
              <a:t>2018-09-05</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D2EBD350-F11F-47CD-8C77-9C8FFD450993}" type="slidenum">
              <a:rPr lang="pl-PL" smtClean="0"/>
              <a:t>‹#›</a:t>
            </a:fld>
            <a:endParaRPr lang="pl-PL"/>
          </a:p>
        </p:txBody>
      </p:sp>
    </p:spTree>
    <p:extLst>
      <p:ext uri="{BB962C8B-B14F-4D97-AF65-F5344CB8AC3E}">
        <p14:creationId xmlns:p14="http://schemas.microsoft.com/office/powerpoint/2010/main" val="773174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Symbol zastępczy zawartości 2"/>
          <p:cNvSpPr>
            <a:spLocks noGrp="1"/>
          </p:cNvSpPr>
          <p:nvPr>
            <p:ph idx="1"/>
          </p:nvPr>
        </p:nvSpPr>
        <p:spPr/>
        <p:txBody>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daty 3"/>
          <p:cNvSpPr>
            <a:spLocks noGrp="1"/>
          </p:cNvSpPr>
          <p:nvPr>
            <p:ph type="dt" sz="half" idx="10"/>
          </p:nvPr>
        </p:nvSpPr>
        <p:spPr/>
        <p:txBody>
          <a:bodyPr/>
          <a:lstStyle/>
          <a:p>
            <a:fld id="{89726832-A5D5-44B9-BB04-EB3D3CF67560}" type="datetimeFigureOut">
              <a:rPr lang="pl-PL" smtClean="0"/>
              <a:t>2018-09-05</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D2EBD350-F11F-47CD-8C77-9C8FFD450993}" type="slidenum">
              <a:rPr lang="pl-PL" smtClean="0"/>
              <a:t>‹#›</a:t>
            </a:fld>
            <a:endParaRPr lang="pl-PL"/>
          </a:p>
        </p:txBody>
      </p:sp>
    </p:spTree>
    <p:extLst>
      <p:ext uri="{BB962C8B-B14F-4D97-AF65-F5344CB8AC3E}">
        <p14:creationId xmlns:p14="http://schemas.microsoft.com/office/powerpoint/2010/main" val="605580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2" name="Tytuł 1"/>
          <p:cNvSpPr>
            <a:spLocks noGrp="1"/>
          </p:cNvSpPr>
          <p:nvPr>
            <p:ph type="title"/>
          </p:nvPr>
        </p:nvSpPr>
        <p:spPr>
          <a:xfrm>
            <a:off x="831850" y="1709738"/>
            <a:ext cx="10515600" cy="2852737"/>
          </a:xfrm>
        </p:spPr>
        <p:txBody>
          <a:bodyPr anchor="b"/>
          <a:lstStyle>
            <a:lvl1pPr>
              <a:defRPr sz="6000"/>
            </a:lvl1pPr>
          </a:lstStyle>
          <a:p>
            <a:r>
              <a:rPr lang="pl-PL" smtClean="0"/>
              <a:t>Kliknij, aby edytować styl</a:t>
            </a:r>
            <a:endParaRPr lang="pl-PL"/>
          </a:p>
        </p:txBody>
      </p:sp>
      <p:sp>
        <p:nvSpPr>
          <p:cNvPr id="3" name="Symbol zastępczy tekst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pl-PL" smtClean="0"/>
              <a:t>Kliknij, aby edytować style wzorca tekstu</a:t>
            </a:r>
          </a:p>
        </p:txBody>
      </p:sp>
      <p:sp>
        <p:nvSpPr>
          <p:cNvPr id="4" name="Symbol zastępczy daty 3"/>
          <p:cNvSpPr>
            <a:spLocks noGrp="1"/>
          </p:cNvSpPr>
          <p:nvPr>
            <p:ph type="dt" sz="half" idx="10"/>
          </p:nvPr>
        </p:nvSpPr>
        <p:spPr/>
        <p:txBody>
          <a:bodyPr/>
          <a:lstStyle/>
          <a:p>
            <a:fld id="{89726832-A5D5-44B9-BB04-EB3D3CF67560}" type="datetimeFigureOut">
              <a:rPr lang="pl-PL" smtClean="0"/>
              <a:t>2018-09-05</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D2EBD350-F11F-47CD-8C77-9C8FFD450993}" type="slidenum">
              <a:rPr lang="pl-PL" smtClean="0"/>
              <a:t>‹#›</a:t>
            </a:fld>
            <a:endParaRPr lang="pl-PL"/>
          </a:p>
        </p:txBody>
      </p:sp>
    </p:spTree>
    <p:extLst>
      <p:ext uri="{BB962C8B-B14F-4D97-AF65-F5344CB8AC3E}">
        <p14:creationId xmlns:p14="http://schemas.microsoft.com/office/powerpoint/2010/main" val="14746827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Symbol zastępczy zawartości 2"/>
          <p:cNvSpPr>
            <a:spLocks noGrp="1"/>
          </p:cNvSpPr>
          <p:nvPr>
            <p:ph sz="half" idx="1"/>
          </p:nvPr>
        </p:nvSpPr>
        <p:spPr>
          <a:xfrm>
            <a:off x="838200" y="1825625"/>
            <a:ext cx="5181600" cy="4351338"/>
          </a:xfrm>
        </p:spPr>
        <p:txBody>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zawartości 3"/>
          <p:cNvSpPr>
            <a:spLocks noGrp="1"/>
          </p:cNvSpPr>
          <p:nvPr>
            <p:ph sz="half" idx="2"/>
          </p:nvPr>
        </p:nvSpPr>
        <p:spPr>
          <a:xfrm>
            <a:off x="6172200" y="1825625"/>
            <a:ext cx="5181600" cy="4351338"/>
          </a:xfrm>
        </p:spPr>
        <p:txBody>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5" name="Symbol zastępczy daty 4"/>
          <p:cNvSpPr>
            <a:spLocks noGrp="1"/>
          </p:cNvSpPr>
          <p:nvPr>
            <p:ph type="dt" sz="half" idx="10"/>
          </p:nvPr>
        </p:nvSpPr>
        <p:spPr/>
        <p:txBody>
          <a:bodyPr/>
          <a:lstStyle/>
          <a:p>
            <a:fld id="{89726832-A5D5-44B9-BB04-EB3D3CF67560}" type="datetimeFigureOut">
              <a:rPr lang="pl-PL" smtClean="0"/>
              <a:t>2018-09-05</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D2EBD350-F11F-47CD-8C77-9C8FFD450993}" type="slidenum">
              <a:rPr lang="pl-PL" smtClean="0"/>
              <a:t>‹#›</a:t>
            </a:fld>
            <a:endParaRPr lang="pl-PL"/>
          </a:p>
        </p:txBody>
      </p:sp>
    </p:spTree>
    <p:extLst>
      <p:ext uri="{BB962C8B-B14F-4D97-AF65-F5344CB8AC3E}">
        <p14:creationId xmlns:p14="http://schemas.microsoft.com/office/powerpoint/2010/main" val="20080950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ytuł 1"/>
          <p:cNvSpPr>
            <a:spLocks noGrp="1"/>
          </p:cNvSpPr>
          <p:nvPr>
            <p:ph type="title"/>
          </p:nvPr>
        </p:nvSpPr>
        <p:spPr>
          <a:xfrm>
            <a:off x="839788" y="365125"/>
            <a:ext cx="10515600" cy="1325563"/>
          </a:xfrm>
        </p:spPr>
        <p:txBody>
          <a:bodyPr/>
          <a:lstStyle/>
          <a:p>
            <a:r>
              <a:rPr lang="pl-PL" smtClean="0"/>
              <a:t>Kliknij, aby edytować styl</a:t>
            </a:r>
            <a:endParaRPr lang="pl-PL"/>
          </a:p>
        </p:txBody>
      </p:sp>
      <p:sp>
        <p:nvSpPr>
          <p:cNvPr id="3" name="Symbol zastępczy tekst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smtClean="0"/>
              <a:t>Kliknij, aby edytować style wzorca tekstu</a:t>
            </a:r>
          </a:p>
        </p:txBody>
      </p:sp>
      <p:sp>
        <p:nvSpPr>
          <p:cNvPr id="4" name="Symbol zastępczy zawartości 3"/>
          <p:cNvSpPr>
            <a:spLocks noGrp="1"/>
          </p:cNvSpPr>
          <p:nvPr>
            <p:ph sz="half" idx="2"/>
          </p:nvPr>
        </p:nvSpPr>
        <p:spPr>
          <a:xfrm>
            <a:off x="839788" y="2505075"/>
            <a:ext cx="5157787" cy="3684588"/>
          </a:xfrm>
        </p:spPr>
        <p:txBody>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5" name="Symbol zastępczy tekst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smtClean="0"/>
              <a:t>Kliknij, aby edytować style wzorca tekstu</a:t>
            </a:r>
          </a:p>
        </p:txBody>
      </p:sp>
      <p:sp>
        <p:nvSpPr>
          <p:cNvPr id="6" name="Symbol zastępczy zawartości 5"/>
          <p:cNvSpPr>
            <a:spLocks noGrp="1"/>
          </p:cNvSpPr>
          <p:nvPr>
            <p:ph sz="quarter" idx="4"/>
          </p:nvPr>
        </p:nvSpPr>
        <p:spPr>
          <a:xfrm>
            <a:off x="6172200" y="2505075"/>
            <a:ext cx="5183188" cy="3684588"/>
          </a:xfrm>
        </p:spPr>
        <p:txBody>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7" name="Symbol zastępczy daty 6"/>
          <p:cNvSpPr>
            <a:spLocks noGrp="1"/>
          </p:cNvSpPr>
          <p:nvPr>
            <p:ph type="dt" sz="half" idx="10"/>
          </p:nvPr>
        </p:nvSpPr>
        <p:spPr/>
        <p:txBody>
          <a:bodyPr/>
          <a:lstStyle/>
          <a:p>
            <a:fld id="{89726832-A5D5-44B9-BB04-EB3D3CF67560}" type="datetimeFigureOut">
              <a:rPr lang="pl-PL" smtClean="0"/>
              <a:t>2018-09-05</a:t>
            </a:fld>
            <a:endParaRPr lang="pl-PL"/>
          </a:p>
        </p:txBody>
      </p:sp>
      <p:sp>
        <p:nvSpPr>
          <p:cNvPr id="8" name="Symbol zastępczy stopki 7"/>
          <p:cNvSpPr>
            <a:spLocks noGrp="1"/>
          </p:cNvSpPr>
          <p:nvPr>
            <p:ph type="ftr" sz="quarter" idx="11"/>
          </p:nvPr>
        </p:nvSpPr>
        <p:spPr/>
        <p:txBody>
          <a:bodyPr/>
          <a:lstStyle/>
          <a:p>
            <a:endParaRPr lang="pl-PL"/>
          </a:p>
        </p:txBody>
      </p:sp>
      <p:sp>
        <p:nvSpPr>
          <p:cNvPr id="9" name="Symbol zastępczy numeru slajdu 8"/>
          <p:cNvSpPr>
            <a:spLocks noGrp="1"/>
          </p:cNvSpPr>
          <p:nvPr>
            <p:ph type="sldNum" sz="quarter" idx="12"/>
          </p:nvPr>
        </p:nvSpPr>
        <p:spPr/>
        <p:txBody>
          <a:bodyPr/>
          <a:lstStyle/>
          <a:p>
            <a:fld id="{D2EBD350-F11F-47CD-8C77-9C8FFD450993}" type="slidenum">
              <a:rPr lang="pl-PL" smtClean="0"/>
              <a:t>‹#›</a:t>
            </a:fld>
            <a:endParaRPr lang="pl-PL"/>
          </a:p>
        </p:txBody>
      </p:sp>
    </p:spTree>
    <p:extLst>
      <p:ext uri="{BB962C8B-B14F-4D97-AF65-F5344CB8AC3E}">
        <p14:creationId xmlns:p14="http://schemas.microsoft.com/office/powerpoint/2010/main" val="27769750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Symbol zastępczy daty 2"/>
          <p:cNvSpPr>
            <a:spLocks noGrp="1"/>
          </p:cNvSpPr>
          <p:nvPr>
            <p:ph type="dt" sz="half" idx="10"/>
          </p:nvPr>
        </p:nvSpPr>
        <p:spPr/>
        <p:txBody>
          <a:bodyPr/>
          <a:lstStyle/>
          <a:p>
            <a:fld id="{89726832-A5D5-44B9-BB04-EB3D3CF67560}" type="datetimeFigureOut">
              <a:rPr lang="pl-PL" smtClean="0"/>
              <a:t>2018-09-05</a:t>
            </a:fld>
            <a:endParaRPr lang="pl-PL"/>
          </a:p>
        </p:txBody>
      </p:sp>
      <p:sp>
        <p:nvSpPr>
          <p:cNvPr id="4" name="Symbol zastępczy stopki 3"/>
          <p:cNvSpPr>
            <a:spLocks noGrp="1"/>
          </p:cNvSpPr>
          <p:nvPr>
            <p:ph type="ftr" sz="quarter" idx="11"/>
          </p:nvPr>
        </p:nvSpPr>
        <p:spPr/>
        <p:txBody>
          <a:bodyPr/>
          <a:lstStyle/>
          <a:p>
            <a:endParaRPr lang="pl-PL"/>
          </a:p>
        </p:txBody>
      </p:sp>
      <p:sp>
        <p:nvSpPr>
          <p:cNvPr id="5" name="Symbol zastępczy numeru slajdu 4"/>
          <p:cNvSpPr>
            <a:spLocks noGrp="1"/>
          </p:cNvSpPr>
          <p:nvPr>
            <p:ph type="sldNum" sz="quarter" idx="12"/>
          </p:nvPr>
        </p:nvSpPr>
        <p:spPr/>
        <p:txBody>
          <a:bodyPr/>
          <a:lstStyle/>
          <a:p>
            <a:fld id="{D2EBD350-F11F-47CD-8C77-9C8FFD450993}" type="slidenum">
              <a:rPr lang="pl-PL" smtClean="0"/>
              <a:t>‹#›</a:t>
            </a:fld>
            <a:endParaRPr lang="pl-PL"/>
          </a:p>
        </p:txBody>
      </p:sp>
    </p:spTree>
    <p:extLst>
      <p:ext uri="{BB962C8B-B14F-4D97-AF65-F5344CB8AC3E}">
        <p14:creationId xmlns:p14="http://schemas.microsoft.com/office/powerpoint/2010/main" val="19990418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Symbol zastępczy daty 1"/>
          <p:cNvSpPr>
            <a:spLocks noGrp="1"/>
          </p:cNvSpPr>
          <p:nvPr>
            <p:ph type="dt" sz="half" idx="10"/>
          </p:nvPr>
        </p:nvSpPr>
        <p:spPr/>
        <p:txBody>
          <a:bodyPr/>
          <a:lstStyle/>
          <a:p>
            <a:fld id="{89726832-A5D5-44B9-BB04-EB3D3CF67560}" type="datetimeFigureOut">
              <a:rPr lang="pl-PL" smtClean="0"/>
              <a:t>2018-09-05</a:t>
            </a:fld>
            <a:endParaRPr lang="pl-PL"/>
          </a:p>
        </p:txBody>
      </p:sp>
      <p:sp>
        <p:nvSpPr>
          <p:cNvPr id="3" name="Symbol zastępczy stopki 2"/>
          <p:cNvSpPr>
            <a:spLocks noGrp="1"/>
          </p:cNvSpPr>
          <p:nvPr>
            <p:ph type="ftr" sz="quarter" idx="11"/>
          </p:nvPr>
        </p:nvSpPr>
        <p:spPr/>
        <p:txBody>
          <a:bodyPr/>
          <a:lstStyle/>
          <a:p>
            <a:endParaRPr lang="pl-PL"/>
          </a:p>
        </p:txBody>
      </p:sp>
      <p:sp>
        <p:nvSpPr>
          <p:cNvPr id="4" name="Symbol zastępczy numeru slajdu 3"/>
          <p:cNvSpPr>
            <a:spLocks noGrp="1"/>
          </p:cNvSpPr>
          <p:nvPr>
            <p:ph type="sldNum" sz="quarter" idx="12"/>
          </p:nvPr>
        </p:nvSpPr>
        <p:spPr/>
        <p:txBody>
          <a:bodyPr/>
          <a:lstStyle/>
          <a:p>
            <a:fld id="{D2EBD350-F11F-47CD-8C77-9C8FFD450993}" type="slidenum">
              <a:rPr lang="pl-PL" smtClean="0"/>
              <a:t>‹#›</a:t>
            </a:fld>
            <a:endParaRPr lang="pl-PL"/>
          </a:p>
        </p:txBody>
      </p:sp>
    </p:spTree>
    <p:extLst>
      <p:ext uri="{BB962C8B-B14F-4D97-AF65-F5344CB8AC3E}">
        <p14:creationId xmlns:p14="http://schemas.microsoft.com/office/powerpoint/2010/main" val="23699209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839788" y="457200"/>
            <a:ext cx="3932237" cy="1600200"/>
          </a:xfrm>
        </p:spPr>
        <p:txBody>
          <a:bodyPr anchor="b"/>
          <a:lstStyle>
            <a:lvl1pPr>
              <a:defRPr sz="3200"/>
            </a:lvl1pPr>
          </a:lstStyle>
          <a:p>
            <a:r>
              <a:rPr lang="pl-PL" smtClean="0"/>
              <a:t>Kliknij, aby edytować styl</a:t>
            </a:r>
            <a:endParaRPr lang="pl-PL"/>
          </a:p>
        </p:txBody>
      </p:sp>
      <p:sp>
        <p:nvSpPr>
          <p:cNvPr id="3" name="Symbol zastępczy zawartości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tekst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smtClean="0"/>
              <a:t>Kliknij, aby edytować style wzorca tekstu</a:t>
            </a:r>
          </a:p>
        </p:txBody>
      </p:sp>
      <p:sp>
        <p:nvSpPr>
          <p:cNvPr id="5" name="Symbol zastępczy daty 4"/>
          <p:cNvSpPr>
            <a:spLocks noGrp="1"/>
          </p:cNvSpPr>
          <p:nvPr>
            <p:ph type="dt" sz="half" idx="10"/>
          </p:nvPr>
        </p:nvSpPr>
        <p:spPr/>
        <p:txBody>
          <a:bodyPr/>
          <a:lstStyle/>
          <a:p>
            <a:fld id="{89726832-A5D5-44B9-BB04-EB3D3CF67560}" type="datetimeFigureOut">
              <a:rPr lang="pl-PL" smtClean="0"/>
              <a:t>2018-09-05</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D2EBD350-F11F-47CD-8C77-9C8FFD450993}" type="slidenum">
              <a:rPr lang="pl-PL" smtClean="0"/>
              <a:t>‹#›</a:t>
            </a:fld>
            <a:endParaRPr lang="pl-PL"/>
          </a:p>
        </p:txBody>
      </p:sp>
    </p:spTree>
    <p:extLst>
      <p:ext uri="{BB962C8B-B14F-4D97-AF65-F5344CB8AC3E}">
        <p14:creationId xmlns:p14="http://schemas.microsoft.com/office/powerpoint/2010/main" val="3723314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839788" y="457200"/>
            <a:ext cx="3932237" cy="1600200"/>
          </a:xfrm>
        </p:spPr>
        <p:txBody>
          <a:bodyPr anchor="b"/>
          <a:lstStyle>
            <a:lvl1pPr>
              <a:defRPr sz="3200"/>
            </a:lvl1pPr>
          </a:lstStyle>
          <a:p>
            <a:r>
              <a:rPr lang="pl-PL" smtClean="0"/>
              <a:t>Kliknij, aby edytować styl</a:t>
            </a:r>
            <a:endParaRPr lang="pl-PL"/>
          </a:p>
        </p:txBody>
      </p:sp>
      <p:sp>
        <p:nvSpPr>
          <p:cNvPr id="3" name="Symbol zastępczy obraz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l-PL"/>
          </a:p>
        </p:txBody>
      </p:sp>
      <p:sp>
        <p:nvSpPr>
          <p:cNvPr id="4" name="Symbol zastępczy tekst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smtClean="0"/>
              <a:t>Kliknij, aby edytować style wzorca tekstu</a:t>
            </a:r>
          </a:p>
        </p:txBody>
      </p:sp>
      <p:sp>
        <p:nvSpPr>
          <p:cNvPr id="5" name="Symbol zastępczy daty 4"/>
          <p:cNvSpPr>
            <a:spLocks noGrp="1"/>
          </p:cNvSpPr>
          <p:nvPr>
            <p:ph type="dt" sz="half" idx="10"/>
          </p:nvPr>
        </p:nvSpPr>
        <p:spPr/>
        <p:txBody>
          <a:bodyPr/>
          <a:lstStyle/>
          <a:p>
            <a:fld id="{89726832-A5D5-44B9-BB04-EB3D3CF67560}" type="datetimeFigureOut">
              <a:rPr lang="pl-PL" smtClean="0"/>
              <a:t>2018-09-05</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D2EBD350-F11F-47CD-8C77-9C8FFD450993}" type="slidenum">
              <a:rPr lang="pl-PL" smtClean="0"/>
              <a:t>‹#›</a:t>
            </a:fld>
            <a:endParaRPr lang="pl-PL"/>
          </a:p>
        </p:txBody>
      </p:sp>
    </p:spTree>
    <p:extLst>
      <p:ext uri="{BB962C8B-B14F-4D97-AF65-F5344CB8AC3E}">
        <p14:creationId xmlns:p14="http://schemas.microsoft.com/office/powerpoint/2010/main" val="12890592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tytuł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pl-PL" smtClean="0"/>
              <a:t>Kliknij, aby edytować styl</a:t>
            </a:r>
            <a:endParaRPr lang="pl-PL"/>
          </a:p>
        </p:txBody>
      </p:sp>
      <p:sp>
        <p:nvSpPr>
          <p:cNvPr id="3" name="Symbol zastępczy tekst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daty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9726832-A5D5-44B9-BB04-EB3D3CF67560}" type="datetimeFigureOut">
              <a:rPr lang="pl-PL" smtClean="0"/>
              <a:t>2018-09-05</a:t>
            </a:fld>
            <a:endParaRPr lang="pl-PL"/>
          </a:p>
        </p:txBody>
      </p:sp>
      <p:sp>
        <p:nvSpPr>
          <p:cNvPr id="5" name="Symbol zastępczy stopki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l-PL"/>
          </a:p>
        </p:txBody>
      </p:sp>
      <p:sp>
        <p:nvSpPr>
          <p:cNvPr id="6" name="Symbol zastępczy numeru slajd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2EBD350-F11F-47CD-8C77-9C8FFD450993}" type="slidenum">
              <a:rPr lang="pl-PL" smtClean="0"/>
              <a:t>‹#›</a:t>
            </a:fld>
            <a:endParaRPr lang="pl-PL"/>
          </a:p>
        </p:txBody>
      </p:sp>
    </p:spTree>
    <p:extLst>
      <p:ext uri="{BB962C8B-B14F-4D97-AF65-F5344CB8AC3E}">
        <p14:creationId xmlns:p14="http://schemas.microsoft.com/office/powerpoint/2010/main" val="88011242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a:xfrm>
            <a:off x="1524000" y="921641"/>
            <a:ext cx="9144000" cy="1553930"/>
          </a:xfrm>
        </p:spPr>
        <p:txBody>
          <a:bodyPr>
            <a:normAutofit/>
          </a:bodyPr>
          <a:lstStyle/>
          <a:p>
            <a:endParaRPr lang="pl-PL" sz="800" dirty="0"/>
          </a:p>
        </p:txBody>
      </p:sp>
      <p:sp>
        <p:nvSpPr>
          <p:cNvPr id="3" name="Podtytuł 2"/>
          <p:cNvSpPr>
            <a:spLocks noGrp="1"/>
          </p:cNvSpPr>
          <p:nvPr>
            <p:ph type="subTitle" idx="1"/>
          </p:nvPr>
        </p:nvSpPr>
        <p:spPr>
          <a:xfrm>
            <a:off x="1524000" y="2988527"/>
            <a:ext cx="9144000" cy="2269273"/>
          </a:xfrm>
        </p:spPr>
        <p:txBody>
          <a:bodyPr>
            <a:normAutofit fontScale="92500" lnSpcReduction="10000"/>
          </a:bodyPr>
          <a:lstStyle/>
          <a:p>
            <a:pPr algn="l"/>
            <a:r>
              <a:rPr lang="pl-PL" sz="2600" dirty="0" smtClean="0">
                <a:latin typeface="Georgia" panose="02040502050405020303" pitchFamily="18" charset="0"/>
              </a:rPr>
              <a:t>dr hab. Adam Nita – prof. UJ</a:t>
            </a:r>
            <a:endParaRPr lang="pl-PL" sz="2600" b="1" dirty="0" smtClean="0"/>
          </a:p>
          <a:p>
            <a:pPr algn="l"/>
            <a:endParaRPr lang="pl-PL" sz="3200" b="1" dirty="0"/>
          </a:p>
          <a:p>
            <a:pPr algn="l"/>
            <a:r>
              <a:rPr lang="pl-PL" sz="3200" b="1" dirty="0" smtClean="0"/>
              <a:t>Wykorzystywanie </a:t>
            </a:r>
            <a:r>
              <a:rPr lang="pl-PL" sz="3200" b="1" dirty="0"/>
              <a:t>instytucji prawa cywilnego dla obchodzenia przepisów o przedawnieniu w prawie podatkowym</a:t>
            </a:r>
            <a:r>
              <a:rPr lang="pl-PL" sz="3200" dirty="0"/>
              <a:t> </a:t>
            </a:r>
          </a:p>
        </p:txBody>
      </p:sp>
      <p:pic>
        <p:nvPicPr>
          <p:cNvPr id="4" name="Obraz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24000" y="829598"/>
            <a:ext cx="5195777" cy="1645973"/>
          </a:xfrm>
          <a:prstGeom prst="rect">
            <a:avLst/>
          </a:prstGeom>
        </p:spPr>
      </p:pic>
    </p:spTree>
    <p:extLst>
      <p:ext uri="{BB962C8B-B14F-4D97-AF65-F5344CB8AC3E}">
        <p14:creationId xmlns:p14="http://schemas.microsoft.com/office/powerpoint/2010/main" val="154101283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pPr algn="ctr"/>
            <a:r>
              <a:rPr lang="pl-PL" dirty="0" smtClean="0"/>
              <a:t>Dlaczego taki, a nie inny efekt przedawnienia umarzającego w prawie podatkowym?</a:t>
            </a:r>
            <a:endParaRPr lang="pl-PL" dirty="0"/>
          </a:p>
        </p:txBody>
      </p:sp>
      <p:sp>
        <p:nvSpPr>
          <p:cNvPr id="3" name="Symbol zastępczy zawartości 2"/>
          <p:cNvSpPr>
            <a:spLocks noGrp="1"/>
          </p:cNvSpPr>
          <p:nvPr>
            <p:ph idx="1"/>
          </p:nvPr>
        </p:nvSpPr>
        <p:spPr/>
        <p:txBody>
          <a:bodyPr/>
          <a:lstStyle/>
          <a:p>
            <a:r>
              <a:rPr lang="pl-PL" dirty="0" smtClean="0"/>
              <a:t>Model stosunku podatkowoprawnego – stosunek podległości kompetencji, a stosunek typu zobowiązaniowego.</a:t>
            </a:r>
          </a:p>
          <a:p>
            <a:r>
              <a:rPr lang="pl-PL" dirty="0" smtClean="0"/>
              <a:t>Ochronny efekt przedawnienia umarzającego – zapobieganie wykorzystywaniu przewagi organu nad podatnikiem.</a:t>
            </a:r>
            <a:endParaRPr lang="pl-PL" dirty="0"/>
          </a:p>
        </p:txBody>
      </p:sp>
    </p:spTree>
    <p:extLst>
      <p:ext uri="{BB962C8B-B14F-4D97-AF65-F5344CB8AC3E}">
        <p14:creationId xmlns:p14="http://schemas.microsoft.com/office/powerpoint/2010/main" val="295476559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pl-PL" sz="3200" dirty="0" smtClean="0"/>
              <a:t>Uzasadnienie dla dopuszczenia operowania prawem cywilnym dla obejścia niedoskonałości prawa podatkowego</a:t>
            </a:r>
            <a:endParaRPr lang="pl-PL" sz="3200" dirty="0"/>
          </a:p>
        </p:txBody>
      </p:sp>
      <p:sp>
        <p:nvSpPr>
          <p:cNvPr id="3" name="Symbol zastępczy zawartości 2"/>
          <p:cNvSpPr>
            <a:spLocks noGrp="1"/>
          </p:cNvSpPr>
          <p:nvPr>
            <p:ph idx="1"/>
          </p:nvPr>
        </p:nvSpPr>
        <p:spPr/>
        <p:txBody>
          <a:bodyPr/>
          <a:lstStyle/>
          <a:p>
            <a:r>
              <a:rPr lang="pl-PL" b="1" dirty="0" smtClean="0"/>
              <a:t>Przekonanie o „</a:t>
            </a:r>
            <a:r>
              <a:rPr lang="pl-PL" b="1" dirty="0" err="1" smtClean="0"/>
              <a:t>ponaddyscyplinarnym</a:t>
            </a:r>
            <a:r>
              <a:rPr lang="pl-PL" b="1" dirty="0" smtClean="0"/>
              <a:t>” zastosowaniu prawa cywilnego </a:t>
            </a:r>
            <a:r>
              <a:rPr lang="pl-PL" dirty="0" smtClean="0">
                <a:sym typeface="Wingdings" panose="05000000000000000000" pitchFamily="2" charset="2"/>
              </a:rPr>
              <a:t></a:t>
            </a:r>
            <a:r>
              <a:rPr lang="pl-PL" dirty="0" smtClean="0"/>
              <a:t>myśl prawnicza </a:t>
            </a:r>
            <a:r>
              <a:rPr lang="pl-PL" b="1" dirty="0" smtClean="0"/>
              <a:t>początku XX w. </a:t>
            </a:r>
            <a:r>
              <a:rPr lang="pl-PL" dirty="0" smtClean="0"/>
              <a:t>– prawo cywilne może wkraczać w obszar prawa podatkowego w zakresie tych pojęć i instytucji, </a:t>
            </a:r>
            <a:r>
              <a:rPr lang="pl-PL" dirty="0" smtClean="0">
                <a:solidFill>
                  <a:schemeClr val="accent1">
                    <a:lumMod val="75000"/>
                  </a:schemeClr>
                </a:solidFill>
              </a:rPr>
              <a:t>które mają cywilnoprawne korzenie </a:t>
            </a:r>
            <a:r>
              <a:rPr lang="pl-PL" dirty="0" smtClean="0">
                <a:solidFill>
                  <a:schemeClr val="accent1">
                    <a:lumMod val="75000"/>
                  </a:schemeClr>
                </a:solidFill>
                <a:sym typeface="Wingdings" panose="05000000000000000000" pitchFamily="2" charset="2"/>
              </a:rPr>
              <a:t>     </a:t>
            </a:r>
          </a:p>
          <a:p>
            <a:pPr marL="0" indent="0">
              <a:buNone/>
            </a:pPr>
            <a:endParaRPr lang="pl-PL" b="1" dirty="0" smtClean="0"/>
          </a:p>
          <a:p>
            <a:pPr marL="0" indent="0">
              <a:buNone/>
            </a:pPr>
            <a:r>
              <a:rPr lang="pl-PL" b="1" dirty="0" smtClean="0"/>
              <a:t>Teoria jedności systemu prawa </a:t>
            </a:r>
            <a:r>
              <a:rPr lang="pl-PL" dirty="0" smtClean="0"/>
              <a:t>- </a:t>
            </a:r>
            <a:r>
              <a:rPr lang="pl-PL" dirty="0" smtClean="0">
                <a:solidFill>
                  <a:schemeClr val="accent1">
                    <a:lumMod val="75000"/>
                  </a:schemeClr>
                </a:solidFill>
              </a:rPr>
              <a:t>przepis brakujący </a:t>
            </a:r>
            <a:r>
              <a:rPr lang="pl-PL" dirty="0" smtClean="0"/>
              <a:t>w danej dziedzinie prawa </a:t>
            </a:r>
            <a:r>
              <a:rPr lang="pl-PL" dirty="0" smtClean="0">
                <a:solidFill>
                  <a:schemeClr val="accent1">
                    <a:lumMod val="75000"/>
                  </a:schemeClr>
                </a:solidFill>
              </a:rPr>
              <a:t>można recypować z innej gałęzi prawa</a:t>
            </a:r>
            <a:r>
              <a:rPr lang="pl-PL" dirty="0" smtClean="0"/>
              <a:t> i wykorzystać na potrzeby dziedziny, w której jest to potrzebne. </a:t>
            </a:r>
            <a:endParaRPr lang="pl-PL" b="1" dirty="0" smtClean="0">
              <a:solidFill>
                <a:schemeClr val="accent1">
                  <a:lumMod val="75000"/>
                </a:schemeClr>
              </a:solidFill>
            </a:endParaRPr>
          </a:p>
          <a:p>
            <a:pPr marL="0" indent="0">
              <a:buNone/>
            </a:pPr>
            <a:endParaRPr lang="pl-PL" dirty="0"/>
          </a:p>
        </p:txBody>
      </p:sp>
    </p:spTree>
    <p:extLst>
      <p:ext uri="{BB962C8B-B14F-4D97-AF65-F5344CB8AC3E}">
        <p14:creationId xmlns:p14="http://schemas.microsoft.com/office/powerpoint/2010/main" val="23118674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pl-PL" sz="3600" dirty="0" smtClean="0"/>
              <a:t>Przejaw „</a:t>
            </a:r>
            <a:r>
              <a:rPr lang="pl-PL" sz="3600" dirty="0" err="1" smtClean="0"/>
              <a:t>ponaddyscyplinarnego</a:t>
            </a:r>
            <a:r>
              <a:rPr lang="pl-PL" sz="3600" dirty="0" smtClean="0"/>
              <a:t> spojrzenia” na rolę prawa cywilnego w nauce prawa podatkowego</a:t>
            </a:r>
            <a:endParaRPr lang="pl-PL" sz="3600" dirty="0"/>
          </a:p>
        </p:txBody>
      </p:sp>
      <p:sp>
        <p:nvSpPr>
          <p:cNvPr id="3" name="Symbol zastępczy zawartości 2"/>
          <p:cNvSpPr>
            <a:spLocks noGrp="1"/>
          </p:cNvSpPr>
          <p:nvPr>
            <p:ph idx="1"/>
          </p:nvPr>
        </p:nvSpPr>
        <p:spPr/>
        <p:txBody>
          <a:bodyPr/>
          <a:lstStyle/>
          <a:p>
            <a:r>
              <a:rPr lang="pl-PL" dirty="0" smtClean="0"/>
              <a:t>Okres międzywojenny (1926 r.) - </a:t>
            </a:r>
            <a:r>
              <a:rPr lang="pl-PL" b="1" dirty="0" smtClean="0">
                <a:solidFill>
                  <a:schemeClr val="accent1">
                    <a:lumMod val="75000"/>
                  </a:schemeClr>
                </a:solidFill>
              </a:rPr>
              <a:t>uznawano takie subsumowanie zobowiązań publicznoprawnych pod normy prawa cywilnego.</a:t>
            </a:r>
          </a:p>
          <a:p>
            <a:r>
              <a:rPr lang="pl-PL" b="1" dirty="0" smtClean="0">
                <a:solidFill>
                  <a:schemeClr val="accent1">
                    <a:lumMod val="75000"/>
                  </a:schemeClr>
                </a:solidFill>
              </a:rPr>
              <a:t>Uzasadnienie: </a:t>
            </a:r>
          </a:p>
          <a:p>
            <a:pPr>
              <a:buFontTx/>
              <a:buChar char="-"/>
            </a:pPr>
            <a:r>
              <a:rPr lang="pl-PL" dirty="0" smtClean="0"/>
              <a:t>majątkowy charakter „roszczeń” podatkowych (</a:t>
            </a:r>
            <a:r>
              <a:rPr lang="pl-PL" b="1" dirty="0" smtClean="0"/>
              <a:t>F. </a:t>
            </a:r>
            <a:r>
              <a:rPr lang="pl-PL" b="1" dirty="0" err="1" smtClean="0"/>
              <a:t>Fleiner</a:t>
            </a:r>
            <a:r>
              <a:rPr lang="pl-PL" dirty="0" smtClean="0"/>
              <a:t>) lub z powodu, </a:t>
            </a:r>
          </a:p>
          <a:p>
            <a:pPr>
              <a:buFontTx/>
              <a:buChar char="-"/>
            </a:pPr>
            <a:r>
              <a:rPr lang="pl-PL" dirty="0" smtClean="0"/>
              <a:t>„racje praktyczne” (</a:t>
            </a:r>
            <a:r>
              <a:rPr lang="pl-PL" b="1" dirty="0" smtClean="0"/>
              <a:t>W. </a:t>
            </a:r>
            <a:r>
              <a:rPr lang="pl-PL" b="1" dirty="0" err="1" smtClean="0"/>
              <a:t>Merk</a:t>
            </a:r>
            <a:r>
              <a:rPr lang="pl-PL" dirty="0" smtClean="0"/>
              <a:t>).</a:t>
            </a:r>
          </a:p>
          <a:p>
            <a:endParaRPr lang="pl-PL" dirty="0"/>
          </a:p>
        </p:txBody>
      </p:sp>
    </p:spTree>
    <p:extLst>
      <p:ext uri="{BB962C8B-B14F-4D97-AF65-F5344CB8AC3E}">
        <p14:creationId xmlns:p14="http://schemas.microsoft.com/office/powerpoint/2010/main" val="40223862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a:t>Przejawy dopuszczania posiłkowania się prawem cywilnym (orzecznictwo)</a:t>
            </a:r>
          </a:p>
        </p:txBody>
      </p:sp>
      <p:sp>
        <p:nvSpPr>
          <p:cNvPr id="3" name="Symbol zastępczy zawartości 2"/>
          <p:cNvSpPr>
            <a:spLocks noGrp="1"/>
          </p:cNvSpPr>
          <p:nvPr>
            <p:ph idx="1"/>
          </p:nvPr>
        </p:nvSpPr>
        <p:spPr/>
        <p:txBody>
          <a:bodyPr/>
          <a:lstStyle/>
          <a:p>
            <a:pPr marL="0" indent="0">
              <a:buNone/>
            </a:pPr>
            <a:r>
              <a:rPr lang="pl-PL" dirty="0">
                <a:sym typeface="Wingdings" panose="05000000000000000000" pitchFamily="2" charset="2"/>
              </a:rPr>
              <a:t></a:t>
            </a:r>
            <a:r>
              <a:rPr lang="pl-PL" b="1" dirty="0">
                <a:sym typeface="Wingdings" panose="05000000000000000000" pitchFamily="2" charset="2"/>
              </a:rPr>
              <a:t>orzecznictwo - </a:t>
            </a:r>
            <a:r>
              <a:rPr lang="pl-PL" dirty="0"/>
              <a:t>historyczny pogląd, iż </a:t>
            </a:r>
            <a:r>
              <a:rPr lang="pl-PL" dirty="0">
                <a:solidFill>
                  <a:schemeClr val="accent1">
                    <a:lumMod val="75000"/>
                  </a:schemeClr>
                </a:solidFill>
              </a:rPr>
              <a:t>nadpłata podatku jest nienależnym świadczeniem majątkowym o charakterze cywilnoprawnym</a:t>
            </a:r>
            <a:r>
              <a:rPr lang="pl-PL" dirty="0"/>
              <a:t>, do którego spełnienia podatnik nie był zobowiązany, objętym dyspozycją art. 410 § 2 </a:t>
            </a:r>
            <a:r>
              <a:rPr lang="pl-PL" dirty="0" err="1"/>
              <a:t>kc</a:t>
            </a:r>
            <a:r>
              <a:rPr lang="pl-PL" dirty="0"/>
              <a:t> </a:t>
            </a:r>
          </a:p>
          <a:p>
            <a:pPr marL="0" indent="0">
              <a:buNone/>
            </a:pPr>
            <a:r>
              <a:rPr lang="pl-PL" dirty="0"/>
              <a:t>(uchwała Sądu Najwyższego z 21 marca 1996 r., sygn.. akt III AZP 39/95, Przegląd Orzecznictwa Podatkowego, nr 3 z 1998 r., poz. 82.). </a:t>
            </a:r>
          </a:p>
          <a:p>
            <a:endParaRPr lang="pl-PL" dirty="0"/>
          </a:p>
        </p:txBody>
      </p:sp>
    </p:spTree>
    <p:extLst>
      <p:ext uri="{BB962C8B-B14F-4D97-AF65-F5344CB8AC3E}">
        <p14:creationId xmlns:p14="http://schemas.microsoft.com/office/powerpoint/2010/main" val="337036545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a:t>Konsekwencje przedstawionego rozumowania</a:t>
            </a:r>
          </a:p>
        </p:txBody>
      </p:sp>
      <p:sp>
        <p:nvSpPr>
          <p:cNvPr id="3" name="Symbol zastępczy zawartości 2"/>
          <p:cNvSpPr>
            <a:spLocks noGrp="1"/>
          </p:cNvSpPr>
          <p:nvPr>
            <p:ph idx="1"/>
          </p:nvPr>
        </p:nvSpPr>
        <p:spPr/>
        <p:txBody>
          <a:bodyPr/>
          <a:lstStyle/>
          <a:p>
            <a:r>
              <a:rPr lang="pl-PL" dirty="0"/>
              <a:t>Wykorzystywanie roszczenia z tytułu bezpodstawnego wzbogacenia i nienależnego świadczenia (art. 410 w zw. z art. 405 </a:t>
            </a:r>
            <a:r>
              <a:rPr lang="pl-PL" dirty="0" err="1"/>
              <a:t>kc</a:t>
            </a:r>
            <a:r>
              <a:rPr lang="pl-PL" dirty="0"/>
              <a:t>) </a:t>
            </a:r>
            <a:r>
              <a:rPr lang="pl-PL" dirty="0">
                <a:sym typeface="Wingdings" panose="05000000000000000000" pitchFamily="2" charset="2"/>
              </a:rPr>
              <a:t> por. wyrok SA w Warszawie, a także wyrok SA w Krakowie oraz postanowienie SN</a:t>
            </a:r>
            <a:r>
              <a:rPr lang="pl-PL" dirty="0"/>
              <a:t>. </a:t>
            </a:r>
          </a:p>
          <a:p>
            <a:endParaRPr lang="pl-PL" dirty="0"/>
          </a:p>
        </p:txBody>
      </p:sp>
    </p:spTree>
    <p:extLst>
      <p:ext uri="{BB962C8B-B14F-4D97-AF65-F5344CB8AC3E}">
        <p14:creationId xmlns:p14="http://schemas.microsoft.com/office/powerpoint/2010/main" val="182971484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fontScale="90000"/>
          </a:bodyPr>
          <a:lstStyle/>
          <a:p>
            <a:pPr algn="ctr"/>
            <a:r>
              <a:rPr lang="pl-PL" dirty="0"/>
              <a:t>Problem stosowaniu art. 405 i 410 </a:t>
            </a:r>
            <a:r>
              <a:rPr lang="pl-PL" dirty="0" err="1"/>
              <a:t>kc</a:t>
            </a:r>
            <a:r>
              <a:rPr lang="pl-PL" dirty="0"/>
              <a:t> dla ochrony podmiotu uprawnionego z tytułu podatku</a:t>
            </a:r>
          </a:p>
        </p:txBody>
      </p:sp>
      <p:sp>
        <p:nvSpPr>
          <p:cNvPr id="3" name="Symbol zastępczy zawartości 2"/>
          <p:cNvSpPr>
            <a:spLocks noGrp="1"/>
          </p:cNvSpPr>
          <p:nvPr>
            <p:ph idx="1"/>
          </p:nvPr>
        </p:nvSpPr>
        <p:spPr/>
        <p:txBody>
          <a:bodyPr>
            <a:normAutofit lnSpcReduction="10000"/>
          </a:bodyPr>
          <a:lstStyle/>
          <a:p>
            <a:r>
              <a:rPr lang="pl-PL" b="1" dirty="0"/>
              <a:t>Art. 405.</a:t>
            </a:r>
            <a:r>
              <a:rPr lang="pl-PL" dirty="0"/>
              <a:t> Kto bez podstawy prawnej uzyskał korzyść majątkową kosztem innej osoby, obowiązany jest do wydania korzyści w naturze, a gdyby to nie było możliwe, do zwrotu jej wartości.</a:t>
            </a:r>
          </a:p>
          <a:p>
            <a:r>
              <a:rPr lang="pl-PL" b="1" dirty="0"/>
              <a:t>Art. 410.</a:t>
            </a:r>
            <a:r>
              <a:rPr lang="pl-PL" dirty="0"/>
              <a:t> § 1. Przepisy artykułów poprzedzających stosuje się w szczególności do świadczenia nienależnego.</a:t>
            </a:r>
          </a:p>
          <a:p>
            <a:r>
              <a:rPr lang="pl-PL" dirty="0"/>
              <a:t>§ 2. Świadczenie jest nienależne, jeżeli ten, kto je spełnił, nie był w ogóle zobowiązany lub nie był zobowiązany względem osoby, której świadczył, albo jeżeli podstawa świadczenia odpadła lub zamierzony cel świadczenia nie został osiągnięty, albo jeżeli czynność prawna zobowiązująca do świadczenia była nieważna i nie stała się ważna po spełnieniu świadczenia.</a:t>
            </a:r>
          </a:p>
          <a:p>
            <a:endParaRPr lang="pl-PL" dirty="0"/>
          </a:p>
        </p:txBody>
      </p:sp>
    </p:spTree>
    <p:extLst>
      <p:ext uri="{BB962C8B-B14F-4D97-AF65-F5344CB8AC3E}">
        <p14:creationId xmlns:p14="http://schemas.microsoft.com/office/powerpoint/2010/main" val="148386380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fontScale="90000"/>
          </a:bodyPr>
          <a:lstStyle/>
          <a:p>
            <a:pPr algn="ctr"/>
            <a:r>
              <a:rPr lang="pl-PL" b="1" dirty="0"/>
              <a:t>Przyczyna</a:t>
            </a:r>
            <a:r>
              <a:rPr lang="pl-PL" dirty="0"/>
              <a:t> odwoływania się przez organy podatkowe do konstrukcji świadczenia nienależnego</a:t>
            </a:r>
            <a:endParaRPr lang="pl-PL" b="1" dirty="0"/>
          </a:p>
        </p:txBody>
      </p:sp>
      <p:sp>
        <p:nvSpPr>
          <p:cNvPr id="3" name="Symbol zastępczy zawartości 2"/>
          <p:cNvSpPr>
            <a:spLocks noGrp="1"/>
          </p:cNvSpPr>
          <p:nvPr>
            <p:ph idx="1"/>
          </p:nvPr>
        </p:nvSpPr>
        <p:spPr/>
        <p:txBody>
          <a:bodyPr/>
          <a:lstStyle/>
          <a:p>
            <a:r>
              <a:rPr lang="pl-PL" dirty="0"/>
              <a:t>– </a:t>
            </a:r>
            <a:r>
              <a:rPr lang="pl-PL" b="1" dirty="0"/>
              <a:t>panaceum</a:t>
            </a:r>
            <a:r>
              <a:rPr lang="pl-PL" dirty="0"/>
              <a:t> </a:t>
            </a:r>
            <a:r>
              <a:rPr lang="pl-PL" b="1" dirty="0"/>
              <a:t>na „pochopny” albo zawyżony  zwrot nadpłaty podatku, którego weryfikacja nie jest możliwa ze względu na upływ terminu przedawnienia </a:t>
            </a:r>
            <a:r>
              <a:rPr lang="pl-PL" dirty="0"/>
              <a:t>(por. stan faktyczny będący przedmiotem rozpoznania Sądu Apelacyjnego w Warszawie w wyroku z 15 czerwca 2016 r., sygn. akt I </a:t>
            </a:r>
            <a:r>
              <a:rPr lang="pl-PL" dirty="0" err="1"/>
              <a:t>ACa</a:t>
            </a:r>
            <a:r>
              <a:rPr lang="pl-PL" dirty="0"/>
              <a:t> 1260/15). </a:t>
            </a:r>
          </a:p>
          <a:p>
            <a:r>
              <a:rPr lang="pl-PL" b="1" dirty="0"/>
              <a:t>Środek zaradczy na brak regulacji prawnej w prawie podatkowym </a:t>
            </a:r>
            <a:r>
              <a:rPr lang="pl-PL" dirty="0"/>
              <a:t>(wyrok Sądu Apelacyjnego w Krakowie z 22 września 2016 r., sygn. akt I </a:t>
            </a:r>
            <a:r>
              <a:rPr lang="pl-PL" dirty="0" err="1"/>
              <a:t>ACa</a:t>
            </a:r>
            <a:r>
              <a:rPr lang="pl-PL" dirty="0"/>
              <a:t> 452/16</a:t>
            </a:r>
            <a:r>
              <a:rPr lang="pl-PL" dirty="0" smtClean="0"/>
              <a:t>, oraz wyrok Sądu Apelacyjnego w Krakowie z 28 września 2016 r., sygn. akt I </a:t>
            </a:r>
            <a:r>
              <a:rPr lang="pl-PL" dirty="0" err="1" smtClean="0"/>
              <a:t>ACa</a:t>
            </a:r>
            <a:r>
              <a:rPr lang="pl-PL" dirty="0" smtClean="0"/>
              <a:t> 429/16,  </a:t>
            </a:r>
            <a:r>
              <a:rPr lang="pl-PL" dirty="0"/>
              <a:t>por. także postanowienie SN z 11 września 2014 r., sygn. akt III CZ 46/14) </a:t>
            </a:r>
            <a:r>
              <a:rPr lang="pl-PL" dirty="0">
                <a:sym typeface="Wingdings" panose="05000000000000000000" pitchFamily="2" charset="2"/>
              </a:rPr>
              <a:t> </a:t>
            </a:r>
            <a:endParaRPr lang="pl-PL" dirty="0"/>
          </a:p>
          <a:p>
            <a:endParaRPr lang="pl-PL" b="1" dirty="0"/>
          </a:p>
          <a:p>
            <a:endParaRPr lang="pl-PL" dirty="0"/>
          </a:p>
        </p:txBody>
      </p:sp>
    </p:spTree>
    <p:extLst>
      <p:ext uri="{BB962C8B-B14F-4D97-AF65-F5344CB8AC3E}">
        <p14:creationId xmlns:p14="http://schemas.microsoft.com/office/powerpoint/2010/main" val="273098994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Autofit/>
          </a:bodyPr>
          <a:lstStyle/>
          <a:p>
            <a:pPr algn="ctr"/>
            <a:r>
              <a:rPr lang="pl-PL" sz="3200" b="1" dirty="0"/>
              <a:t>Wyrok Sądu Apelacyjnego w Krakowie z 22 września 2016 r., sygn. akt I </a:t>
            </a:r>
            <a:r>
              <a:rPr lang="pl-PL" sz="3200" b="1" dirty="0" err="1"/>
              <a:t>ACa</a:t>
            </a:r>
            <a:r>
              <a:rPr lang="pl-PL" sz="3200" b="1" dirty="0"/>
              <a:t> 452/16  - brak regulacji </a:t>
            </a:r>
            <a:r>
              <a:rPr lang="pl-PL" sz="3200" b="1" dirty="0" err="1"/>
              <a:t>podatkowoprawnej</a:t>
            </a:r>
            <a:r>
              <a:rPr lang="pl-PL" sz="3200" b="1" dirty="0"/>
              <a:t> jako uzasadnienie dla posiłkowania się prawem cywilnym</a:t>
            </a:r>
            <a:endParaRPr lang="pl-PL" sz="3200" dirty="0"/>
          </a:p>
        </p:txBody>
      </p:sp>
      <p:sp>
        <p:nvSpPr>
          <p:cNvPr id="3" name="Symbol zastępczy zawartości 2"/>
          <p:cNvSpPr>
            <a:spLocks noGrp="1"/>
          </p:cNvSpPr>
          <p:nvPr>
            <p:ph idx="1"/>
          </p:nvPr>
        </p:nvSpPr>
        <p:spPr/>
        <p:txBody>
          <a:bodyPr/>
          <a:lstStyle/>
          <a:p>
            <a:r>
              <a:rPr lang="pl-PL" dirty="0"/>
              <a:t>Jakikolwiek ponowny zwrot środków przekazanych z tytułu zapłaty podatku,  w przypadku </a:t>
            </a:r>
            <a:r>
              <a:rPr lang="pl-PL" b="1" dirty="0"/>
              <a:t>braku pozytywnej regulacji na gruncie prawa podatkowego dotyczącej odzyskiwania zwróconych środków</a:t>
            </a:r>
            <a:r>
              <a:rPr lang="pl-PL" dirty="0"/>
              <a:t>, przenosi i tak problem z pola prawa administracyjnego na grunt prawa cywilnego. </a:t>
            </a:r>
          </a:p>
          <a:p>
            <a:endParaRPr lang="pl-PL" dirty="0"/>
          </a:p>
        </p:txBody>
      </p:sp>
    </p:spTree>
    <p:extLst>
      <p:ext uri="{BB962C8B-B14F-4D97-AF65-F5344CB8AC3E}">
        <p14:creationId xmlns:p14="http://schemas.microsoft.com/office/powerpoint/2010/main" val="310533624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pPr algn="ctr"/>
            <a:r>
              <a:rPr lang="pl-PL" dirty="0"/>
              <a:t>Krytyka </a:t>
            </a:r>
          </a:p>
        </p:txBody>
      </p:sp>
      <p:sp>
        <p:nvSpPr>
          <p:cNvPr id="3" name="Symbol zastępczy zawartości 2"/>
          <p:cNvSpPr>
            <a:spLocks noGrp="1"/>
          </p:cNvSpPr>
          <p:nvPr>
            <p:ph idx="1"/>
          </p:nvPr>
        </p:nvSpPr>
        <p:spPr/>
        <p:txBody>
          <a:bodyPr/>
          <a:lstStyle/>
          <a:p>
            <a:r>
              <a:rPr lang="pl-PL" dirty="0"/>
              <a:t>Chyba </a:t>
            </a:r>
            <a:r>
              <a:rPr lang="pl-PL" b="1" dirty="0"/>
              <a:t>relikt przekonania o „</a:t>
            </a:r>
            <a:r>
              <a:rPr lang="pl-PL" b="1" dirty="0" err="1"/>
              <a:t>ponaddyscyplinarnym</a:t>
            </a:r>
            <a:r>
              <a:rPr lang="pl-PL" b="1" dirty="0"/>
              <a:t>” zastosowaniu prawa cywilnego </a:t>
            </a:r>
            <a:r>
              <a:rPr lang="pl-PL" dirty="0"/>
              <a:t>– myśl prawnicza </a:t>
            </a:r>
            <a:r>
              <a:rPr lang="pl-PL" b="1" dirty="0"/>
              <a:t>początku XX w. </a:t>
            </a:r>
            <a:r>
              <a:rPr lang="pl-PL" dirty="0"/>
              <a:t>– prawo cywilne może wkraczać w obszar prawa podatkowego w zakresie tych pojęć i instytucji, które mają cywilnoprawne </a:t>
            </a:r>
            <a:r>
              <a:rPr lang="pl-PL" dirty="0" smtClean="0"/>
              <a:t>korzenie. </a:t>
            </a:r>
            <a:endParaRPr lang="pl-PL" dirty="0"/>
          </a:p>
          <a:p>
            <a:endParaRPr lang="pl-PL" dirty="0"/>
          </a:p>
        </p:txBody>
      </p:sp>
    </p:spTree>
    <p:extLst>
      <p:ext uri="{BB962C8B-B14F-4D97-AF65-F5344CB8AC3E}">
        <p14:creationId xmlns:p14="http://schemas.microsoft.com/office/powerpoint/2010/main" val="353396077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pPr algn="ctr"/>
            <a:r>
              <a:rPr lang="pl-PL" dirty="0"/>
              <a:t>Krytyka – poziom ustawodawstwa </a:t>
            </a:r>
          </a:p>
        </p:txBody>
      </p:sp>
      <p:sp>
        <p:nvSpPr>
          <p:cNvPr id="3" name="Symbol zastępczy zawartości 2"/>
          <p:cNvSpPr>
            <a:spLocks noGrp="1"/>
          </p:cNvSpPr>
          <p:nvPr>
            <p:ph idx="1"/>
          </p:nvPr>
        </p:nvSpPr>
        <p:spPr/>
        <p:txBody>
          <a:bodyPr/>
          <a:lstStyle/>
          <a:p>
            <a:r>
              <a:rPr lang="pl-PL" b="1" dirty="0">
                <a:sym typeface="Wingdings" panose="05000000000000000000" pitchFamily="2" charset="2"/>
              </a:rPr>
              <a:t> </a:t>
            </a:r>
            <a:r>
              <a:rPr lang="pl-PL" b="1" dirty="0"/>
              <a:t>Odrębność stosunków prawnych </a:t>
            </a:r>
            <a:r>
              <a:rPr lang="pl-PL" dirty="0"/>
              <a:t>regulowanych w prawie cywilnym i w prawie podatkowym – </a:t>
            </a:r>
            <a:r>
              <a:rPr lang="pl-PL" dirty="0">
                <a:solidFill>
                  <a:schemeClr val="accent1">
                    <a:lumMod val="75000"/>
                  </a:schemeClr>
                </a:solidFill>
              </a:rPr>
              <a:t>uprzedniość stosunków cywilnoprawnych</a:t>
            </a:r>
            <a:r>
              <a:rPr lang="pl-PL" dirty="0"/>
              <a:t>, nawiązywanie przez </a:t>
            </a:r>
            <a:r>
              <a:rPr lang="pl-PL" dirty="0">
                <a:solidFill>
                  <a:schemeClr val="accent1">
                    <a:lumMod val="75000"/>
                  </a:schemeClr>
                </a:solidFill>
              </a:rPr>
              <a:t>prawo podatkowe </a:t>
            </a:r>
            <a:r>
              <a:rPr lang="pl-PL" dirty="0"/>
              <a:t>do </a:t>
            </a:r>
            <a:r>
              <a:rPr lang="pl-PL" dirty="0">
                <a:solidFill>
                  <a:schemeClr val="accent1">
                    <a:lumMod val="75000"/>
                  </a:schemeClr>
                </a:solidFill>
              </a:rPr>
              <a:t>„owoców” </a:t>
            </a:r>
            <a:r>
              <a:rPr lang="pl-PL" dirty="0"/>
              <a:t>prawa cywilnego </a:t>
            </a:r>
          </a:p>
          <a:p>
            <a:r>
              <a:rPr lang="pl-PL" dirty="0">
                <a:sym typeface="Wingdings" panose="05000000000000000000" pitchFamily="2" charset="2"/>
              </a:rPr>
              <a:t> </a:t>
            </a:r>
            <a:r>
              <a:rPr lang="pl-PL" b="1" dirty="0">
                <a:sym typeface="Wingdings" panose="05000000000000000000" pitchFamily="2" charset="2"/>
              </a:rPr>
              <a:t>konsekwencja </a:t>
            </a:r>
            <a:r>
              <a:rPr lang="pl-PL" dirty="0">
                <a:sym typeface="Wingdings" panose="05000000000000000000" pitchFamily="2" charset="2"/>
              </a:rPr>
              <a:t>– </a:t>
            </a:r>
            <a:r>
              <a:rPr lang="pl-PL" dirty="0">
                <a:solidFill>
                  <a:schemeClr val="accent1">
                    <a:lumMod val="75000"/>
                  </a:schemeClr>
                </a:solidFill>
                <a:sym typeface="Wingdings" panose="05000000000000000000" pitchFamily="2" charset="2"/>
              </a:rPr>
              <a:t>w </a:t>
            </a:r>
            <a:r>
              <a:rPr lang="pl-PL" dirty="0" err="1">
                <a:solidFill>
                  <a:schemeClr val="accent1">
                    <a:lumMod val="75000"/>
                  </a:schemeClr>
                </a:solidFill>
                <a:sym typeface="Wingdings" panose="05000000000000000000" pitchFamily="2" charset="2"/>
              </a:rPr>
              <a:t>kc</a:t>
            </a:r>
            <a:r>
              <a:rPr lang="pl-PL" dirty="0">
                <a:solidFill>
                  <a:schemeClr val="accent1">
                    <a:lumMod val="75000"/>
                  </a:schemeClr>
                </a:solidFill>
                <a:sym typeface="Wingdings" panose="05000000000000000000" pitchFamily="2" charset="2"/>
              </a:rPr>
              <a:t> nie reguluje się stosunków podatkowoprawnych, a cywilnoprawne  </a:t>
            </a:r>
            <a:endParaRPr lang="pl-PL" dirty="0">
              <a:solidFill>
                <a:schemeClr val="accent1">
                  <a:lumMod val="75000"/>
                </a:schemeClr>
              </a:solidFill>
            </a:endParaRPr>
          </a:p>
          <a:p>
            <a:r>
              <a:rPr lang="pl-PL" i="1" dirty="0">
                <a:solidFill>
                  <a:srgbClr val="FF0000"/>
                </a:solidFill>
              </a:rPr>
              <a:t>Art. 1 </a:t>
            </a:r>
            <a:r>
              <a:rPr lang="pl-PL" i="1" dirty="0" err="1">
                <a:solidFill>
                  <a:srgbClr val="FF0000"/>
                </a:solidFill>
              </a:rPr>
              <a:t>kc</a:t>
            </a:r>
            <a:r>
              <a:rPr lang="pl-PL" i="1" dirty="0">
                <a:solidFill>
                  <a:srgbClr val="FF0000"/>
                </a:solidFill>
              </a:rPr>
              <a:t> </a:t>
            </a:r>
            <a:r>
              <a:rPr lang="pl-PL" i="1" dirty="0"/>
              <a:t>- Kodeks niniejszy reguluje stosunki cywilnoprawne między osobami fizycznymi i osobami prawnymi. </a:t>
            </a:r>
          </a:p>
          <a:p>
            <a:r>
              <a:rPr lang="pl-PL" dirty="0">
                <a:solidFill>
                  <a:srgbClr val="FF0000"/>
                </a:solidFill>
                <a:sym typeface="Wingdings" panose="05000000000000000000" pitchFamily="2" charset="2"/>
              </a:rPr>
              <a:t>stosunki cywilnoprawne </a:t>
            </a:r>
            <a:r>
              <a:rPr lang="pl-PL" dirty="0">
                <a:sym typeface="Wingdings" panose="05000000000000000000" pitchFamily="2" charset="2"/>
              </a:rPr>
              <a:t>– relacje regulowane przez normy prawa cywilnego. </a:t>
            </a:r>
            <a:endParaRPr lang="pl-PL" dirty="0"/>
          </a:p>
          <a:p>
            <a:pPr marL="0" indent="0">
              <a:buNone/>
            </a:pPr>
            <a:endParaRPr lang="pl-PL" dirty="0"/>
          </a:p>
        </p:txBody>
      </p:sp>
    </p:spTree>
    <p:extLst>
      <p:ext uri="{BB962C8B-B14F-4D97-AF65-F5344CB8AC3E}">
        <p14:creationId xmlns:p14="http://schemas.microsoft.com/office/powerpoint/2010/main" val="42886061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pPr algn="ctr"/>
            <a:r>
              <a:rPr lang="pl-PL" dirty="0" smtClean="0"/>
              <a:t>Plan wystąpienia</a:t>
            </a:r>
            <a:endParaRPr lang="pl-PL" dirty="0"/>
          </a:p>
        </p:txBody>
      </p:sp>
      <p:sp>
        <p:nvSpPr>
          <p:cNvPr id="3" name="Symbol zastępczy zawartości 2"/>
          <p:cNvSpPr>
            <a:spLocks noGrp="1"/>
          </p:cNvSpPr>
          <p:nvPr>
            <p:ph idx="1"/>
          </p:nvPr>
        </p:nvSpPr>
        <p:spPr/>
        <p:txBody>
          <a:bodyPr>
            <a:normAutofit fontScale="92500" lnSpcReduction="10000"/>
          </a:bodyPr>
          <a:lstStyle/>
          <a:p>
            <a:r>
              <a:rPr lang="pl-PL" dirty="0" smtClean="0"/>
              <a:t>1. Co to jest obejście prawa?</a:t>
            </a:r>
          </a:p>
          <a:p>
            <a:r>
              <a:rPr lang="pl-PL" dirty="0" smtClean="0"/>
              <a:t>2. Rola przedawnienia w prawie podatkowym jako wyznacznika czasowej przestrzeni dla działania organu podatkowego.</a:t>
            </a:r>
          </a:p>
          <a:p>
            <a:r>
              <a:rPr lang="pl-PL" dirty="0" smtClean="0"/>
              <a:t>3. Uzasadnienie dla wykorzystywania przepisów prawa cywilnego w celu „naprawiania niedoskonałości” prawa podatkowego. </a:t>
            </a:r>
          </a:p>
          <a:p>
            <a:r>
              <a:rPr lang="pl-PL" dirty="0" smtClean="0"/>
              <a:t>4. Problem odwoływania się do przepisów o bezpodstawnym wzbogaceniu i nienależnym świadczeniu dla zabezpieczenia interesów podmiotu uprawnionego z tytułu podatku – dwa głosy. </a:t>
            </a:r>
          </a:p>
          <a:p>
            <a:r>
              <a:rPr lang="pl-PL" dirty="0" smtClean="0"/>
              <a:t>5. Ocena zjawiska – czy wraz z upływem terminu przedawnienia zobowiązania podatkowego </a:t>
            </a:r>
            <a:r>
              <a:rPr lang="pl-PL" dirty="0"/>
              <a:t>z</a:t>
            </a:r>
            <a:r>
              <a:rPr lang="pl-PL" dirty="0" smtClean="0"/>
              <a:t>mienia się natura skonkretyzowanej powinności podatkowej? </a:t>
            </a:r>
            <a:endParaRPr lang="pl-PL" dirty="0"/>
          </a:p>
        </p:txBody>
      </p:sp>
    </p:spTree>
    <p:extLst>
      <p:ext uri="{BB962C8B-B14F-4D97-AF65-F5344CB8AC3E}">
        <p14:creationId xmlns:p14="http://schemas.microsoft.com/office/powerpoint/2010/main" val="223918735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pPr algn="ctr"/>
            <a:r>
              <a:rPr lang="pl-PL" dirty="0"/>
              <a:t>Krytyka – poziom ustawodawstwa – dalsza konsekwencja</a:t>
            </a:r>
          </a:p>
        </p:txBody>
      </p:sp>
      <p:sp>
        <p:nvSpPr>
          <p:cNvPr id="3" name="Symbol zastępczy zawartości 2"/>
          <p:cNvSpPr>
            <a:spLocks noGrp="1"/>
          </p:cNvSpPr>
          <p:nvPr>
            <p:ph idx="1"/>
          </p:nvPr>
        </p:nvSpPr>
        <p:spPr/>
        <p:txBody>
          <a:bodyPr/>
          <a:lstStyle/>
          <a:p>
            <a:r>
              <a:rPr lang="pl-PL" dirty="0">
                <a:sym typeface="Wingdings" panose="05000000000000000000" pitchFamily="2" charset="2"/>
              </a:rPr>
              <a:t> </a:t>
            </a:r>
            <a:r>
              <a:rPr lang="pl-PL" b="1" dirty="0">
                <a:sym typeface="Wingdings" panose="05000000000000000000" pitchFamily="2" charset="2"/>
              </a:rPr>
              <a:t>dalsza konsekwencja </a:t>
            </a:r>
            <a:r>
              <a:rPr lang="pl-PL" dirty="0">
                <a:sym typeface="Wingdings" panose="05000000000000000000" pitchFamily="2" charset="2"/>
              </a:rPr>
              <a:t>– </a:t>
            </a:r>
            <a:r>
              <a:rPr lang="pl-PL" dirty="0">
                <a:solidFill>
                  <a:schemeClr val="accent1">
                    <a:lumMod val="75000"/>
                  </a:schemeClr>
                </a:solidFill>
                <a:sym typeface="Wingdings" panose="05000000000000000000" pitchFamily="2" charset="2"/>
              </a:rPr>
              <a:t>stosunek zobowiązaniowy w prawie podatkowym nie jest relacją, o jakiej mowa w art. 353 </a:t>
            </a:r>
            <a:r>
              <a:rPr lang="pl-PL" dirty="0" err="1">
                <a:solidFill>
                  <a:schemeClr val="accent1">
                    <a:lumMod val="75000"/>
                  </a:schemeClr>
                </a:solidFill>
                <a:sym typeface="Wingdings" panose="05000000000000000000" pitchFamily="2" charset="2"/>
              </a:rPr>
              <a:t>kc</a:t>
            </a:r>
            <a:r>
              <a:rPr lang="pl-PL" dirty="0">
                <a:solidFill>
                  <a:schemeClr val="accent1">
                    <a:lumMod val="75000"/>
                  </a:schemeClr>
                </a:solidFill>
                <a:sym typeface="Wingdings" panose="05000000000000000000" pitchFamily="2" charset="2"/>
              </a:rPr>
              <a:t> . </a:t>
            </a:r>
          </a:p>
          <a:p>
            <a:r>
              <a:rPr lang="pl-PL" b="1" i="1" dirty="0"/>
              <a:t>Art. 353.</a:t>
            </a:r>
            <a:r>
              <a:rPr lang="pl-PL" i="1" dirty="0"/>
              <a:t> § 1. Zobowiązanie polega na tym, że wierzyciel może żądać od dłużnika świadczenia, a dłużnik powinien świadczenie spełnić. § 2. Świadczenie może polegać na działaniu albo na zaniechaniu.</a:t>
            </a:r>
          </a:p>
          <a:p>
            <a:endParaRPr lang="pl-PL" dirty="0"/>
          </a:p>
          <a:p>
            <a:endParaRPr lang="pl-PL" dirty="0"/>
          </a:p>
        </p:txBody>
      </p:sp>
    </p:spTree>
    <p:extLst>
      <p:ext uri="{BB962C8B-B14F-4D97-AF65-F5344CB8AC3E}">
        <p14:creationId xmlns:p14="http://schemas.microsoft.com/office/powerpoint/2010/main" val="46600802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pPr algn="ctr"/>
            <a:r>
              <a:rPr lang="pl-PL" dirty="0"/>
              <a:t>Krytyka wykorzystywania przez administrację podatkową art. 410 </a:t>
            </a:r>
            <a:r>
              <a:rPr lang="pl-PL" dirty="0" err="1"/>
              <a:t>kc</a:t>
            </a:r>
            <a:endParaRPr lang="pl-PL" dirty="0"/>
          </a:p>
        </p:txBody>
      </p:sp>
      <p:sp>
        <p:nvSpPr>
          <p:cNvPr id="3" name="Symbol zastępczy zawartości 2"/>
          <p:cNvSpPr>
            <a:spLocks noGrp="1"/>
          </p:cNvSpPr>
          <p:nvPr>
            <p:ph idx="1"/>
          </p:nvPr>
        </p:nvSpPr>
        <p:spPr/>
        <p:txBody>
          <a:bodyPr/>
          <a:lstStyle/>
          <a:p>
            <a:r>
              <a:rPr lang="pl-PL" dirty="0"/>
              <a:t>Art. 1 </a:t>
            </a:r>
            <a:r>
              <a:rPr lang="pl-PL" dirty="0" err="1"/>
              <a:t>kc</a:t>
            </a:r>
            <a:r>
              <a:rPr lang="pl-PL" dirty="0"/>
              <a:t>- nieobjęcie takiej sytuacji zakresem zastosowania </a:t>
            </a:r>
            <a:r>
              <a:rPr lang="pl-PL" dirty="0" err="1"/>
              <a:t>kc</a:t>
            </a:r>
            <a:r>
              <a:rPr lang="pl-PL" dirty="0"/>
              <a:t>.</a:t>
            </a:r>
          </a:p>
          <a:p>
            <a:r>
              <a:rPr lang="pl-PL" dirty="0"/>
              <a:t>Problem przedawnienia – torpedowania ochronnego efektu przedawnienia – uniemożliwianie osiągnięcia stanu pokoju </a:t>
            </a:r>
            <a:r>
              <a:rPr lang="pl-PL" dirty="0" smtClean="0"/>
              <a:t>prawnego.</a:t>
            </a:r>
            <a:endParaRPr lang="pl-PL" dirty="0"/>
          </a:p>
          <a:p>
            <a:r>
              <a:rPr lang="pl-PL" dirty="0"/>
              <a:t>Na skutek upływu czasu (przedawnienia) zobowiązanie podatkowe nie przekształca się w zobowiązanie </a:t>
            </a:r>
            <a:r>
              <a:rPr lang="pl-PL" dirty="0" smtClean="0"/>
              <a:t>cywilnoprawne.</a:t>
            </a:r>
            <a:endParaRPr lang="pl-PL" dirty="0"/>
          </a:p>
          <a:p>
            <a:endParaRPr lang="pl-PL" dirty="0"/>
          </a:p>
        </p:txBody>
      </p:sp>
    </p:spTree>
    <p:extLst>
      <p:ext uri="{BB962C8B-B14F-4D97-AF65-F5344CB8AC3E}">
        <p14:creationId xmlns:p14="http://schemas.microsoft.com/office/powerpoint/2010/main" val="23200680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pPr algn="ctr"/>
            <a:r>
              <a:rPr lang="pl-PL" dirty="0"/>
              <a:t>Czy można być optymistą?</a:t>
            </a:r>
          </a:p>
        </p:txBody>
      </p:sp>
      <p:sp>
        <p:nvSpPr>
          <p:cNvPr id="3" name="Symbol zastępczy zawartości 2"/>
          <p:cNvSpPr>
            <a:spLocks noGrp="1"/>
          </p:cNvSpPr>
          <p:nvPr>
            <p:ph idx="1"/>
          </p:nvPr>
        </p:nvSpPr>
        <p:spPr/>
        <p:txBody>
          <a:bodyPr/>
          <a:lstStyle/>
          <a:p>
            <a:r>
              <a:rPr lang="pl-PL" dirty="0"/>
              <a:t>Chyba nie. </a:t>
            </a:r>
          </a:p>
          <a:p>
            <a:r>
              <a:rPr lang="pl-PL" dirty="0"/>
              <a:t>wyrok z 22.09.2016 r. (I </a:t>
            </a:r>
            <a:r>
              <a:rPr lang="pl-PL" dirty="0" err="1"/>
              <a:t>Aca</a:t>
            </a:r>
            <a:r>
              <a:rPr lang="pl-PL" dirty="0"/>
              <a:t> 452/16). </a:t>
            </a:r>
          </a:p>
          <a:p>
            <a:r>
              <a:rPr lang="pl-PL" dirty="0"/>
              <a:t>wyrok z 28.09.2016 r. (I </a:t>
            </a:r>
            <a:r>
              <a:rPr lang="pl-PL" dirty="0" err="1"/>
              <a:t>Aca</a:t>
            </a:r>
            <a:r>
              <a:rPr lang="pl-PL"/>
              <a:t> 429/16). </a:t>
            </a:r>
          </a:p>
          <a:p>
            <a:endParaRPr lang="pl-PL"/>
          </a:p>
        </p:txBody>
      </p:sp>
    </p:spTree>
    <p:extLst>
      <p:ext uri="{BB962C8B-B14F-4D97-AF65-F5344CB8AC3E}">
        <p14:creationId xmlns:p14="http://schemas.microsoft.com/office/powerpoint/2010/main" val="26586521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fontScale="90000"/>
          </a:bodyPr>
          <a:lstStyle/>
          <a:p>
            <a:r>
              <a:rPr lang="pl-PL" dirty="0"/>
              <a:t>Obejście ustawy podatkowej – próba zdefiniowania – </a:t>
            </a:r>
            <a:r>
              <a:rPr lang="pl-PL" sz="4000" b="1" dirty="0"/>
              <a:t>obejście ustawy w prawie cywilnym </a:t>
            </a:r>
            <a:endParaRPr lang="pl-PL" dirty="0"/>
          </a:p>
        </p:txBody>
      </p:sp>
      <p:sp>
        <p:nvSpPr>
          <p:cNvPr id="3" name="Symbol zastępczy zawartości 2"/>
          <p:cNvSpPr>
            <a:spLocks noGrp="1"/>
          </p:cNvSpPr>
          <p:nvPr>
            <p:ph idx="1"/>
          </p:nvPr>
        </p:nvSpPr>
        <p:spPr/>
        <p:txBody>
          <a:bodyPr/>
          <a:lstStyle/>
          <a:p>
            <a:r>
              <a:rPr lang="pl-PL" dirty="0"/>
              <a:t>Obejście prawa cywilnego a obejście prawa podatkowego </a:t>
            </a:r>
          </a:p>
          <a:p>
            <a:r>
              <a:rPr lang="pl-PL" dirty="0"/>
              <a:t>Obejście ustawy w Kodeksie cywilnym - art. 58 </a:t>
            </a:r>
            <a:r>
              <a:rPr lang="pl-PL" dirty="0" err="1"/>
              <a:t>kc</a:t>
            </a:r>
            <a:endParaRPr lang="pl-PL" dirty="0"/>
          </a:p>
          <a:p>
            <a:r>
              <a:rPr lang="pl-PL" b="1" dirty="0"/>
              <a:t>Art. 58.</a:t>
            </a:r>
            <a:r>
              <a:rPr lang="pl-PL" dirty="0"/>
              <a:t> § 1. Czynność prawna sprzeczna z ustawą albo </a:t>
            </a:r>
            <a:r>
              <a:rPr lang="pl-PL" b="1" dirty="0"/>
              <a:t>mająca na celu obejście ustawy</a:t>
            </a:r>
            <a:r>
              <a:rPr lang="pl-PL" dirty="0"/>
              <a:t> jest </a:t>
            </a:r>
            <a:r>
              <a:rPr lang="pl-PL" b="1" dirty="0"/>
              <a:t>nieważna</a:t>
            </a:r>
            <a:r>
              <a:rPr lang="pl-PL" dirty="0"/>
              <a:t>, chyba że właściwy przepis przewiduje inny skutek, w szczególności ten, iż na miejsce nieważnych postanowień czynności prawnej wchodzą odpowiednie przepisy ustawy.</a:t>
            </a:r>
          </a:p>
          <a:p>
            <a:endParaRPr lang="pl-PL" dirty="0"/>
          </a:p>
        </p:txBody>
      </p:sp>
    </p:spTree>
    <p:extLst>
      <p:ext uri="{BB962C8B-B14F-4D97-AF65-F5344CB8AC3E}">
        <p14:creationId xmlns:p14="http://schemas.microsoft.com/office/powerpoint/2010/main" val="28854449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pPr algn="ctr"/>
            <a:r>
              <a:rPr lang="pl-PL" dirty="0" smtClean="0"/>
              <a:t>Istota obejścia prawa w prawie cywilnym</a:t>
            </a:r>
            <a:endParaRPr lang="pl-PL" dirty="0"/>
          </a:p>
        </p:txBody>
      </p:sp>
      <p:sp>
        <p:nvSpPr>
          <p:cNvPr id="3" name="Symbol zastępczy zawartości 2"/>
          <p:cNvSpPr>
            <a:spLocks noGrp="1"/>
          </p:cNvSpPr>
          <p:nvPr>
            <p:ph idx="1"/>
          </p:nvPr>
        </p:nvSpPr>
        <p:spPr/>
        <p:txBody>
          <a:bodyPr>
            <a:normAutofit fontScale="70000" lnSpcReduction="20000"/>
          </a:bodyPr>
          <a:lstStyle/>
          <a:p>
            <a:pPr marL="0" indent="0">
              <a:buNone/>
            </a:pPr>
            <a:r>
              <a:rPr lang="pl-PL" dirty="0"/>
              <a:t> - zachowanie </a:t>
            </a:r>
            <a:r>
              <a:rPr lang="pl-PL" b="1" dirty="0"/>
              <a:t>nakierowane na przełamanie prawnego zakazu</a:t>
            </a:r>
            <a:r>
              <a:rPr lang="pl-PL" dirty="0"/>
              <a:t>,</a:t>
            </a:r>
          </a:p>
          <a:p>
            <a:pPr marL="0" indent="0">
              <a:buNone/>
            </a:pPr>
            <a:r>
              <a:rPr lang="pl-PL" dirty="0"/>
              <a:t>    - ma miejsce wówczas, gdy określony podmiot dążąc do osiągnięcia zamierzonego przez   </a:t>
            </a:r>
          </a:p>
          <a:p>
            <a:pPr marL="0" indent="0">
              <a:buNone/>
            </a:pPr>
            <a:r>
              <a:rPr lang="pl-PL" dirty="0"/>
              <a:t>     siebie, niezgodnego z prawem skutku podejmuje czynność innego rodzaju niż wprost wyłączona </a:t>
            </a:r>
          </a:p>
          <a:p>
            <a:pPr marL="0" indent="0">
              <a:buNone/>
            </a:pPr>
            <a:r>
              <a:rPr lang="pl-PL" dirty="0"/>
              <a:t>     przez prawo, z którą jednak ustawodawca wyraźnie nie łączy takiego zakazu (Por. S. Grzybowski, </a:t>
            </a:r>
          </a:p>
          <a:p>
            <a:pPr marL="0" indent="0">
              <a:buNone/>
            </a:pPr>
            <a:r>
              <a:rPr lang="pl-PL" dirty="0"/>
              <a:t>     Prawo cywilne. Zarys części ogólnej, Warszawa 1985, s. 269),</a:t>
            </a:r>
          </a:p>
          <a:p>
            <a:pPr marL="0" indent="0">
              <a:buNone/>
            </a:pPr>
            <a:r>
              <a:rPr lang="pl-PL" dirty="0"/>
              <a:t>     </a:t>
            </a:r>
            <a:r>
              <a:rPr lang="pl-PL" b="1" dirty="0"/>
              <a:t>WNIOSEK:</a:t>
            </a:r>
            <a:r>
              <a:rPr lang="pl-PL" dirty="0"/>
              <a:t> </a:t>
            </a:r>
          </a:p>
          <a:p>
            <a:pPr>
              <a:buFontTx/>
              <a:buChar char="-"/>
            </a:pPr>
            <a:r>
              <a:rPr lang="pl-PL" dirty="0"/>
              <a:t>na gruncie prawa cywilnego obejście prawa </a:t>
            </a:r>
            <a:r>
              <a:rPr lang="pl-PL" b="1" dirty="0"/>
              <a:t>ma postać czynności prawnej</a:t>
            </a:r>
            <a:r>
              <a:rPr lang="pl-PL" dirty="0"/>
              <a:t>,</a:t>
            </a:r>
          </a:p>
          <a:p>
            <a:pPr>
              <a:buFontTx/>
              <a:buChar char="-"/>
            </a:pPr>
            <a:r>
              <a:rPr lang="pl-PL" dirty="0"/>
              <a:t>podjęta czynność jest </a:t>
            </a:r>
            <a:r>
              <a:rPr lang="pl-PL" b="1" dirty="0"/>
              <a:t>odmienna od czynności sprzecznej z prawem (nie jest sprzeczna z prawem),</a:t>
            </a:r>
            <a:r>
              <a:rPr lang="pl-PL" dirty="0"/>
              <a:t> </a:t>
            </a:r>
          </a:p>
          <a:p>
            <a:pPr>
              <a:buFontTx/>
              <a:buChar char="-"/>
            </a:pPr>
            <a:r>
              <a:rPr lang="pl-PL" dirty="0"/>
              <a:t>pomimo tego, że czynność podjęta w celu obejścia prawa nie jest sprzeczna z prawem, prawo odmawia jej uznania (pomimo jej formalnej zgodności z prawem, </a:t>
            </a:r>
            <a:r>
              <a:rPr lang="pl-PL" b="1" dirty="0"/>
              <a:t>przez wzgląd na efekt tego zachowania i</a:t>
            </a:r>
            <a:r>
              <a:rPr lang="pl-PL" dirty="0"/>
              <a:t> towarzyszący mu </a:t>
            </a:r>
            <a:r>
              <a:rPr lang="pl-PL" b="1" dirty="0"/>
              <a:t>cel obejścia ustawy </a:t>
            </a:r>
            <a:r>
              <a:rPr lang="pl-PL" dirty="0"/>
              <a:t>prawo </a:t>
            </a:r>
            <a:r>
              <a:rPr lang="pl-PL" b="1" dirty="0"/>
              <a:t>odmawia uznania działaniu formalnie zgodnemu z prawem</a:t>
            </a:r>
            <a:r>
              <a:rPr lang="pl-PL" dirty="0"/>
              <a:t>). </a:t>
            </a:r>
          </a:p>
        </p:txBody>
      </p:sp>
    </p:spTree>
    <p:extLst>
      <p:ext uri="{BB962C8B-B14F-4D97-AF65-F5344CB8AC3E}">
        <p14:creationId xmlns:p14="http://schemas.microsoft.com/office/powerpoint/2010/main" val="37966733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fontScale="90000"/>
          </a:bodyPr>
          <a:lstStyle/>
          <a:p>
            <a:pPr algn="ctr"/>
            <a:r>
              <a:rPr lang="pl-PL" dirty="0"/>
              <a:t>Obejście prawa podatkowego przez organ podatkowy przy wykorzystaniu instytucji prawa cywilnego</a:t>
            </a:r>
          </a:p>
        </p:txBody>
      </p:sp>
      <p:sp>
        <p:nvSpPr>
          <p:cNvPr id="3" name="Symbol zastępczy zawartości 2"/>
          <p:cNvSpPr>
            <a:spLocks noGrp="1"/>
          </p:cNvSpPr>
          <p:nvPr>
            <p:ph idx="1"/>
          </p:nvPr>
        </p:nvSpPr>
        <p:spPr/>
        <p:txBody>
          <a:bodyPr>
            <a:normAutofit fontScale="77500" lnSpcReduction="20000"/>
          </a:bodyPr>
          <a:lstStyle/>
          <a:p>
            <a:r>
              <a:rPr lang="pl-PL" b="1" dirty="0"/>
              <a:t>Brak regulacji prawnej </a:t>
            </a:r>
            <a:r>
              <a:rPr lang="pl-PL" dirty="0">
                <a:sym typeface="Wingdings" panose="05000000000000000000" pitchFamily="2" charset="2"/>
              </a:rPr>
              <a:t> termin języka prawniczego.</a:t>
            </a:r>
          </a:p>
          <a:p>
            <a:r>
              <a:rPr lang="pl-PL" dirty="0">
                <a:sym typeface="Wingdings" panose="05000000000000000000" pitchFamily="2" charset="2"/>
              </a:rPr>
              <a:t>Obejście </a:t>
            </a:r>
            <a:r>
              <a:rPr lang="pl-PL" b="1" dirty="0">
                <a:solidFill>
                  <a:srgbClr val="FF0000"/>
                </a:solidFill>
                <a:sym typeface="Wingdings" panose="05000000000000000000" pitchFamily="2" charset="2"/>
              </a:rPr>
              <a:t>nie przybiera postaci czynności cywilnoprawnej</a:t>
            </a:r>
            <a:r>
              <a:rPr lang="pl-PL" dirty="0">
                <a:sym typeface="Wingdings" panose="05000000000000000000" pitchFamily="2" charset="2"/>
              </a:rPr>
              <a:t>.</a:t>
            </a:r>
          </a:p>
          <a:p>
            <a:r>
              <a:rPr lang="pl-PL" dirty="0"/>
              <a:t>Działanie organu podatkowego </a:t>
            </a:r>
            <a:r>
              <a:rPr lang="pl-PL" b="1" dirty="0"/>
              <a:t>ma kształt </a:t>
            </a:r>
            <a:r>
              <a:rPr lang="pl-PL" b="1" dirty="0">
                <a:solidFill>
                  <a:schemeClr val="accent1">
                    <a:lumMod val="75000"/>
                  </a:schemeClr>
                </a:solidFill>
              </a:rPr>
              <a:t>roszczenia (</a:t>
            </a:r>
            <a:r>
              <a:rPr lang="pl-PL" b="1" dirty="0" err="1">
                <a:solidFill>
                  <a:schemeClr val="accent1">
                    <a:lumMod val="75000"/>
                  </a:schemeClr>
                </a:solidFill>
              </a:rPr>
              <a:t>powództawa</a:t>
            </a:r>
            <a:r>
              <a:rPr lang="pl-PL" b="1" dirty="0">
                <a:solidFill>
                  <a:schemeClr val="accent1">
                    <a:lumMod val="75000"/>
                  </a:schemeClr>
                </a:solidFill>
              </a:rPr>
              <a:t>)</a:t>
            </a:r>
            <a:r>
              <a:rPr lang="pl-PL" b="1" dirty="0"/>
              <a:t> </a:t>
            </a:r>
            <a:r>
              <a:rPr lang="pl-PL" dirty="0"/>
              <a:t>formułowanego w oparciu o przepisy prawa cywilnego i </a:t>
            </a:r>
            <a:r>
              <a:rPr lang="pl-PL" b="1" dirty="0"/>
              <a:t>realizowanego przed sądem powszechnym</a:t>
            </a:r>
            <a:r>
              <a:rPr lang="pl-PL" dirty="0"/>
              <a:t>.</a:t>
            </a:r>
          </a:p>
          <a:p>
            <a:r>
              <a:rPr lang="pl-PL" b="1" dirty="0"/>
              <a:t>Wykorzystywane dla osobliwie rozumianej ochrony interesu finansów publicznych </a:t>
            </a:r>
            <a:r>
              <a:rPr lang="pl-PL" dirty="0"/>
              <a:t>w sytuacji, </a:t>
            </a:r>
            <a:r>
              <a:rPr lang="pl-PL" b="1" dirty="0"/>
              <a:t>gdy</a:t>
            </a:r>
            <a:r>
              <a:rPr lang="pl-PL" dirty="0"/>
              <a:t> w przekonaniu administracji podatkowej dla osiągnięcia tego celu </a:t>
            </a:r>
            <a:r>
              <a:rPr lang="pl-PL" b="1" dirty="0"/>
              <a:t>niewystarczające są konstrukcje z zakresu prawa podatkowego</a:t>
            </a:r>
            <a:r>
              <a:rPr lang="pl-PL" dirty="0"/>
              <a:t>.</a:t>
            </a:r>
          </a:p>
          <a:p>
            <a:r>
              <a:rPr lang="pl-PL" b="1" dirty="0"/>
              <a:t>SKUTEK</a:t>
            </a:r>
            <a:r>
              <a:rPr lang="pl-PL" dirty="0"/>
              <a:t> - </a:t>
            </a:r>
            <a:r>
              <a:rPr lang="pl-PL" b="1" dirty="0"/>
              <a:t>prawo cywilne staje się swoistym uzupełnieniem norm ukształtowanych w przepisach prawa podatkowego</a:t>
            </a:r>
            <a:r>
              <a:rPr lang="pl-PL" dirty="0"/>
              <a:t>, swego rodzaju </a:t>
            </a:r>
            <a:r>
              <a:rPr lang="pl-PL" b="1" dirty="0"/>
              <a:t>„ostatecznym środkiem”, </a:t>
            </a:r>
            <a:r>
              <a:rPr lang="pl-PL" dirty="0"/>
              <a:t>do którego odwołuje się administracja podatkowa w przypadku, </a:t>
            </a:r>
            <a:r>
              <a:rPr lang="pl-PL" b="1" dirty="0"/>
              <a:t>gdy dla ochrony interesu finansów publicznych nie można zastosować instytucji podatkowoprawnych</a:t>
            </a:r>
            <a:r>
              <a:rPr lang="pl-PL" dirty="0"/>
              <a:t>. </a:t>
            </a:r>
          </a:p>
          <a:p>
            <a:r>
              <a:rPr lang="pl-PL" b="1" dirty="0">
                <a:solidFill>
                  <a:schemeClr val="accent1">
                    <a:lumMod val="75000"/>
                  </a:schemeClr>
                </a:solidFill>
              </a:rPr>
              <a:t>CZY TAK ROZUMIANE OBEJŚCIE JEST LEGALNE ????</a:t>
            </a:r>
          </a:p>
          <a:p>
            <a:pPr marL="0" indent="0">
              <a:buNone/>
            </a:pPr>
            <a:endParaRPr lang="pl-PL" dirty="0"/>
          </a:p>
        </p:txBody>
      </p:sp>
    </p:spTree>
    <p:extLst>
      <p:ext uri="{BB962C8B-B14F-4D97-AF65-F5344CB8AC3E}">
        <p14:creationId xmlns:p14="http://schemas.microsoft.com/office/powerpoint/2010/main" val="38678434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pPr algn="ctr"/>
            <a:r>
              <a:rPr lang="pl-PL" sz="3600" dirty="0" smtClean="0"/>
              <a:t>A teraz przedawnienie – jaki jest sens tej instytucji (tak „w ogóle” – w prawie oraz w prawie podatkowym)?</a:t>
            </a:r>
            <a:endParaRPr lang="pl-PL" sz="3600" dirty="0"/>
          </a:p>
        </p:txBody>
      </p:sp>
      <p:sp>
        <p:nvSpPr>
          <p:cNvPr id="3" name="Symbol zastępczy zawartości 2"/>
          <p:cNvSpPr>
            <a:spLocks noGrp="1"/>
          </p:cNvSpPr>
          <p:nvPr>
            <p:ph idx="1"/>
          </p:nvPr>
        </p:nvSpPr>
        <p:spPr/>
        <p:txBody>
          <a:bodyPr/>
          <a:lstStyle/>
          <a:p>
            <a:r>
              <a:rPr lang="pl-PL" altLang="pl-PL" dirty="0"/>
              <a:t>Przedawnienie jako instytucja właściwa różnym dziedzinom </a:t>
            </a:r>
            <a:r>
              <a:rPr lang="pl-PL" altLang="pl-PL" dirty="0" smtClean="0"/>
              <a:t>prawa. </a:t>
            </a:r>
          </a:p>
          <a:p>
            <a:r>
              <a:rPr lang="pl-PL" altLang="pl-PL" dirty="0"/>
              <a:t>Stosowanie przedawnienia w prawie cywilnym, karnym i podatkowym. </a:t>
            </a:r>
          </a:p>
          <a:p>
            <a:r>
              <a:rPr lang="pl-PL" altLang="pl-PL" dirty="0"/>
              <a:t>Brak „jednorodnej” instytucji przedawnienia w prawie administracyjnym (bo brak części ogólnej prawa administracyjnego).  </a:t>
            </a:r>
          </a:p>
          <a:p>
            <a:pPr marL="0" indent="0">
              <a:buNone/>
            </a:pPr>
            <a:endParaRPr lang="pl-PL" dirty="0"/>
          </a:p>
        </p:txBody>
      </p:sp>
    </p:spTree>
    <p:extLst>
      <p:ext uri="{BB962C8B-B14F-4D97-AF65-F5344CB8AC3E}">
        <p14:creationId xmlns:p14="http://schemas.microsoft.com/office/powerpoint/2010/main" val="38926801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pPr algn="ctr"/>
            <a:r>
              <a:rPr lang="pl-PL" altLang="pl-PL" dirty="0"/>
              <a:t>Przedawnienie w prawie cywilnym i w prawie karnym</a:t>
            </a:r>
            <a:endParaRPr lang="pl-PL" dirty="0"/>
          </a:p>
        </p:txBody>
      </p:sp>
      <p:sp>
        <p:nvSpPr>
          <p:cNvPr id="3" name="Symbol zastępczy zawartości 2"/>
          <p:cNvSpPr>
            <a:spLocks noGrp="1"/>
          </p:cNvSpPr>
          <p:nvPr>
            <p:ph idx="1"/>
          </p:nvPr>
        </p:nvSpPr>
        <p:spPr/>
        <p:txBody>
          <a:bodyPr/>
          <a:lstStyle/>
          <a:p>
            <a:r>
              <a:rPr lang="pl-PL" altLang="pl-PL" dirty="0"/>
              <a:t>Uzasadnienie dla stosowania przedawnienia w prawie cywilnym i w prawie karnym: </a:t>
            </a:r>
          </a:p>
          <a:p>
            <a:pPr>
              <a:buFontTx/>
              <a:buChar char="-"/>
            </a:pPr>
            <a:r>
              <a:rPr lang="pl-PL" altLang="pl-PL" dirty="0"/>
              <a:t>utrata dowodów w postaci dokumentów, </a:t>
            </a:r>
          </a:p>
          <a:p>
            <a:pPr>
              <a:buFontTx/>
              <a:buChar char="-"/>
            </a:pPr>
            <a:r>
              <a:rPr lang="pl-PL" altLang="pl-PL" dirty="0"/>
              <a:t>trudności związane z dowodem z przesłuchania świadka – problem ludzkiej pamięci, </a:t>
            </a:r>
          </a:p>
          <a:p>
            <a:pPr>
              <a:buFontTx/>
              <a:buChar char="-"/>
            </a:pPr>
            <a:r>
              <a:rPr lang="pl-PL" altLang="pl-PL" dirty="0"/>
              <a:t>ryzyko uprzedniego zabezpieczenia dowodów przez „sprytniejszą” stronę </a:t>
            </a:r>
            <a:r>
              <a:rPr lang="pl-PL" altLang="pl-PL" dirty="0">
                <a:sym typeface="Wingdings" panose="05000000000000000000" pitchFamily="2" charset="2"/>
              </a:rPr>
              <a:t> nierówność „szans dowodowych”</a:t>
            </a:r>
            <a:r>
              <a:rPr lang="pl-PL" altLang="pl-PL" dirty="0"/>
              <a:t>, </a:t>
            </a:r>
          </a:p>
          <a:p>
            <a:pPr>
              <a:buFontTx/>
              <a:buChar char="-"/>
            </a:pPr>
            <a:r>
              <a:rPr lang="pl-PL" altLang="pl-PL" dirty="0"/>
              <a:t>prawo karne – również kwestia ewolucji ludzkiej osobowości.  </a:t>
            </a:r>
          </a:p>
        </p:txBody>
      </p:sp>
    </p:spTree>
    <p:extLst>
      <p:ext uri="{BB962C8B-B14F-4D97-AF65-F5344CB8AC3E}">
        <p14:creationId xmlns:p14="http://schemas.microsoft.com/office/powerpoint/2010/main" val="23336072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pPr algn="ctr"/>
            <a:r>
              <a:rPr lang="pl-PL" altLang="pl-PL" dirty="0"/>
              <a:t>Sens stosowania w prawie instytucji przedawnienia </a:t>
            </a:r>
            <a:endParaRPr lang="pl-PL" dirty="0"/>
          </a:p>
        </p:txBody>
      </p:sp>
      <p:sp>
        <p:nvSpPr>
          <p:cNvPr id="3" name="Symbol zastępczy zawartości 2"/>
          <p:cNvSpPr>
            <a:spLocks noGrp="1"/>
          </p:cNvSpPr>
          <p:nvPr>
            <p:ph idx="1"/>
          </p:nvPr>
        </p:nvSpPr>
        <p:spPr/>
        <p:txBody>
          <a:bodyPr>
            <a:normAutofit fontScale="62500" lnSpcReduction="20000"/>
          </a:bodyPr>
          <a:lstStyle/>
          <a:p>
            <a:r>
              <a:rPr lang="pl-PL" altLang="pl-PL" dirty="0"/>
              <a:t>Przedawnienie jako przejaw oddziaływania czasu na prawo – czas wpływa na prawo jako niesamodzielne zdarzenie prawne (znaczenie ma nie tyle sam upływ czasu, co brak określonego działania w wyznaczonym przez ustawodawcę odcinku czasu). </a:t>
            </a:r>
          </a:p>
          <a:p>
            <a:pPr>
              <a:buNone/>
            </a:pPr>
            <a:endParaRPr lang="pl-PL" altLang="pl-PL" dirty="0"/>
          </a:p>
          <a:p>
            <a:r>
              <a:rPr lang="pl-PL" altLang="pl-PL" dirty="0"/>
              <a:t>Długo istniejący stan faktyczny jest trwały i niewzruszalny, a jako taki powinien być uznany przez prawo </a:t>
            </a:r>
            <a:r>
              <a:rPr lang="pl-PL" altLang="pl-PL" dirty="0">
                <a:sym typeface="Wingdings" panose="05000000000000000000" pitchFamily="2" charset="2"/>
              </a:rPr>
              <a:t></a:t>
            </a:r>
            <a:r>
              <a:rPr lang="pl-PL" altLang="pl-PL" dirty="0"/>
              <a:t> </a:t>
            </a:r>
          </a:p>
          <a:p>
            <a:pPr>
              <a:buNone/>
            </a:pPr>
            <a:endParaRPr lang="pl-PL" altLang="pl-PL" dirty="0"/>
          </a:p>
          <a:p>
            <a:r>
              <a:rPr lang="pl-PL" altLang="pl-PL" dirty="0"/>
              <a:t>Przedawnienie jest przejawem normatywnej siły okoliczności faktycznych trwających w czasie (F. </a:t>
            </a:r>
            <a:r>
              <a:rPr lang="pl-PL" altLang="pl-PL" dirty="0" err="1"/>
              <a:t>Koschnick</a:t>
            </a:r>
            <a:r>
              <a:rPr lang="pl-PL" altLang="pl-PL" dirty="0"/>
              <a:t>, </a:t>
            </a:r>
            <a:r>
              <a:rPr lang="pl-PL" altLang="pl-PL" dirty="0" err="1"/>
              <a:t>Die</a:t>
            </a:r>
            <a:r>
              <a:rPr lang="pl-PL" altLang="pl-PL" dirty="0"/>
              <a:t> </a:t>
            </a:r>
            <a:r>
              <a:rPr lang="pl-PL" altLang="pl-PL" dirty="0" err="1"/>
              <a:t>Verj</a:t>
            </a:r>
            <a:r>
              <a:rPr lang="en-US" altLang="pl-PL" dirty="0">
                <a:cs typeface="Tahoma" panose="020B0604030504040204" pitchFamily="34" charset="0"/>
              </a:rPr>
              <a:t>ä</a:t>
            </a:r>
            <a:r>
              <a:rPr lang="pl-PL" altLang="pl-PL" dirty="0" err="1">
                <a:cs typeface="Tahoma" panose="020B0604030504040204" pitchFamily="34" charset="0"/>
              </a:rPr>
              <a:t>hrung</a:t>
            </a:r>
            <a:r>
              <a:rPr lang="pl-PL" altLang="pl-PL" dirty="0">
                <a:cs typeface="Tahoma" panose="020B0604030504040204" pitchFamily="34" charset="0"/>
              </a:rPr>
              <a:t> im </a:t>
            </a:r>
            <a:r>
              <a:rPr lang="pl-PL" altLang="pl-PL" dirty="0" err="1">
                <a:cs typeface="Tahoma" panose="020B0604030504040204" pitchFamily="34" charset="0"/>
              </a:rPr>
              <a:t>Verwaltungsrecht</a:t>
            </a:r>
            <a:r>
              <a:rPr lang="pl-PL" altLang="pl-PL" dirty="0">
                <a:cs typeface="Tahoma" panose="020B0604030504040204" pitchFamily="34" charset="0"/>
              </a:rPr>
              <a:t>, G</a:t>
            </a:r>
            <a:r>
              <a:rPr lang="en-US" altLang="pl-PL" dirty="0">
                <a:cs typeface="Tahoma" panose="020B0604030504040204" pitchFamily="34" charset="0"/>
              </a:rPr>
              <a:t>ö</a:t>
            </a:r>
            <a:r>
              <a:rPr lang="pl-PL" altLang="pl-PL" dirty="0" err="1">
                <a:cs typeface="Tahoma" panose="020B0604030504040204" pitchFamily="34" charset="0"/>
              </a:rPr>
              <a:t>ttingen</a:t>
            </a:r>
            <a:r>
              <a:rPr lang="pl-PL" altLang="pl-PL" dirty="0">
                <a:cs typeface="Tahoma" panose="020B0604030504040204" pitchFamily="34" charset="0"/>
              </a:rPr>
              <a:t> 1936, s. 5). </a:t>
            </a:r>
          </a:p>
          <a:p>
            <a:pPr>
              <a:buNone/>
            </a:pPr>
            <a:endParaRPr lang="pl-PL" altLang="pl-PL" dirty="0">
              <a:cs typeface="Tahoma" panose="020B0604030504040204" pitchFamily="34" charset="0"/>
            </a:endParaRPr>
          </a:p>
          <a:p>
            <a:r>
              <a:rPr lang="pl-PL" altLang="pl-PL" dirty="0">
                <a:cs typeface="Tahoma" panose="020B0604030504040204" pitchFamily="34" charset="0"/>
              </a:rPr>
              <a:t>Przedawnienie jest narzędziem umożliwiającym osiągnięcie zgodności pomiędzy prawem, a rzeczywistością (stanem faktycznym), w którym jest ono realizowane (P. </a:t>
            </a:r>
            <a:r>
              <a:rPr lang="pl-PL" altLang="pl-PL" dirty="0" err="1">
                <a:cs typeface="Tahoma" panose="020B0604030504040204" pitchFamily="34" charset="0"/>
              </a:rPr>
              <a:t>Kirchhof</a:t>
            </a:r>
            <a:r>
              <a:rPr lang="pl-PL" altLang="pl-PL" dirty="0">
                <a:cs typeface="Tahoma" panose="020B0604030504040204" pitchFamily="34" charset="0"/>
              </a:rPr>
              <a:t>, </a:t>
            </a:r>
            <a:r>
              <a:rPr lang="pl-PL" altLang="pl-PL" dirty="0" err="1">
                <a:cs typeface="Tahoma" panose="020B0604030504040204" pitchFamily="34" charset="0"/>
              </a:rPr>
              <a:t>Verwalten</a:t>
            </a:r>
            <a:r>
              <a:rPr lang="pl-PL" altLang="pl-PL" dirty="0">
                <a:cs typeface="Tahoma" panose="020B0604030504040204" pitchFamily="34" charset="0"/>
              </a:rPr>
              <a:t> </a:t>
            </a:r>
            <a:r>
              <a:rPr lang="pl-PL" altLang="pl-PL" dirty="0" err="1">
                <a:cs typeface="Tahoma" panose="020B0604030504040204" pitchFamily="34" charset="0"/>
              </a:rPr>
              <a:t>und</a:t>
            </a:r>
            <a:r>
              <a:rPr lang="pl-PL" altLang="pl-PL" dirty="0">
                <a:cs typeface="Tahoma" panose="020B0604030504040204" pitchFamily="34" charset="0"/>
              </a:rPr>
              <a:t> </a:t>
            </a:r>
            <a:r>
              <a:rPr lang="pl-PL" altLang="pl-PL" dirty="0" err="1">
                <a:cs typeface="Tahoma" panose="020B0604030504040204" pitchFamily="34" charset="0"/>
              </a:rPr>
              <a:t>Zeit</a:t>
            </a:r>
            <a:r>
              <a:rPr lang="pl-PL" altLang="pl-PL" dirty="0">
                <a:cs typeface="Tahoma" panose="020B0604030504040204" pitchFamily="34" charset="0"/>
              </a:rPr>
              <a:t>. </a:t>
            </a:r>
            <a:r>
              <a:rPr lang="en-US" altLang="pl-PL" dirty="0">
                <a:cs typeface="Tahoma" panose="020B0604030504040204" pitchFamily="34" charset="0"/>
              </a:rPr>
              <a:t>Ü</a:t>
            </a:r>
            <a:r>
              <a:rPr lang="pl-PL" altLang="pl-PL" dirty="0">
                <a:cs typeface="Tahoma" panose="020B0604030504040204" pitchFamily="34" charset="0"/>
              </a:rPr>
              <a:t>ber </a:t>
            </a:r>
            <a:r>
              <a:rPr lang="pl-PL" altLang="pl-PL" dirty="0" err="1">
                <a:cs typeface="Tahoma" panose="020B0604030504040204" pitchFamily="34" charset="0"/>
              </a:rPr>
              <a:t>gegenwartbezogenes</a:t>
            </a:r>
            <a:r>
              <a:rPr lang="pl-PL" altLang="pl-PL" dirty="0">
                <a:cs typeface="Tahoma" panose="020B0604030504040204" pitchFamily="34" charset="0"/>
              </a:rPr>
              <a:t>, </a:t>
            </a:r>
            <a:r>
              <a:rPr lang="pl-PL" altLang="pl-PL" dirty="0" err="1">
                <a:cs typeface="Tahoma" panose="020B0604030504040204" pitchFamily="34" charset="0"/>
              </a:rPr>
              <a:t>rechtzeitiges</a:t>
            </a:r>
            <a:r>
              <a:rPr lang="pl-PL" altLang="pl-PL" dirty="0">
                <a:cs typeface="Tahoma" panose="020B0604030504040204" pitchFamily="34" charset="0"/>
              </a:rPr>
              <a:t> </a:t>
            </a:r>
            <a:r>
              <a:rPr lang="pl-PL" altLang="pl-PL" dirty="0" err="1">
                <a:cs typeface="Tahoma" panose="020B0604030504040204" pitchFamily="34" charset="0"/>
              </a:rPr>
              <a:t>und</a:t>
            </a:r>
            <a:r>
              <a:rPr lang="pl-PL" altLang="pl-PL" dirty="0">
                <a:cs typeface="Tahoma" panose="020B0604030504040204" pitchFamily="34" charset="0"/>
              </a:rPr>
              <a:t> </a:t>
            </a:r>
            <a:r>
              <a:rPr lang="pl-PL" altLang="pl-PL" dirty="0" err="1">
                <a:cs typeface="Tahoma" panose="020B0604030504040204" pitchFamily="34" charset="0"/>
              </a:rPr>
              <a:t>zeitgerechtes</a:t>
            </a:r>
            <a:r>
              <a:rPr lang="pl-PL" altLang="pl-PL" dirty="0">
                <a:cs typeface="Tahoma" panose="020B0604030504040204" pitchFamily="34" charset="0"/>
              </a:rPr>
              <a:t> </a:t>
            </a:r>
            <a:r>
              <a:rPr lang="pl-PL" altLang="pl-PL" dirty="0" err="1">
                <a:cs typeface="Tahoma" panose="020B0604030504040204" pitchFamily="34" charset="0"/>
              </a:rPr>
              <a:t>Verwalten</a:t>
            </a:r>
            <a:r>
              <a:rPr lang="pl-PL" altLang="pl-PL" dirty="0">
                <a:cs typeface="Tahoma" panose="020B0604030504040204" pitchFamily="34" charset="0"/>
              </a:rPr>
              <a:t>, Hamburg 1975, s. 17).</a:t>
            </a:r>
          </a:p>
          <a:p>
            <a:pPr>
              <a:buNone/>
            </a:pPr>
            <a:endParaRPr lang="pl-PL" altLang="pl-PL" dirty="0">
              <a:cs typeface="Tahoma" panose="020B0604030504040204" pitchFamily="34" charset="0"/>
            </a:endParaRPr>
          </a:p>
          <a:p>
            <a:r>
              <a:rPr lang="pl-PL" altLang="pl-PL" dirty="0">
                <a:cs typeface="Tahoma" panose="020B0604030504040204" pitchFamily="34" charset="0"/>
              </a:rPr>
              <a:t>Przedawnienie umożliwia dostosowanie stanu prawnego do aktualnej sytuacji faktycznej zobowiązanego ( A. </a:t>
            </a:r>
            <a:r>
              <a:rPr lang="pl-PL" altLang="pl-PL" dirty="0" err="1">
                <a:cs typeface="Tahoma" panose="020B0604030504040204" pitchFamily="34" charset="0"/>
              </a:rPr>
              <a:t>Guckelberger</a:t>
            </a:r>
            <a:r>
              <a:rPr lang="pl-PL" altLang="pl-PL" dirty="0">
                <a:cs typeface="Tahoma" panose="020B0604030504040204" pitchFamily="34" charset="0"/>
              </a:rPr>
              <a:t>, </a:t>
            </a:r>
            <a:r>
              <a:rPr lang="pl-PL" altLang="pl-PL" dirty="0" err="1">
                <a:cs typeface="Tahoma" panose="020B0604030504040204" pitchFamily="34" charset="0"/>
              </a:rPr>
              <a:t>Die</a:t>
            </a:r>
            <a:r>
              <a:rPr lang="pl-PL" altLang="pl-PL" dirty="0">
                <a:cs typeface="Tahoma" panose="020B0604030504040204" pitchFamily="34" charset="0"/>
              </a:rPr>
              <a:t> </a:t>
            </a:r>
            <a:r>
              <a:rPr lang="pl-PL" altLang="pl-PL" dirty="0" err="1">
                <a:cs typeface="Tahoma" panose="020B0604030504040204" pitchFamily="34" charset="0"/>
              </a:rPr>
              <a:t>Verj</a:t>
            </a:r>
            <a:r>
              <a:rPr lang="en-US" altLang="pl-PL" dirty="0">
                <a:cs typeface="Tahoma" panose="020B0604030504040204" pitchFamily="34" charset="0"/>
              </a:rPr>
              <a:t>ä</a:t>
            </a:r>
            <a:r>
              <a:rPr lang="pl-PL" altLang="pl-PL" dirty="0" err="1">
                <a:cs typeface="Tahoma" panose="020B0604030504040204" pitchFamily="34" charset="0"/>
              </a:rPr>
              <a:t>hrung</a:t>
            </a:r>
            <a:r>
              <a:rPr lang="pl-PL" altLang="pl-PL" dirty="0">
                <a:cs typeface="Tahoma" panose="020B0604030504040204" pitchFamily="34" charset="0"/>
              </a:rPr>
              <a:t> im </a:t>
            </a:r>
            <a:r>
              <a:rPr lang="en-US" altLang="pl-PL" dirty="0">
                <a:cs typeface="Tahoma" panose="020B0604030504040204" pitchFamily="34" charset="0"/>
              </a:rPr>
              <a:t>Ö</a:t>
            </a:r>
            <a:r>
              <a:rPr lang="pl-PL" altLang="pl-PL" dirty="0" err="1">
                <a:cs typeface="Tahoma" panose="020B0604030504040204" pitchFamily="34" charset="0"/>
              </a:rPr>
              <a:t>ffentlichen</a:t>
            </a:r>
            <a:r>
              <a:rPr lang="pl-PL" altLang="pl-PL" dirty="0">
                <a:cs typeface="Tahoma" panose="020B0604030504040204" pitchFamily="34" charset="0"/>
              </a:rPr>
              <a:t> </a:t>
            </a:r>
            <a:r>
              <a:rPr lang="pl-PL" altLang="pl-PL" dirty="0" err="1">
                <a:cs typeface="Tahoma" panose="020B0604030504040204" pitchFamily="34" charset="0"/>
              </a:rPr>
              <a:t>Recht</a:t>
            </a:r>
            <a:r>
              <a:rPr lang="pl-PL" altLang="pl-PL" dirty="0">
                <a:cs typeface="Tahoma" panose="020B0604030504040204" pitchFamily="34" charset="0"/>
              </a:rPr>
              <a:t>, T</a:t>
            </a:r>
            <a:r>
              <a:rPr lang="en-US" altLang="pl-PL" dirty="0">
                <a:cs typeface="Tahoma" panose="020B0604030504040204" pitchFamily="34" charset="0"/>
              </a:rPr>
              <a:t>ü</a:t>
            </a:r>
            <a:r>
              <a:rPr lang="pl-PL" altLang="pl-PL" dirty="0" err="1">
                <a:cs typeface="Tahoma" panose="020B0604030504040204" pitchFamily="34" charset="0"/>
              </a:rPr>
              <a:t>bingen</a:t>
            </a:r>
            <a:r>
              <a:rPr lang="pl-PL" altLang="pl-PL" dirty="0">
                <a:cs typeface="Tahoma" panose="020B0604030504040204" pitchFamily="34" charset="0"/>
              </a:rPr>
              <a:t> 2004, s. 110). </a:t>
            </a:r>
            <a:endParaRPr lang="en-US" altLang="pl-PL" dirty="0">
              <a:cs typeface="Tahoma" panose="020B0604030504040204" pitchFamily="34" charset="0"/>
            </a:endParaRPr>
          </a:p>
          <a:p>
            <a:endParaRPr lang="en-US" altLang="pl-PL" dirty="0">
              <a:cs typeface="Tahoma" panose="020B0604030504040204" pitchFamily="34" charset="0"/>
            </a:endParaRPr>
          </a:p>
          <a:p>
            <a:endParaRPr lang="pl-PL" dirty="0"/>
          </a:p>
        </p:txBody>
      </p:sp>
    </p:spTree>
    <p:extLst>
      <p:ext uri="{BB962C8B-B14F-4D97-AF65-F5344CB8AC3E}">
        <p14:creationId xmlns:p14="http://schemas.microsoft.com/office/powerpoint/2010/main" val="14574513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pPr algn="ctr"/>
            <a:r>
              <a:rPr lang="pl-PL" altLang="pl-PL" dirty="0"/>
              <a:t>Rodzaje przedawnienia w prawie </a:t>
            </a:r>
            <a:endParaRPr lang="pl-PL" dirty="0"/>
          </a:p>
        </p:txBody>
      </p:sp>
      <p:sp>
        <p:nvSpPr>
          <p:cNvPr id="3" name="Symbol zastępczy zawartości 2"/>
          <p:cNvSpPr>
            <a:spLocks noGrp="1"/>
          </p:cNvSpPr>
          <p:nvPr>
            <p:ph idx="1"/>
          </p:nvPr>
        </p:nvSpPr>
        <p:spPr/>
        <p:txBody>
          <a:bodyPr>
            <a:normAutofit fontScale="77500" lnSpcReduction="20000"/>
          </a:bodyPr>
          <a:lstStyle/>
          <a:p>
            <a:r>
              <a:rPr lang="pl-PL" altLang="pl-PL" dirty="0"/>
              <a:t>W klasycznym ujęciu, charakterystycznym dla prawa cywilnego: </a:t>
            </a:r>
          </a:p>
          <a:p>
            <a:pPr>
              <a:buFontTx/>
              <a:buChar char="-"/>
            </a:pPr>
            <a:r>
              <a:rPr lang="pl-PL" altLang="pl-PL" dirty="0"/>
              <a:t>przedawnienie nabywcze, </a:t>
            </a:r>
          </a:p>
          <a:p>
            <a:pPr>
              <a:buFontTx/>
              <a:buChar char="-"/>
            </a:pPr>
            <a:r>
              <a:rPr lang="pl-PL" altLang="pl-PL" dirty="0"/>
              <a:t>przedawnienie umarzające.  </a:t>
            </a:r>
          </a:p>
          <a:p>
            <a:pPr>
              <a:buFontTx/>
              <a:buChar char="-"/>
            </a:pPr>
            <a:endParaRPr lang="pl-PL" altLang="pl-PL" dirty="0"/>
          </a:p>
          <a:p>
            <a:pPr>
              <a:buFontTx/>
              <a:buNone/>
            </a:pPr>
            <a:r>
              <a:rPr lang="pl-PL" altLang="pl-PL" u="sng" dirty="0"/>
              <a:t>Brak przedawnienia nabywczego w prawie podatkowym</a:t>
            </a:r>
            <a:r>
              <a:rPr lang="pl-PL" altLang="pl-PL" dirty="0"/>
              <a:t> – bo prawa i </a:t>
            </a:r>
          </a:p>
          <a:p>
            <a:pPr>
              <a:buFontTx/>
              <a:buNone/>
            </a:pPr>
            <a:r>
              <a:rPr lang="pl-PL" altLang="pl-PL" dirty="0"/>
              <a:t>obowiązki podatkowe są kształtowane władczo i jednostronnie przez</a:t>
            </a:r>
          </a:p>
          <a:p>
            <a:pPr>
              <a:buFontTx/>
              <a:buNone/>
            </a:pPr>
            <a:r>
              <a:rPr lang="pl-PL" altLang="pl-PL" dirty="0"/>
              <a:t>państwo </a:t>
            </a:r>
            <a:r>
              <a:rPr lang="pl-PL" altLang="pl-PL" dirty="0">
                <a:sym typeface="Wingdings" panose="05000000000000000000" pitchFamily="2" charset="2"/>
              </a:rPr>
              <a:t> nie ma prawnej możliwości „zasiedzenia” statusu podatnika</a:t>
            </a:r>
            <a:r>
              <a:rPr lang="pl-PL" altLang="pl-PL" dirty="0"/>
              <a:t>.</a:t>
            </a:r>
          </a:p>
          <a:p>
            <a:pPr>
              <a:buFontTx/>
              <a:buNone/>
            </a:pPr>
            <a:r>
              <a:rPr lang="pl-PL" altLang="pl-PL" dirty="0"/>
              <a:t>  </a:t>
            </a:r>
          </a:p>
          <a:p>
            <a:pPr>
              <a:buFontTx/>
              <a:buNone/>
            </a:pPr>
            <a:r>
              <a:rPr lang="pl-PL" altLang="pl-PL" u="sng" dirty="0"/>
              <a:t>W prawie podatkowym występuje wyłącznie przedawnienie umarzające</a:t>
            </a:r>
          </a:p>
          <a:p>
            <a:pPr>
              <a:buFontTx/>
              <a:buNone/>
            </a:pPr>
            <a:r>
              <a:rPr lang="pl-PL" altLang="pl-PL" dirty="0"/>
              <a:t> – na skutek bierności podmiotu uprawnionego w określonym odcinku</a:t>
            </a:r>
          </a:p>
          <a:p>
            <a:pPr>
              <a:buFontTx/>
              <a:buNone/>
            </a:pPr>
            <a:r>
              <a:rPr lang="pl-PL" altLang="pl-PL" dirty="0"/>
              <a:t> czasu ustają powinności ciążące na podmiocie obowiązanym i będące</a:t>
            </a:r>
          </a:p>
          <a:p>
            <a:pPr>
              <a:buFontTx/>
              <a:buNone/>
            </a:pPr>
            <a:r>
              <a:rPr lang="pl-PL" altLang="pl-PL" dirty="0"/>
              <a:t> ich korelatami uprawnienia przysługujące podmiotowi uprawnionemu.    </a:t>
            </a:r>
          </a:p>
          <a:p>
            <a:pPr marL="0" indent="0">
              <a:buNone/>
            </a:pPr>
            <a:endParaRPr lang="pl-PL" dirty="0"/>
          </a:p>
        </p:txBody>
      </p:sp>
    </p:spTree>
    <p:extLst>
      <p:ext uri="{BB962C8B-B14F-4D97-AF65-F5344CB8AC3E}">
        <p14:creationId xmlns:p14="http://schemas.microsoft.com/office/powerpoint/2010/main" val="1513129423"/>
      </p:ext>
    </p:extLst>
  </p:cSld>
  <p:clrMapOvr>
    <a:masterClrMapping/>
  </p:clrMapOvr>
</p:sld>
</file>

<file path=ppt/theme/theme1.xml><?xml version="1.0" encoding="utf-8"?>
<a:theme xmlns:a="http://schemas.openxmlformats.org/drawingml/2006/main" name="Motyw pakietu Office">
  <a:themeElements>
    <a:clrScheme name="Pakiet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Pakiet 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kiet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98</TotalTime>
  <Words>1509</Words>
  <Application>Microsoft Office PowerPoint</Application>
  <PresentationFormat>Panoramiczny</PresentationFormat>
  <Paragraphs>107</Paragraphs>
  <Slides>22</Slides>
  <Notes>0</Notes>
  <HiddenSlides>0</HiddenSlides>
  <MMClips>0</MMClips>
  <ScaleCrop>false</ScaleCrop>
  <HeadingPairs>
    <vt:vector size="6" baseType="variant">
      <vt:variant>
        <vt:lpstr>Używane czcionki</vt:lpstr>
      </vt:variant>
      <vt:variant>
        <vt:i4>6</vt:i4>
      </vt:variant>
      <vt:variant>
        <vt:lpstr>Motyw</vt:lpstr>
      </vt:variant>
      <vt:variant>
        <vt:i4>1</vt:i4>
      </vt:variant>
      <vt:variant>
        <vt:lpstr>Tytuły slajdów</vt:lpstr>
      </vt:variant>
      <vt:variant>
        <vt:i4>22</vt:i4>
      </vt:variant>
    </vt:vector>
  </HeadingPairs>
  <TitlesOfParts>
    <vt:vector size="29" baseType="lpstr">
      <vt:lpstr>Arial</vt:lpstr>
      <vt:lpstr>Calibri</vt:lpstr>
      <vt:lpstr>Calibri Light</vt:lpstr>
      <vt:lpstr>Georgia</vt:lpstr>
      <vt:lpstr>Tahoma</vt:lpstr>
      <vt:lpstr>Wingdings</vt:lpstr>
      <vt:lpstr>Motyw pakietu Office</vt:lpstr>
      <vt:lpstr>Prezentacja programu PowerPoint</vt:lpstr>
      <vt:lpstr>Plan wystąpienia</vt:lpstr>
      <vt:lpstr>Obejście ustawy podatkowej – próba zdefiniowania – obejście ustawy w prawie cywilnym </vt:lpstr>
      <vt:lpstr>Istota obejścia prawa w prawie cywilnym</vt:lpstr>
      <vt:lpstr>Obejście prawa podatkowego przez organ podatkowy przy wykorzystaniu instytucji prawa cywilnego</vt:lpstr>
      <vt:lpstr>A teraz przedawnienie – jaki jest sens tej instytucji (tak „w ogóle” – w prawie oraz w prawie podatkowym)?</vt:lpstr>
      <vt:lpstr>Przedawnienie w prawie cywilnym i w prawie karnym</vt:lpstr>
      <vt:lpstr>Sens stosowania w prawie instytucji przedawnienia </vt:lpstr>
      <vt:lpstr>Rodzaje przedawnienia w prawie </vt:lpstr>
      <vt:lpstr>Dlaczego taki, a nie inny efekt przedawnienia umarzającego w prawie podatkowym?</vt:lpstr>
      <vt:lpstr>Uzasadnienie dla dopuszczenia operowania prawem cywilnym dla obejścia niedoskonałości prawa podatkowego</vt:lpstr>
      <vt:lpstr>Przejaw „ponaddyscyplinarnego spojrzenia” na rolę prawa cywilnego w nauce prawa podatkowego</vt:lpstr>
      <vt:lpstr>Przejawy dopuszczania posiłkowania się prawem cywilnym (orzecznictwo)</vt:lpstr>
      <vt:lpstr>Konsekwencje przedstawionego rozumowania</vt:lpstr>
      <vt:lpstr>Problem stosowaniu art. 405 i 410 kc dla ochrony podmiotu uprawnionego z tytułu podatku</vt:lpstr>
      <vt:lpstr>Przyczyna odwoływania się przez organy podatkowe do konstrukcji świadczenia nienależnego</vt:lpstr>
      <vt:lpstr>Wyrok Sądu Apelacyjnego w Krakowie z 22 września 2016 r., sygn. akt I ACa 452/16  - brak regulacji podatkowoprawnej jako uzasadnienie dla posiłkowania się prawem cywilnym</vt:lpstr>
      <vt:lpstr>Krytyka </vt:lpstr>
      <vt:lpstr>Krytyka – poziom ustawodawstwa </vt:lpstr>
      <vt:lpstr>Krytyka – poziom ustawodawstwa – dalsza konsekwencja</vt:lpstr>
      <vt:lpstr>Krytyka wykorzystywania przez administrację podatkową art. 410 kc</vt:lpstr>
      <vt:lpstr>Czy można być optymistą?</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Prezentacja programu PowerPoint</dc:title>
  <dc:creator>Adam Nita</dc:creator>
  <cp:lastModifiedBy>Wojciech Morawski</cp:lastModifiedBy>
  <cp:revision>13</cp:revision>
  <dcterms:created xsi:type="dcterms:W3CDTF">2017-03-26T22:35:44Z</dcterms:created>
  <dcterms:modified xsi:type="dcterms:W3CDTF">2018-09-05T10:10:28Z</dcterms:modified>
</cp:coreProperties>
</file>