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4" r:id="rId1"/>
  </p:sldMasterIdLst>
  <p:sldIdLst>
    <p:sldId id="345" r:id="rId2"/>
    <p:sldId id="383" r:id="rId3"/>
    <p:sldId id="391" r:id="rId4"/>
    <p:sldId id="382" r:id="rId5"/>
    <p:sldId id="384" r:id="rId6"/>
    <p:sldId id="395" r:id="rId7"/>
    <p:sldId id="394" r:id="rId8"/>
    <p:sldId id="390" r:id="rId9"/>
    <p:sldId id="392" r:id="rId10"/>
  </p:sldIdLst>
  <p:sldSz cx="9144000" cy="6858000" type="screen4x3"/>
  <p:notesSz cx="6858000" cy="9144000"/>
  <p:defaultTextStyle>
    <a:defPPr>
      <a:defRPr lang="pl-P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64" autoAdjust="0"/>
    <p:restoredTop sz="94676" autoAdjust="0"/>
  </p:normalViewPr>
  <p:slideViewPr>
    <p:cSldViewPr>
      <p:cViewPr varScale="1">
        <p:scale>
          <a:sx n="84" d="100"/>
          <a:sy n="84" d="100"/>
        </p:scale>
        <p:origin x="1834" y="82"/>
      </p:cViewPr>
      <p:guideLst>
        <p:guide orient="horz" pos="2160"/>
        <p:guide pos="2880"/>
      </p:guideLst>
    </p:cSldViewPr>
  </p:slideViewPr>
  <p:outlineViewPr>
    <p:cViewPr>
      <p:scale>
        <a:sx n="33" d="100"/>
        <a:sy n="33" d="100"/>
      </p:scale>
      <p:origin x="0" y="19694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D19AA16B-0351-4D74-B6F0-3FEA17F7206F}" type="datetimeFigureOut">
              <a:rPr lang="pl-PL"/>
              <a:pPr>
                <a:defRPr/>
              </a:pPr>
              <a:t>2018-03-08</a:t>
            </a:fld>
            <a:endParaRPr lang="pl-PL"/>
          </a:p>
        </p:txBody>
      </p:sp>
      <p:sp>
        <p:nvSpPr>
          <p:cNvPr id="5"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D1468D63-31C6-4051-B566-08E033E6E156}" type="slidenum">
              <a:rPr lang="pl-PL" altLang="pl-PL"/>
              <a:pPr>
                <a:defRPr/>
              </a:pPr>
              <a:t>‹#›</a:t>
            </a:fld>
            <a:endParaRPr lang="pl-PL" altLang="pl-PL"/>
          </a:p>
        </p:txBody>
      </p:sp>
    </p:spTree>
    <p:extLst>
      <p:ext uri="{BB962C8B-B14F-4D97-AF65-F5344CB8AC3E}">
        <p14:creationId xmlns:p14="http://schemas.microsoft.com/office/powerpoint/2010/main" val="2416902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790AF559-FE1A-45EF-B638-D0CF0124386B}" type="datetimeFigureOut">
              <a:rPr lang="pl-PL"/>
              <a:pPr>
                <a:defRPr/>
              </a:pPr>
              <a:t>2018-03-08</a:t>
            </a:fld>
            <a:endParaRPr lang="pl-PL"/>
          </a:p>
        </p:txBody>
      </p:sp>
      <p:sp>
        <p:nvSpPr>
          <p:cNvPr id="5"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53BC9666-379A-4C9D-8FE8-DE98A0E788DC}" type="slidenum">
              <a:rPr lang="pl-PL" altLang="pl-PL"/>
              <a:pPr>
                <a:defRPr/>
              </a:pPr>
              <a:t>‹#›</a:t>
            </a:fld>
            <a:endParaRPr lang="pl-PL" altLang="pl-PL"/>
          </a:p>
        </p:txBody>
      </p:sp>
    </p:spTree>
    <p:extLst>
      <p:ext uri="{BB962C8B-B14F-4D97-AF65-F5344CB8AC3E}">
        <p14:creationId xmlns:p14="http://schemas.microsoft.com/office/powerpoint/2010/main" val="2095459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C6E45828-052C-442D-B47E-9CCC4F0414E6}" type="datetimeFigureOut">
              <a:rPr lang="pl-PL"/>
              <a:pPr>
                <a:defRPr/>
              </a:pPr>
              <a:t>2018-03-08</a:t>
            </a:fld>
            <a:endParaRPr lang="pl-PL"/>
          </a:p>
        </p:txBody>
      </p:sp>
      <p:sp>
        <p:nvSpPr>
          <p:cNvPr id="5"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BCFA335F-B86E-492A-BE9E-A3685D0A1F03}" type="slidenum">
              <a:rPr lang="pl-PL" altLang="pl-PL"/>
              <a:pPr>
                <a:defRPr/>
              </a:pPr>
              <a:t>‹#›</a:t>
            </a:fld>
            <a:endParaRPr lang="pl-PL" altLang="pl-PL"/>
          </a:p>
        </p:txBody>
      </p:sp>
    </p:spTree>
    <p:extLst>
      <p:ext uri="{BB962C8B-B14F-4D97-AF65-F5344CB8AC3E}">
        <p14:creationId xmlns:p14="http://schemas.microsoft.com/office/powerpoint/2010/main" val="1403435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EFE93F3B-D4BA-4F2E-8544-A2CE8BA64E83}" type="datetimeFigureOut">
              <a:rPr lang="pl-PL"/>
              <a:pPr>
                <a:defRPr/>
              </a:pPr>
              <a:t>2018-03-08</a:t>
            </a:fld>
            <a:endParaRPr lang="pl-PL"/>
          </a:p>
        </p:txBody>
      </p:sp>
      <p:sp>
        <p:nvSpPr>
          <p:cNvPr id="5"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59DB27DA-CB01-4632-A6DB-12687DA2B4FA}" type="slidenum">
              <a:rPr lang="pl-PL" altLang="pl-PL"/>
              <a:pPr>
                <a:defRPr/>
              </a:pPr>
              <a:t>‹#›</a:t>
            </a:fld>
            <a:endParaRPr lang="pl-PL" altLang="pl-PL"/>
          </a:p>
        </p:txBody>
      </p:sp>
    </p:spTree>
    <p:extLst>
      <p:ext uri="{BB962C8B-B14F-4D97-AF65-F5344CB8AC3E}">
        <p14:creationId xmlns:p14="http://schemas.microsoft.com/office/powerpoint/2010/main" val="3840801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22A7E2E3-A525-436A-8729-59B478A5BAA0}" type="datetimeFigureOut">
              <a:rPr lang="pl-PL"/>
              <a:pPr>
                <a:defRPr/>
              </a:pPr>
              <a:t>2018-03-08</a:t>
            </a:fld>
            <a:endParaRPr lang="pl-PL"/>
          </a:p>
        </p:txBody>
      </p:sp>
      <p:sp>
        <p:nvSpPr>
          <p:cNvPr id="5"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DDD4768E-5B3A-42DC-BDB3-6C6811D9F321}" type="slidenum">
              <a:rPr lang="pl-PL" altLang="pl-PL"/>
              <a:pPr>
                <a:defRPr/>
              </a:pPr>
              <a:t>‹#›</a:t>
            </a:fld>
            <a:endParaRPr lang="pl-PL" altLang="pl-PL"/>
          </a:p>
        </p:txBody>
      </p:sp>
    </p:spTree>
    <p:extLst>
      <p:ext uri="{BB962C8B-B14F-4D97-AF65-F5344CB8AC3E}">
        <p14:creationId xmlns:p14="http://schemas.microsoft.com/office/powerpoint/2010/main" val="543061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1ACC43A1-6DCA-4A90-8CE0-641CFF2A2AC0}" type="datetimeFigureOut">
              <a:rPr lang="pl-PL"/>
              <a:pPr>
                <a:defRPr/>
              </a:pPr>
              <a:t>2018-03-08</a:t>
            </a:fld>
            <a:endParaRPr lang="pl-PL"/>
          </a:p>
        </p:txBody>
      </p:sp>
      <p:sp>
        <p:nvSpPr>
          <p:cNvPr id="6"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E4488C31-023E-4B43-82A9-2C684CFA6F1E}" type="slidenum">
              <a:rPr lang="pl-PL" altLang="pl-PL"/>
              <a:pPr>
                <a:defRPr/>
              </a:pPr>
              <a:t>‹#›</a:t>
            </a:fld>
            <a:endParaRPr lang="pl-PL" altLang="pl-PL"/>
          </a:p>
        </p:txBody>
      </p:sp>
    </p:spTree>
    <p:extLst>
      <p:ext uri="{BB962C8B-B14F-4D97-AF65-F5344CB8AC3E}">
        <p14:creationId xmlns:p14="http://schemas.microsoft.com/office/powerpoint/2010/main" val="3579585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45E663E6-3453-4658-9E04-2ED01D9DEA81}" type="datetimeFigureOut">
              <a:rPr lang="pl-PL"/>
              <a:pPr>
                <a:defRPr/>
              </a:pPr>
              <a:t>2018-03-08</a:t>
            </a:fld>
            <a:endParaRPr lang="pl-PL"/>
          </a:p>
        </p:txBody>
      </p:sp>
      <p:sp>
        <p:nvSpPr>
          <p:cNvPr id="8"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9"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45BFE03F-D945-4358-87B6-4CA444532B17}" type="slidenum">
              <a:rPr lang="pl-PL" altLang="pl-PL"/>
              <a:pPr>
                <a:defRPr/>
              </a:pPr>
              <a:t>‹#›</a:t>
            </a:fld>
            <a:endParaRPr lang="pl-PL" altLang="pl-PL"/>
          </a:p>
        </p:txBody>
      </p:sp>
    </p:spTree>
    <p:extLst>
      <p:ext uri="{BB962C8B-B14F-4D97-AF65-F5344CB8AC3E}">
        <p14:creationId xmlns:p14="http://schemas.microsoft.com/office/powerpoint/2010/main" val="1752206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BF250A29-8739-4D39-9100-E1EF01BA6BA8}" type="datetimeFigureOut">
              <a:rPr lang="pl-PL"/>
              <a:pPr>
                <a:defRPr/>
              </a:pPr>
              <a:t>2018-03-08</a:t>
            </a:fld>
            <a:endParaRPr lang="pl-PL"/>
          </a:p>
        </p:txBody>
      </p:sp>
      <p:sp>
        <p:nvSpPr>
          <p:cNvPr id="4"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5"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31B047C9-C668-47AD-8CD6-C8F35D19693C}" type="slidenum">
              <a:rPr lang="pl-PL" altLang="pl-PL"/>
              <a:pPr>
                <a:defRPr/>
              </a:pPr>
              <a:t>‹#›</a:t>
            </a:fld>
            <a:endParaRPr lang="pl-PL" altLang="pl-PL"/>
          </a:p>
        </p:txBody>
      </p:sp>
    </p:spTree>
    <p:extLst>
      <p:ext uri="{BB962C8B-B14F-4D97-AF65-F5344CB8AC3E}">
        <p14:creationId xmlns:p14="http://schemas.microsoft.com/office/powerpoint/2010/main" val="1735474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FA15D4A5-A2F6-4825-9230-4209C112D8DC}" type="datetimeFigureOut">
              <a:rPr lang="pl-PL"/>
              <a:pPr>
                <a:defRPr/>
              </a:pPr>
              <a:t>2018-03-08</a:t>
            </a:fld>
            <a:endParaRPr lang="pl-PL"/>
          </a:p>
        </p:txBody>
      </p:sp>
      <p:sp>
        <p:nvSpPr>
          <p:cNvPr id="3"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4"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69AA4C26-8EDE-439C-9A9E-FB7CCEC423E3}" type="slidenum">
              <a:rPr lang="pl-PL" altLang="pl-PL"/>
              <a:pPr>
                <a:defRPr/>
              </a:pPr>
              <a:t>‹#›</a:t>
            </a:fld>
            <a:endParaRPr lang="pl-PL" altLang="pl-PL"/>
          </a:p>
        </p:txBody>
      </p:sp>
    </p:spTree>
    <p:extLst>
      <p:ext uri="{BB962C8B-B14F-4D97-AF65-F5344CB8AC3E}">
        <p14:creationId xmlns:p14="http://schemas.microsoft.com/office/powerpoint/2010/main" val="3751759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FEBBD8F7-9186-4619-AB70-A71B690DEC62}" type="datetimeFigureOut">
              <a:rPr lang="pl-PL"/>
              <a:pPr>
                <a:defRPr/>
              </a:pPr>
              <a:t>2018-03-08</a:t>
            </a:fld>
            <a:endParaRPr lang="pl-PL"/>
          </a:p>
        </p:txBody>
      </p:sp>
      <p:sp>
        <p:nvSpPr>
          <p:cNvPr id="6"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329CDC5E-10B9-46AD-85B5-98D786AE72D1}" type="slidenum">
              <a:rPr lang="pl-PL" altLang="pl-PL"/>
              <a:pPr>
                <a:defRPr/>
              </a:pPr>
              <a:t>‹#›</a:t>
            </a:fld>
            <a:endParaRPr lang="pl-PL" altLang="pl-PL"/>
          </a:p>
        </p:txBody>
      </p:sp>
    </p:spTree>
    <p:extLst>
      <p:ext uri="{BB962C8B-B14F-4D97-AF65-F5344CB8AC3E}">
        <p14:creationId xmlns:p14="http://schemas.microsoft.com/office/powerpoint/2010/main" val="2469713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 xmlns:a16="http://schemas.microsoft.com/office/drawing/2014/main" id="{89D46D33-E800-4D6F-AC30-035732BF8D56}"/>
              </a:ext>
            </a:extLst>
          </p:cNvPr>
          <p:cNvSpPr>
            <a:spLocks noGrp="1"/>
          </p:cNvSpPr>
          <p:nvPr>
            <p:ph type="dt" sz="half" idx="10"/>
          </p:nvPr>
        </p:nvSpPr>
        <p:spPr/>
        <p:txBody>
          <a:bodyPr/>
          <a:lstStyle>
            <a:lvl1pPr>
              <a:defRPr/>
            </a:lvl1pPr>
          </a:lstStyle>
          <a:p>
            <a:pPr>
              <a:defRPr/>
            </a:pPr>
            <a:fld id="{CFA4AEC3-9FCE-4EB0-B532-105425B3249D}" type="datetimeFigureOut">
              <a:rPr lang="pl-PL"/>
              <a:pPr>
                <a:defRPr/>
              </a:pPr>
              <a:t>2018-03-08</a:t>
            </a:fld>
            <a:endParaRPr lang="pl-PL"/>
          </a:p>
        </p:txBody>
      </p:sp>
      <p:sp>
        <p:nvSpPr>
          <p:cNvPr id="6" name="Symbol zastępczy stopki 4">
            <a:extLst>
              <a:ext uri="{FF2B5EF4-FFF2-40B4-BE49-F238E27FC236}">
                <a16:creationId xmlns="" xmlns:a16="http://schemas.microsoft.com/office/drawing/2014/main" id="{D8825E02-0E58-4EAB-8975-7847BAD5A46E}"/>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12"/>
          </p:nvPr>
        </p:nvSpPr>
        <p:spPr/>
        <p:txBody>
          <a:bodyPr/>
          <a:lstStyle>
            <a:lvl1pPr>
              <a:defRPr/>
            </a:lvl1pPr>
          </a:lstStyle>
          <a:p>
            <a:pPr>
              <a:defRPr/>
            </a:pPr>
            <a:fld id="{39E10554-4154-4277-B4D2-24706FD57E1B}" type="slidenum">
              <a:rPr lang="pl-PL" altLang="pl-PL"/>
              <a:pPr>
                <a:defRPr/>
              </a:pPr>
              <a:t>‹#›</a:t>
            </a:fld>
            <a:endParaRPr lang="pl-PL" altLang="pl-PL"/>
          </a:p>
        </p:txBody>
      </p:sp>
    </p:spTree>
    <p:extLst>
      <p:ext uri="{BB962C8B-B14F-4D97-AF65-F5344CB8AC3E}">
        <p14:creationId xmlns:p14="http://schemas.microsoft.com/office/powerpoint/2010/main" val="2882838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smtClean="0"/>
              <a:t>Kliknij, aby edytować styl</a:t>
            </a:r>
          </a:p>
        </p:txBody>
      </p:sp>
      <p:sp>
        <p:nvSpPr>
          <p:cNvPr id="1027" name="Symbol zastępczy tekst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p>
        </p:txBody>
      </p:sp>
      <p:sp>
        <p:nvSpPr>
          <p:cNvPr id="4" name="Symbol zastępczy daty 3">
            <a:extLst>
              <a:ext uri="{FF2B5EF4-FFF2-40B4-BE49-F238E27FC236}">
                <a16:creationId xmlns="" xmlns:a16="http://schemas.microsoft.com/office/drawing/2014/main" id="{89D46D33-E800-4D6F-AC30-035732BF8D56}"/>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CF9E5C1E-DE96-4015-B871-0030A05607D3}" type="datetimeFigureOut">
              <a:rPr lang="pl-PL"/>
              <a:pPr>
                <a:defRPr/>
              </a:pPr>
              <a:t>2018-03-08</a:t>
            </a:fld>
            <a:endParaRPr lang="pl-PL"/>
          </a:p>
        </p:txBody>
      </p:sp>
      <p:sp>
        <p:nvSpPr>
          <p:cNvPr id="5" name="Symbol zastępczy stopki 4">
            <a:extLst>
              <a:ext uri="{FF2B5EF4-FFF2-40B4-BE49-F238E27FC236}">
                <a16:creationId xmlns="" xmlns:a16="http://schemas.microsoft.com/office/drawing/2014/main" id="{D8825E02-0E58-4EAB-8975-7847BAD5A46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pl-PL"/>
          </a:p>
        </p:txBody>
      </p:sp>
      <p:sp>
        <p:nvSpPr>
          <p:cNvPr id="6" name="Symbol zastępczy numeru slajdu 5">
            <a:extLst>
              <a:ext uri="{FF2B5EF4-FFF2-40B4-BE49-F238E27FC236}">
                <a16:creationId xmlns="" xmlns:a16="http://schemas.microsoft.com/office/drawing/2014/main" id="{EF5218D9-11E9-499C-8617-8CBD99A61CD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328BCDBF-41ED-4CEF-BE46-D2BFCD1EC12E}"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ytuł 1"/>
          <p:cNvSpPr>
            <a:spLocks noGrp="1"/>
          </p:cNvSpPr>
          <p:nvPr>
            <p:ph type="title"/>
          </p:nvPr>
        </p:nvSpPr>
        <p:spPr>
          <a:xfrm>
            <a:off x="457200" y="404813"/>
            <a:ext cx="8229600" cy="1152525"/>
          </a:xfrm>
        </p:spPr>
        <p:txBody>
          <a:bodyPr/>
          <a:lstStyle/>
          <a:p>
            <a:r>
              <a:rPr lang="pl-PL" altLang="pl-PL" sz="2400" b="1" smtClean="0"/>
              <a:t/>
            </a:r>
            <a:br>
              <a:rPr lang="pl-PL" altLang="pl-PL" sz="2400" b="1" smtClean="0"/>
            </a:br>
            <a:r>
              <a:rPr lang="pl-PL" altLang="pl-PL" sz="2400" b="1" smtClean="0"/>
              <a:t>Wyrok NSA z dnia 5 października  2017 r. (II FSK 2249/15)</a:t>
            </a:r>
          </a:p>
        </p:txBody>
      </p:sp>
      <p:sp>
        <p:nvSpPr>
          <p:cNvPr id="2051" name="Symbol zastępczy zawartości 2"/>
          <p:cNvSpPr>
            <a:spLocks noGrp="1"/>
          </p:cNvSpPr>
          <p:nvPr>
            <p:ph idx="1"/>
          </p:nvPr>
        </p:nvSpPr>
        <p:spPr>
          <a:xfrm>
            <a:off x="457200" y="1341438"/>
            <a:ext cx="8229600" cy="5256212"/>
          </a:xfrm>
        </p:spPr>
        <p:txBody>
          <a:bodyPr/>
          <a:lstStyle/>
          <a:p>
            <a:pPr algn="ctr">
              <a:buFont typeface="Arial" panose="020B0604020202020204" pitchFamily="34" charset="0"/>
              <a:buNone/>
            </a:pPr>
            <a:endParaRPr lang="pl-PL" altLang="pl-PL" sz="2000" b="1" smtClean="0"/>
          </a:p>
          <a:p>
            <a:pPr algn="ctr">
              <a:buFont typeface="Arial" panose="020B0604020202020204" pitchFamily="34" charset="0"/>
              <a:buNone/>
            </a:pPr>
            <a:endParaRPr lang="pl-PL" altLang="pl-PL" sz="2000" b="1" smtClean="0"/>
          </a:p>
          <a:p>
            <a:pPr algn="ctr">
              <a:buFont typeface="Arial" panose="020B0604020202020204" pitchFamily="34" charset="0"/>
              <a:buNone/>
            </a:pPr>
            <a:r>
              <a:rPr lang="pl-PL" altLang="pl-PL" sz="2400" b="1" smtClean="0"/>
              <a:t>Zakres ulgi rehabilitacyjnej</a:t>
            </a:r>
            <a:r>
              <a:rPr lang="pl-PL" altLang="pl-PL" sz="2400" smtClean="0"/>
              <a:t> </a:t>
            </a:r>
            <a:r>
              <a:rPr lang="pl-PL" altLang="pl-PL" sz="2000" smtClean="0"/>
              <a:t/>
            </a:r>
            <a:br>
              <a:rPr lang="pl-PL" altLang="pl-PL" sz="2000" smtClean="0"/>
            </a:br>
            <a:endParaRPr lang="pl-PL" altLang="pl-PL" sz="2000" smtClean="0"/>
          </a:p>
          <a:p>
            <a:pPr algn="ctr">
              <a:buFont typeface="Arial" panose="020B0604020202020204" pitchFamily="34" charset="0"/>
              <a:buNone/>
            </a:pPr>
            <a:r>
              <a:rPr lang="pl-PL" altLang="pl-PL" sz="2000" smtClean="0"/>
              <a:t>   </a:t>
            </a:r>
            <a:r>
              <a:rPr lang="pl-PL" altLang="pl-PL" sz="1400" smtClean="0"/>
              <a:t>dr Paweł Majka</a:t>
            </a:r>
            <a:br>
              <a:rPr lang="pl-PL" altLang="pl-PL" sz="1400" smtClean="0"/>
            </a:br>
            <a:r>
              <a:rPr lang="pl-PL" altLang="pl-PL" sz="1400" smtClean="0"/>
              <a:t>Zakład Prawa Finansowego</a:t>
            </a:r>
            <a:br>
              <a:rPr lang="pl-PL" altLang="pl-PL" sz="1400" smtClean="0"/>
            </a:br>
            <a:r>
              <a:rPr lang="pl-PL" altLang="pl-PL" sz="1400" smtClean="0"/>
              <a:t>Wydział Prawa i Administracji</a:t>
            </a:r>
            <a:br>
              <a:rPr lang="pl-PL" altLang="pl-PL" sz="1400" smtClean="0"/>
            </a:br>
            <a:r>
              <a:rPr lang="pl-PL" altLang="pl-PL" sz="1400" smtClean="0"/>
              <a:t>Uniwersytet Rzeszowski</a:t>
            </a:r>
          </a:p>
          <a:p>
            <a:pPr algn="just">
              <a:buFontTx/>
              <a:buNone/>
            </a:pPr>
            <a:endParaRPr lang="pl-PL" altLang="pl-PL" sz="14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ytuł 1"/>
          <p:cNvSpPr>
            <a:spLocks noGrp="1"/>
          </p:cNvSpPr>
          <p:nvPr>
            <p:ph type="title"/>
          </p:nvPr>
        </p:nvSpPr>
        <p:spPr>
          <a:xfrm>
            <a:off x="457200" y="0"/>
            <a:ext cx="8229600" cy="765175"/>
          </a:xfrm>
        </p:spPr>
        <p:txBody>
          <a:bodyPr/>
          <a:lstStyle/>
          <a:p>
            <a:r>
              <a:rPr lang="pl-PL" altLang="pl-PL" sz="1800" b="1" smtClean="0">
                <a:cs typeface="Arial" panose="020B0604020202020204" pitchFamily="34" charset="0"/>
              </a:rPr>
              <a:t/>
            </a:r>
            <a:br>
              <a:rPr lang="pl-PL" altLang="pl-PL" sz="1800" b="1" smtClean="0">
                <a:cs typeface="Arial" panose="020B0604020202020204" pitchFamily="34" charset="0"/>
              </a:rPr>
            </a:br>
            <a:r>
              <a:rPr lang="pl-PL" altLang="pl-PL" sz="1800" b="1" smtClean="0">
                <a:cs typeface="Arial" panose="020B0604020202020204" pitchFamily="34" charset="0"/>
              </a:rPr>
              <a:t>Wyrok NSA z dnia 5 października 2017 r. (II FSK 2249/15) – stan faktyczny oraz tezy </a:t>
            </a:r>
            <a:br>
              <a:rPr lang="pl-PL" altLang="pl-PL" sz="1800" b="1" smtClean="0">
                <a:cs typeface="Arial" panose="020B0604020202020204" pitchFamily="34" charset="0"/>
              </a:rPr>
            </a:br>
            <a:endParaRPr lang="pl-PL" altLang="pl-PL" sz="1800" smtClean="0"/>
          </a:p>
        </p:txBody>
      </p:sp>
      <p:sp>
        <p:nvSpPr>
          <p:cNvPr id="3075" name="Symbol zastępczy zawartości 2">
            <a:extLst>
              <a:ext uri="{FF2B5EF4-FFF2-40B4-BE49-F238E27FC236}">
                <a16:creationId xmlns="" xmlns:a16="http://schemas.microsoft.com/office/drawing/2014/main" id="{BA5CDED8-24AC-452A-8D96-0A62E0F42D44}"/>
              </a:ext>
            </a:extLst>
          </p:cNvPr>
          <p:cNvSpPr>
            <a:spLocks noGrp="1"/>
          </p:cNvSpPr>
          <p:nvPr>
            <p:ph idx="1"/>
          </p:nvPr>
        </p:nvSpPr>
        <p:spPr>
          <a:xfrm>
            <a:off x="457200" y="908050"/>
            <a:ext cx="8229600" cy="5689600"/>
          </a:xfrm>
        </p:spPr>
        <p:txBody>
          <a:bodyPr/>
          <a:lstStyle/>
          <a:p>
            <a:pPr algn="just">
              <a:defRPr/>
            </a:pPr>
            <a:r>
              <a:rPr lang="pl-PL" altLang="pl-PL" sz="1600" b="1" dirty="0">
                <a:cs typeface="Arial" panose="020B0604020202020204" pitchFamily="34" charset="0"/>
              </a:rPr>
              <a:t>Stan faktyczny </a:t>
            </a:r>
          </a:p>
          <a:p>
            <a:pPr algn="just">
              <a:buFont typeface="Arial" panose="020B0604020202020204" pitchFamily="34" charset="0"/>
              <a:buAutoNum type="arabicPeriod"/>
              <a:defRPr/>
            </a:pPr>
            <a:r>
              <a:rPr lang="pl-PL" altLang="pl-PL" sz="1600" dirty="0">
                <a:cs typeface="Arial" panose="020B0604020202020204" pitchFamily="34" charset="0"/>
              </a:rPr>
              <a:t>Podatnik poniósł wydatek na zakup OC oraz naprawę samochodu </a:t>
            </a:r>
            <a:r>
              <a:rPr lang="pl-PL" sz="1600" dirty="0"/>
              <a:t>osobowego</a:t>
            </a:r>
            <a:r>
              <a:rPr lang="pl-PL" altLang="pl-PL" sz="1600" dirty="0">
                <a:cs typeface="Arial" panose="020B0604020202020204" pitchFamily="34" charset="0"/>
              </a:rPr>
              <a:t>, który służył </a:t>
            </a:r>
            <a:r>
              <a:rPr lang="pl-PL" sz="1600" dirty="0"/>
              <a:t> do przejazdu na zabiegi leczniczo-rehabilitacyjne</a:t>
            </a:r>
            <a:endParaRPr lang="pl-PL" sz="1600" dirty="0">
              <a:cs typeface="Arial" panose="020B0604020202020204" pitchFamily="34" charset="0"/>
            </a:endParaRPr>
          </a:p>
          <a:p>
            <a:pPr algn="just">
              <a:buFont typeface="Arial" panose="020B0604020202020204" pitchFamily="34" charset="0"/>
              <a:buAutoNum type="arabicPeriod"/>
              <a:defRPr/>
            </a:pPr>
            <a:r>
              <a:rPr lang="pl-PL" sz="1600" dirty="0">
                <a:cs typeface="Arial" panose="020B0604020202020204" pitchFamily="34" charset="0"/>
              </a:rPr>
              <a:t>Organy podatkowe oraz WSA uznały, że nie są to wydatki uprawniające do skorzystania z ulgi rehabilitacyjnej  </a:t>
            </a:r>
          </a:p>
          <a:p>
            <a:pPr marL="0" indent="0" algn="just">
              <a:buFont typeface="Arial" panose="020B0604020202020204" pitchFamily="34" charset="0"/>
              <a:buNone/>
              <a:defRPr/>
            </a:pPr>
            <a:endParaRPr lang="pl-PL" altLang="pl-PL" sz="1600" dirty="0">
              <a:cs typeface="Arial" panose="020B0604020202020204" pitchFamily="34" charset="0"/>
            </a:endParaRPr>
          </a:p>
          <a:p>
            <a:pPr algn="just">
              <a:defRPr/>
            </a:pPr>
            <a:r>
              <a:rPr lang="pl-PL" altLang="pl-PL" sz="1600" b="1" dirty="0">
                <a:cs typeface="Arial" panose="020B0604020202020204" pitchFamily="34" charset="0"/>
              </a:rPr>
              <a:t>Tezy:</a:t>
            </a:r>
          </a:p>
          <a:p>
            <a:pPr algn="just">
              <a:defRPr/>
            </a:pPr>
            <a:endParaRPr lang="pl-PL" altLang="pl-PL" sz="1600" b="1" dirty="0">
              <a:cs typeface="Arial" panose="020B0604020202020204" pitchFamily="34" charset="0"/>
            </a:endParaRPr>
          </a:p>
          <a:p>
            <a:pPr marL="0" indent="0" algn="just">
              <a:buFont typeface="Arial" panose="020B0604020202020204" pitchFamily="34" charset="0"/>
              <a:buNone/>
              <a:defRPr/>
            </a:pPr>
            <a:r>
              <a:rPr lang="pl-PL" sz="1600" dirty="0"/>
              <a:t>1. NSA nie podziela stanowiska, że w zakres analizowanej ulgi podatkowej mogą wchodzić tylko odpowiednio wyliczone koszty związane z nabyciem paliwa. Trudno bowiem zgodzić się z twierdzeniem jakoby tylko zakup paliwa był </a:t>
            </a:r>
            <a:r>
              <a:rPr lang="pl-PL" sz="1600" u="sng" dirty="0"/>
              <a:t>niezbędny</a:t>
            </a:r>
            <a:r>
              <a:rPr lang="pl-PL" sz="1600" dirty="0"/>
              <a:t> dla używania samochodu osobowego. </a:t>
            </a:r>
          </a:p>
          <a:p>
            <a:pPr marL="0" indent="0" algn="just">
              <a:buFont typeface="Arial" panose="020B0604020202020204" pitchFamily="34" charset="0"/>
              <a:buNone/>
              <a:defRPr/>
            </a:pPr>
            <a:r>
              <a:rPr lang="pl-PL" sz="1600" dirty="0"/>
              <a:t>2. Ustawodawca w treści analizowanego przepisu nie ogranicza możliwych do odliczenia wydatków tylko do kosztów paliwa. Poprzez wydatki na używanie samochodu osobowego należy zatem rozumieć, w ocenie Sądu, </a:t>
            </a:r>
            <a:r>
              <a:rPr lang="pl-PL" sz="1600" u="sng" dirty="0"/>
              <a:t>wszelkie te wydatki, które są niezbędne</a:t>
            </a:r>
            <a:r>
              <a:rPr lang="pl-PL" sz="1600" dirty="0"/>
              <a:t> dla używania samochodu osobowego.</a:t>
            </a:r>
            <a:endParaRPr lang="pl-PL" sz="1600" b="1" dirty="0">
              <a:cs typeface="Arial" panose="020B0604020202020204" pitchFamily="34" charset="0"/>
            </a:endParaRPr>
          </a:p>
          <a:p>
            <a:pPr marL="0" indent="0" algn="just">
              <a:buFont typeface="Arial" panose="020B0604020202020204" pitchFamily="34" charset="0"/>
              <a:buNone/>
              <a:defRPr/>
            </a:pPr>
            <a:r>
              <a:rPr lang="pl-PL" sz="1600" dirty="0"/>
              <a:t>3. Ponieważ sporne w sensie podatkowym wydatki na zakup ubezpieczenia OC oraz związane z naprawą samochodu zostały przez podatnika faktycznie poniesione, to nie ma przeszkód, aby do wysokości ustawowo zakreślonego limitu podlegały odliczeniu od podstawy opodatkowania podatkiem dochodowym od osób fizycznych.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ytuł 1"/>
          <p:cNvSpPr>
            <a:spLocks noGrp="1"/>
          </p:cNvSpPr>
          <p:nvPr>
            <p:ph type="title"/>
          </p:nvPr>
        </p:nvSpPr>
        <p:spPr>
          <a:xfrm>
            <a:off x="457200" y="404813"/>
            <a:ext cx="8229600" cy="647700"/>
          </a:xfrm>
        </p:spPr>
        <p:txBody>
          <a:bodyPr/>
          <a:lstStyle/>
          <a:p>
            <a:r>
              <a:rPr lang="pl-PL" altLang="pl-PL" sz="1800" b="1" smtClean="0">
                <a:cs typeface="Arial" panose="020B0604020202020204" pitchFamily="34" charset="0"/>
              </a:rPr>
              <a:t/>
            </a:r>
            <a:br>
              <a:rPr lang="pl-PL" altLang="pl-PL" sz="1800" b="1" smtClean="0">
                <a:cs typeface="Arial" panose="020B0604020202020204" pitchFamily="34" charset="0"/>
              </a:rPr>
            </a:br>
            <a:r>
              <a:rPr lang="pl-PL" altLang="pl-PL" sz="1800" b="1" smtClean="0">
                <a:cs typeface="Arial" panose="020B0604020202020204" pitchFamily="34" charset="0"/>
              </a:rPr>
              <a:t>Zakres ulgi rehabilitacyjnej - linie orzecznicze  </a:t>
            </a:r>
            <a:br>
              <a:rPr lang="pl-PL" altLang="pl-PL" sz="1800" b="1" smtClean="0">
                <a:cs typeface="Arial" panose="020B0604020202020204" pitchFamily="34" charset="0"/>
              </a:rPr>
            </a:br>
            <a:endParaRPr lang="pl-PL" altLang="pl-PL" sz="1800" smtClean="0"/>
          </a:p>
        </p:txBody>
      </p:sp>
      <p:sp>
        <p:nvSpPr>
          <p:cNvPr id="3075" name="Symbol zastępczy zawartości 2">
            <a:extLst>
              <a:ext uri="{FF2B5EF4-FFF2-40B4-BE49-F238E27FC236}">
                <a16:creationId xmlns="" xmlns:a16="http://schemas.microsoft.com/office/drawing/2014/main" id="{299F6A30-4CFF-4C00-898A-F0F83AD6FAF8}"/>
              </a:ext>
            </a:extLst>
          </p:cNvPr>
          <p:cNvSpPr>
            <a:spLocks noGrp="1"/>
          </p:cNvSpPr>
          <p:nvPr>
            <p:ph idx="1"/>
          </p:nvPr>
        </p:nvSpPr>
        <p:spPr>
          <a:xfrm>
            <a:off x="457200" y="1052513"/>
            <a:ext cx="8229600" cy="5545137"/>
          </a:xfrm>
        </p:spPr>
        <p:txBody>
          <a:bodyPr/>
          <a:lstStyle/>
          <a:p>
            <a:pPr marL="0" indent="0">
              <a:buFont typeface="Arial" panose="020B0604020202020204" pitchFamily="34" charset="0"/>
              <a:buNone/>
              <a:defRPr/>
            </a:pPr>
            <a:endParaRPr lang="pl-PL" sz="1600" b="1" dirty="0"/>
          </a:p>
          <a:p>
            <a:pPr marL="0" indent="0">
              <a:buFont typeface="Arial" panose="020B0604020202020204" pitchFamily="34" charset="0"/>
              <a:buNone/>
              <a:defRPr/>
            </a:pPr>
            <a:r>
              <a:rPr lang="pl-PL" sz="1600" b="1" dirty="0"/>
              <a:t>Wyroki powiązane:</a:t>
            </a:r>
          </a:p>
          <a:p>
            <a:pPr marL="0" indent="0">
              <a:buFont typeface="Arial" panose="020B0604020202020204" pitchFamily="34" charset="0"/>
              <a:buNone/>
              <a:defRPr/>
            </a:pPr>
            <a:r>
              <a:rPr lang="pl-PL" sz="1600" dirty="0"/>
              <a:t> </a:t>
            </a:r>
          </a:p>
          <a:p>
            <a:pPr>
              <a:defRPr/>
            </a:pPr>
            <a:r>
              <a:rPr lang="pl-PL" sz="1600" dirty="0"/>
              <a:t>podobne stanowisko:</a:t>
            </a:r>
          </a:p>
          <a:p>
            <a:pPr marL="0" indent="0">
              <a:buFont typeface="Arial" panose="020B0604020202020204" pitchFamily="34" charset="0"/>
              <a:buNone/>
              <a:defRPr/>
            </a:pPr>
            <a:r>
              <a:rPr lang="pl-PL" sz="1600" dirty="0"/>
              <a:t>wyrok WSA z dnia 14.04.2014 r., I SA/</a:t>
            </a:r>
            <a:r>
              <a:rPr lang="pl-PL" sz="1600" dirty="0" err="1"/>
              <a:t>Sz</a:t>
            </a:r>
            <a:r>
              <a:rPr lang="pl-PL" sz="1600" dirty="0"/>
              <a:t> 1198/13 </a:t>
            </a:r>
          </a:p>
          <a:p>
            <a:pPr marL="0" indent="0">
              <a:buFont typeface="Arial" panose="020B0604020202020204" pitchFamily="34" charset="0"/>
              <a:buNone/>
              <a:defRPr/>
            </a:pPr>
            <a:r>
              <a:rPr lang="pl-PL" sz="1600" dirty="0"/>
              <a:t> </a:t>
            </a:r>
          </a:p>
          <a:p>
            <a:pPr>
              <a:defRPr/>
            </a:pPr>
            <a:r>
              <a:rPr lang="pl-PL" sz="1600" dirty="0"/>
              <a:t>odmienne stanowisko:</a:t>
            </a:r>
          </a:p>
          <a:p>
            <a:pPr marL="0" indent="0">
              <a:buFont typeface="Arial" panose="020B0604020202020204" pitchFamily="34" charset="0"/>
              <a:buNone/>
              <a:defRPr/>
            </a:pPr>
            <a:r>
              <a:rPr lang="pl-PL" sz="1600" dirty="0"/>
              <a:t>wyrok WSA z dnia 2.03.2012 r., I SA/</a:t>
            </a:r>
            <a:r>
              <a:rPr lang="pl-PL" sz="1600" dirty="0" err="1"/>
              <a:t>Łd</a:t>
            </a:r>
            <a:r>
              <a:rPr lang="pl-PL" sz="1600" dirty="0"/>
              <a:t> 1418/11</a:t>
            </a:r>
          </a:p>
          <a:p>
            <a:pPr marL="0" indent="0">
              <a:buFont typeface="Arial" panose="020B0604020202020204" pitchFamily="34" charset="0"/>
              <a:buNone/>
              <a:defRPr/>
            </a:pPr>
            <a:r>
              <a:rPr lang="pl-PL" sz="1600" dirty="0"/>
              <a:t>wyrok WSA z dnia 25.03.2015 r., I SA/</a:t>
            </a:r>
            <a:r>
              <a:rPr lang="pl-PL" sz="1600" dirty="0" err="1"/>
              <a:t>Łd</a:t>
            </a:r>
            <a:r>
              <a:rPr lang="pl-PL" sz="1600" dirty="0"/>
              <a:t> 123/15</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p:cNvSpPr>
            <a:spLocks noGrp="1"/>
          </p:cNvSpPr>
          <p:nvPr>
            <p:ph type="title"/>
          </p:nvPr>
        </p:nvSpPr>
        <p:spPr>
          <a:xfrm>
            <a:off x="457200" y="115888"/>
            <a:ext cx="8229600" cy="792162"/>
          </a:xfrm>
        </p:spPr>
        <p:txBody>
          <a:bodyPr/>
          <a:lstStyle/>
          <a:p>
            <a:r>
              <a:rPr lang="pl-PL" altLang="pl-PL" sz="1600" b="1" smtClean="0"/>
              <a:t>Zakres ulgi rehabilitacyjnej – regulacje prawne (stan prawny na 1.01.2011 r.) </a:t>
            </a:r>
            <a:endParaRPr lang="pl-PL" altLang="pl-PL" sz="1600" smtClean="0"/>
          </a:p>
        </p:txBody>
      </p:sp>
      <p:sp>
        <p:nvSpPr>
          <p:cNvPr id="2051" name="Symbol zastępczy zawartości 2">
            <a:extLst>
              <a:ext uri="{FF2B5EF4-FFF2-40B4-BE49-F238E27FC236}">
                <a16:creationId xmlns="" xmlns:a16="http://schemas.microsoft.com/office/drawing/2014/main" id="{04746054-2BEB-4A9F-891A-6FBAA65BA960}"/>
              </a:ext>
            </a:extLst>
          </p:cNvPr>
          <p:cNvSpPr>
            <a:spLocks noGrp="1"/>
          </p:cNvSpPr>
          <p:nvPr>
            <p:ph idx="1"/>
          </p:nvPr>
        </p:nvSpPr>
        <p:spPr>
          <a:xfrm>
            <a:off x="457200" y="908050"/>
            <a:ext cx="8229600" cy="5949950"/>
          </a:xfrm>
        </p:spPr>
        <p:txBody>
          <a:bodyPr/>
          <a:lstStyle/>
          <a:p>
            <a:pPr algn="just">
              <a:buFont typeface="Arial" panose="020B0604020202020204" pitchFamily="34" charset="0"/>
              <a:buNone/>
              <a:defRPr/>
            </a:pPr>
            <a:r>
              <a:rPr lang="pl-PL" altLang="pl-PL" sz="1600" b="1" u="sng" dirty="0"/>
              <a:t>Podatek dochodowy od osób fizycznych</a:t>
            </a:r>
          </a:p>
          <a:p>
            <a:pPr algn="just">
              <a:buFont typeface="Arial" panose="020B0604020202020204" pitchFamily="34" charset="0"/>
              <a:buNone/>
              <a:defRPr/>
            </a:pPr>
            <a:endParaRPr lang="pl-PL" altLang="pl-PL" sz="1600" b="1" u="sng" dirty="0"/>
          </a:p>
          <a:p>
            <a:pPr>
              <a:defRPr/>
            </a:pPr>
            <a:r>
              <a:rPr lang="pl-PL" sz="1600" b="1" dirty="0"/>
              <a:t>art. 26 ust. 1 pkt 6  </a:t>
            </a:r>
          </a:p>
          <a:p>
            <a:pPr marL="0" indent="0" algn="just">
              <a:buFont typeface="Arial" panose="020B0604020202020204" pitchFamily="34" charset="0"/>
              <a:buNone/>
              <a:defRPr/>
            </a:pPr>
            <a:r>
              <a:rPr lang="pl-PL" sz="1600" dirty="0"/>
              <a:t>Podstawę obliczenia podatku, z zastrzeżeniem art. 29–30c oraz art. 30e i art. 30f, stanowi dochód ustalony zgodnie z art. 9, art. 24 ust. 1, 2, 3b–3e, 4, 4a–4e, ust. 6 lub art. 24b ust. 1 i 2, lub art. 25, po odliczeniu kwot </a:t>
            </a:r>
            <a:r>
              <a:rPr lang="pl-PL" sz="1600" b="1" dirty="0"/>
              <a:t>wydatków na cele rehabilitacyjne </a:t>
            </a:r>
            <a:r>
              <a:rPr lang="pl-PL" sz="1600" dirty="0"/>
              <a:t>oraz wydatków związanych z ułatwieniem wykonywania czynności życiowych, poniesionych w roku podatkowym przez podatnika będącego osobą niepełnosprawną lub podatnika, na którego utrzymaniu są osoby niepełnosprawne.</a:t>
            </a:r>
          </a:p>
          <a:p>
            <a:pPr marL="0" indent="0" algn="just">
              <a:buFont typeface="Arial" panose="020B0604020202020204" pitchFamily="34" charset="0"/>
              <a:buNone/>
              <a:defRPr/>
            </a:pPr>
            <a:r>
              <a:rPr lang="pl-PL" sz="1600" dirty="0"/>
              <a:t> </a:t>
            </a:r>
          </a:p>
          <a:p>
            <a:pPr algn="just">
              <a:defRPr/>
            </a:pPr>
            <a:r>
              <a:rPr lang="pl-PL" sz="1600" b="1" dirty="0"/>
              <a:t>art. 26 ust. 7a pkt 14 </a:t>
            </a:r>
          </a:p>
          <a:p>
            <a:pPr marL="0" indent="0" algn="just">
              <a:buFont typeface="Arial" panose="020B0604020202020204" pitchFamily="34" charset="0"/>
              <a:buNone/>
              <a:defRPr/>
            </a:pPr>
            <a:r>
              <a:rPr lang="pl-PL" sz="1600" dirty="0"/>
              <a:t>Za wydatki, o których mowa w ust. 1 pkt 6, uważa się </a:t>
            </a:r>
            <a:r>
              <a:rPr lang="pl-PL" sz="1600" u="sng" dirty="0"/>
              <a:t>wydatki poniesione na używanie samochodu osobowego</a:t>
            </a:r>
            <a:r>
              <a:rPr lang="pl-PL" sz="1600" dirty="0"/>
              <a:t>, stanowiącego własność (współwłasność) osoby niepełnosprawnej zaliczonej do I lub II grupy inwalidztwa lub podatnika mającego na utrzymaniu osobę niepełnosprawną zaliczoną do I lub II grupy inwalidztwa albo dzieci niepełnosprawne, które nie ukończyły 16. roku życia, </a:t>
            </a:r>
            <a:r>
              <a:rPr lang="pl-PL" sz="1600" u="sng" dirty="0"/>
              <a:t>dla potrzeb związanych z koniecznym przewozem na niezbędne zabiegi leczniczo-rehabilitacyjne </a:t>
            </a:r>
            <a:r>
              <a:rPr lang="pl-PL" sz="1600" dirty="0"/>
              <a:t>– w wysokości nieprzekraczającej w roku podatkowym kwoty 2280 zł.</a:t>
            </a:r>
          </a:p>
          <a:p>
            <a:pPr algn="just">
              <a:buFont typeface="Arial" panose="020B0604020202020204" pitchFamily="34" charset="0"/>
              <a:buNone/>
              <a:defRPr/>
            </a:pPr>
            <a:endParaRPr lang="pl-PL" altLang="pl-PL" sz="1800" b="1" u="sn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p:cNvSpPr>
            <a:spLocks noGrp="1"/>
          </p:cNvSpPr>
          <p:nvPr>
            <p:ph type="title"/>
          </p:nvPr>
        </p:nvSpPr>
        <p:spPr>
          <a:xfrm>
            <a:off x="457200" y="260350"/>
            <a:ext cx="8229600" cy="360363"/>
          </a:xfrm>
        </p:spPr>
        <p:txBody>
          <a:bodyPr/>
          <a:lstStyle/>
          <a:p>
            <a:r>
              <a:rPr lang="pl-PL" altLang="pl-PL" sz="1800" b="1" smtClean="0"/>
              <a:t>Interpretacja przepisów przewidujących ulgi i zwolnienia podatkowe</a:t>
            </a:r>
            <a:endParaRPr lang="pl-PL" altLang="pl-PL" sz="1800" smtClean="0"/>
          </a:p>
        </p:txBody>
      </p:sp>
      <p:sp>
        <p:nvSpPr>
          <p:cNvPr id="7171" name="Symbol zastępczy zawartości 2">
            <a:extLst>
              <a:ext uri="{FF2B5EF4-FFF2-40B4-BE49-F238E27FC236}">
                <a16:creationId xmlns="" xmlns:a16="http://schemas.microsoft.com/office/drawing/2014/main" id="{89E83BE3-673E-4079-AAB6-E20E37BCB41F}"/>
              </a:ext>
            </a:extLst>
          </p:cNvPr>
          <p:cNvSpPr>
            <a:spLocks noGrp="1"/>
          </p:cNvSpPr>
          <p:nvPr>
            <p:ph idx="1"/>
          </p:nvPr>
        </p:nvSpPr>
        <p:spPr>
          <a:xfrm>
            <a:off x="457200" y="620713"/>
            <a:ext cx="8229600" cy="5799137"/>
          </a:xfrm>
        </p:spPr>
        <p:txBody>
          <a:bodyPr/>
          <a:lstStyle/>
          <a:p>
            <a:pPr algn="just">
              <a:defRPr/>
            </a:pPr>
            <a:endParaRPr lang="pl-PL" altLang="pl-PL" sz="1600" b="1" dirty="0"/>
          </a:p>
          <a:p>
            <a:pPr algn="just">
              <a:defRPr/>
            </a:pPr>
            <a:r>
              <a:rPr lang="pl-PL" altLang="pl-PL" sz="1600" b="1" dirty="0"/>
              <a:t>Wyrok WSA w Łodzi z dnia 25 marca 2015 r. (I SA/</a:t>
            </a:r>
            <a:r>
              <a:rPr lang="pl-PL" altLang="pl-PL" sz="1600" b="1" dirty="0" err="1"/>
              <a:t>Łd</a:t>
            </a:r>
            <a:r>
              <a:rPr lang="pl-PL" altLang="pl-PL" sz="1600" b="1" dirty="0"/>
              <a:t> 123/15) </a:t>
            </a:r>
            <a:r>
              <a:rPr lang="pl-PL" altLang="pl-PL" sz="1600" dirty="0"/>
              <a:t>– uchylony wyrokiem </a:t>
            </a:r>
            <a:r>
              <a:rPr lang="pl-PL" altLang="pl-PL" sz="1600" dirty="0">
                <a:cs typeface="Arial" panose="020B0604020202020204" pitchFamily="34" charset="0"/>
              </a:rPr>
              <a:t>NSA z dnia 5 października 2017 r. (II FSK 2249/15)</a:t>
            </a:r>
            <a:r>
              <a:rPr lang="pl-PL" altLang="pl-PL" sz="1600" dirty="0"/>
              <a:t>  </a:t>
            </a:r>
          </a:p>
          <a:p>
            <a:pPr marL="0" indent="0" algn="just">
              <a:buFont typeface="Arial" panose="020B0604020202020204" pitchFamily="34" charset="0"/>
              <a:buNone/>
              <a:defRPr/>
            </a:pPr>
            <a:r>
              <a:rPr lang="pl-PL" altLang="pl-PL" sz="1600" dirty="0"/>
              <a:t>	</a:t>
            </a:r>
          </a:p>
          <a:p>
            <a:pPr marL="0" indent="0" algn="just">
              <a:buFont typeface="Arial" panose="020B0604020202020204" pitchFamily="34" charset="0"/>
              <a:buNone/>
              <a:defRPr/>
            </a:pPr>
            <a:r>
              <a:rPr lang="pl-PL" altLang="pl-PL" sz="1600" dirty="0"/>
              <a:t> 1. S</a:t>
            </a:r>
            <a:r>
              <a:rPr lang="pl-PL" sz="1600" dirty="0"/>
              <a:t>koro we wskazanym wyżej przepisie chodzi o wydatki na </a:t>
            </a:r>
            <a:r>
              <a:rPr lang="pl-PL" sz="1600" u="sng" dirty="0"/>
              <a:t>konieczny przewóz</a:t>
            </a:r>
            <a:r>
              <a:rPr lang="pl-PL" sz="1600" dirty="0"/>
              <a:t>, to należy przez to rozumieć wydatki na zakup paliwa na te przejazdy, a nie wydatki na wszelkie koszty związane z eksploatacją samochodu, w tym ubezpieczenie i naprawy pojazdu. Wydatek na zakup paliwa powiązany jest bezpośrednio, jasno i czytelnie z używaniem samochodu w celu </a:t>
            </a:r>
            <a:r>
              <a:rPr lang="pl-PL" sz="1600" u="sng" dirty="0"/>
              <a:t>koniecznego dojazdu</a:t>
            </a:r>
            <a:r>
              <a:rPr lang="pl-PL" sz="1600" dirty="0"/>
              <a:t> na zabiegi. Natomiast wydatki na ubezpieczenie, czy naprawę samochodu są przypisane każdemu właścicielowi pojazdu w związku z potrzebą utrzymania tego składnika majątkowego w stanie umożliwiającym korzystanie z niego. Przy czym ze stanu faktycznego sprawy, który jest niesporny, nie wynika, że skarżący nabyli samochód wyłącznie w celu korzystania z niego na dojazdy na zabiegi rehabilitacyjne i nie wynika z niego, aby samochód skarżących był wykorzystywany wyłącznie w tym celu.</a:t>
            </a:r>
            <a:endParaRPr lang="pl-PL" altLang="pl-PL" sz="1600" dirty="0"/>
          </a:p>
          <a:p>
            <a:pPr marL="0" indent="0" algn="just">
              <a:buFont typeface="Arial" panose="020B0604020202020204" pitchFamily="34" charset="0"/>
              <a:buNone/>
              <a:defRPr/>
            </a:pPr>
            <a:endParaRPr lang="pl-PL" sz="1600" dirty="0"/>
          </a:p>
          <a:p>
            <a:pPr marL="0" indent="0" algn="just">
              <a:buFont typeface="Arial" panose="020B0604020202020204" pitchFamily="34" charset="0"/>
              <a:buNone/>
              <a:defRPr/>
            </a:pPr>
            <a:r>
              <a:rPr lang="pl-PL" sz="1600" dirty="0"/>
              <a:t>2. „Nie można tracić z pola widzenia tego, iż wszelkie ulgi i zwolnienia są odstępstwem od zasady powszechności opodatkowania, a zatem należy je interpretować ściśle i uwzględnić przepis art. 84 ustawy z dnia 2 kwietnia 1997r. Konstytucja Rzeczypospolitej Polskiej (Dz. U. Nr 78, poz. 483 ze zm.), dotyczący zasady powszechności opodatkowania.” </a:t>
            </a:r>
            <a:endParaRPr lang="pl-PL" altLang="pl-PL"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ytuł 1"/>
          <p:cNvSpPr>
            <a:spLocks noGrp="1"/>
          </p:cNvSpPr>
          <p:nvPr>
            <p:ph type="title"/>
          </p:nvPr>
        </p:nvSpPr>
        <p:spPr>
          <a:xfrm>
            <a:off x="457200" y="260350"/>
            <a:ext cx="8229600" cy="360363"/>
          </a:xfrm>
        </p:spPr>
        <p:txBody>
          <a:bodyPr/>
          <a:lstStyle/>
          <a:p>
            <a:r>
              <a:rPr lang="pl-PL" altLang="pl-PL" sz="1800" b="1" smtClean="0"/>
              <a:t>Interpretacja przepisów przewidujących ulgi i zwolnienia podatkowe – cd.</a:t>
            </a:r>
            <a:endParaRPr lang="pl-PL" altLang="pl-PL" sz="1800" smtClean="0"/>
          </a:p>
        </p:txBody>
      </p:sp>
      <p:sp>
        <p:nvSpPr>
          <p:cNvPr id="7171" name="Symbol zastępczy zawartości 2">
            <a:extLst>
              <a:ext uri="{FF2B5EF4-FFF2-40B4-BE49-F238E27FC236}">
                <a16:creationId xmlns="" xmlns:a16="http://schemas.microsoft.com/office/drawing/2014/main" id="{89E83BE3-673E-4079-AAB6-E20E37BCB41F}"/>
              </a:ext>
            </a:extLst>
          </p:cNvPr>
          <p:cNvSpPr>
            <a:spLocks noGrp="1"/>
          </p:cNvSpPr>
          <p:nvPr>
            <p:ph idx="1"/>
          </p:nvPr>
        </p:nvSpPr>
        <p:spPr>
          <a:xfrm>
            <a:off x="457200" y="836613"/>
            <a:ext cx="8229600" cy="4608512"/>
          </a:xfrm>
        </p:spPr>
        <p:txBody>
          <a:bodyPr/>
          <a:lstStyle/>
          <a:p>
            <a:pPr marL="0" indent="0" algn="just">
              <a:buFont typeface="Arial" panose="020B0604020202020204" pitchFamily="34" charset="0"/>
              <a:buNone/>
              <a:defRPr/>
            </a:pPr>
            <a:r>
              <a:rPr lang="pl-PL" altLang="pl-PL" sz="1800" b="1" dirty="0"/>
              <a:t>Wyrok WSA w Łodzi z dnia 25 marca 2015 r. (I SA/</a:t>
            </a:r>
            <a:r>
              <a:rPr lang="pl-PL" altLang="pl-PL" sz="1800" b="1" dirty="0" err="1"/>
              <a:t>Łd</a:t>
            </a:r>
            <a:r>
              <a:rPr lang="pl-PL" altLang="pl-PL" sz="1800" b="1" dirty="0"/>
              <a:t> 123/15) </a:t>
            </a:r>
            <a:r>
              <a:rPr lang="pl-PL" altLang="pl-PL" sz="1800" dirty="0"/>
              <a:t>– uchylony wyrokiem </a:t>
            </a:r>
            <a:r>
              <a:rPr lang="pl-PL" altLang="pl-PL" sz="1800" dirty="0">
                <a:cs typeface="Arial" panose="020B0604020202020204" pitchFamily="34" charset="0"/>
              </a:rPr>
              <a:t>NSA z dnia 5 października 2017 r. (II FSK 2249/15)</a:t>
            </a:r>
            <a:r>
              <a:rPr lang="pl-PL" altLang="pl-PL" sz="1800" dirty="0"/>
              <a:t>  </a:t>
            </a:r>
            <a:r>
              <a:rPr lang="pl-PL" altLang="pl-PL" sz="1400" dirty="0"/>
              <a:t>	</a:t>
            </a:r>
          </a:p>
          <a:p>
            <a:pPr marL="0" indent="0" algn="just">
              <a:buFont typeface="Arial" panose="020B0604020202020204" pitchFamily="34" charset="0"/>
              <a:buNone/>
              <a:defRPr/>
            </a:pPr>
            <a:endParaRPr lang="pl-PL" altLang="pl-PL" sz="1600" dirty="0"/>
          </a:p>
          <a:p>
            <a:pPr algn="just">
              <a:buFontTx/>
              <a:buChar char="-"/>
              <a:defRPr/>
            </a:pPr>
            <a:r>
              <a:rPr lang="pl-PL" altLang="pl-PL" sz="1600" dirty="0"/>
              <a:t>w świetle argumentacji wyroku WSA powoływanie się na konieczność „ścisłej wykładni przepisów” wynikający z Konstytucji RP było zbędne,</a:t>
            </a:r>
          </a:p>
          <a:p>
            <a:pPr algn="just">
              <a:buFontTx/>
              <a:buChar char="-"/>
              <a:defRPr/>
            </a:pPr>
            <a:r>
              <a:rPr lang="pl-PL" altLang="pl-PL" sz="1600" dirty="0"/>
              <a:t>pojawia się wątpliwość co do celu powołania się w wyroku WSA na argumentację dotyczącą „powszechności opodatkowania”,</a:t>
            </a:r>
          </a:p>
          <a:p>
            <a:pPr algn="just">
              <a:buFontTx/>
              <a:buChar char="-"/>
              <a:defRPr/>
            </a:pPr>
            <a:r>
              <a:rPr lang="pl-PL" altLang="pl-PL" sz="1600" dirty="0"/>
              <a:t>cel ulgi rehabilitacyjnej  (wyjątek od „zasady powszechności opodatkowania”?),</a:t>
            </a:r>
          </a:p>
          <a:p>
            <a:pPr algn="just">
              <a:buFontTx/>
              <a:buChar char="-"/>
              <a:defRPr/>
            </a:pPr>
            <a:r>
              <a:rPr lang="pl-PL" altLang="pl-PL" sz="1600" dirty="0"/>
              <a:t>w uzasadnieniu wyroku WSA pominięto art. 69 Konstytucji RP:</a:t>
            </a:r>
          </a:p>
          <a:p>
            <a:pPr marL="0" indent="0" algn="just">
              <a:buFont typeface="Arial" panose="020B0604020202020204" pitchFamily="34" charset="0"/>
              <a:buNone/>
              <a:defRPr/>
            </a:pPr>
            <a:r>
              <a:rPr lang="pl-PL" altLang="pl-PL" sz="1600" b="1" dirty="0"/>
              <a:t>Osobom niepełnosprawnym władze publiczne udzielają, zgodnie z ustawą, pomocy w zabezpieczaniu egzystencji, przysposobieniu do pracy oraz komunikacji społecznej. </a:t>
            </a:r>
          </a:p>
          <a:p>
            <a:pPr marL="0" indent="0" algn="just">
              <a:buFont typeface="Arial" panose="020B0604020202020204" pitchFamily="34" charset="0"/>
              <a:buNone/>
              <a:defRPr/>
            </a:pPr>
            <a:endParaRPr lang="pl-PL" altLang="pl-PL"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ytuł 1"/>
          <p:cNvSpPr>
            <a:spLocks noGrp="1"/>
          </p:cNvSpPr>
          <p:nvPr>
            <p:ph type="title"/>
          </p:nvPr>
        </p:nvSpPr>
        <p:spPr>
          <a:xfrm>
            <a:off x="457200" y="260350"/>
            <a:ext cx="8229600" cy="720725"/>
          </a:xfrm>
        </p:spPr>
        <p:txBody>
          <a:bodyPr/>
          <a:lstStyle/>
          <a:p>
            <a:r>
              <a:rPr lang="pl-PL" altLang="pl-PL" sz="1800" b="1" smtClean="0"/>
              <a:t>Zakres ulgi rehabilitacyjnej - wyrok NSA z dnia 5 października  2017 r. (II FSK 2249/15) (termin „wydatki poniesione na używania samochodu osobowego”)</a:t>
            </a:r>
            <a:endParaRPr lang="pl-PL" altLang="pl-PL" sz="1800" smtClean="0"/>
          </a:p>
        </p:txBody>
      </p:sp>
      <p:sp>
        <p:nvSpPr>
          <p:cNvPr id="8195" name="Symbol zastępczy zawartości 2"/>
          <p:cNvSpPr>
            <a:spLocks noGrp="1"/>
          </p:cNvSpPr>
          <p:nvPr>
            <p:ph idx="1"/>
          </p:nvPr>
        </p:nvSpPr>
        <p:spPr>
          <a:xfrm>
            <a:off x="457200" y="1341438"/>
            <a:ext cx="8229600" cy="5256212"/>
          </a:xfrm>
        </p:spPr>
        <p:txBody>
          <a:bodyPr/>
          <a:lstStyle/>
          <a:p>
            <a:pPr algn="just"/>
            <a:r>
              <a:rPr lang="pl-PL" altLang="pl-PL" sz="1600" smtClean="0"/>
              <a:t>Ustawodawca w treści analizowanego przepisu nie ogranicza możliwych do odliczenia wydatków tylko do kosztów paliwa. Poprzez wydatki na używanie samochodu osobowego należy zatem rozumieć, wszelkie te wydatki, które są niezbędne dla używania samochodu osobowego. Tak szeroko zakreślony zakres tego pojęcia podlega zawężeniu poprzez określenie kwotowe określenie maksymalnego limitu tychże wydatków możliwych do odliczenia.</a:t>
            </a:r>
          </a:p>
          <a:p>
            <a:pPr algn="just"/>
            <a:r>
              <a:rPr lang="pl-PL" altLang="pl-PL" sz="1600" smtClean="0"/>
              <a:t>Zatem należy przyjąć, że w ramach ulgi, o której mowa w art. 26 ust. 1 pkt 6 u.p.d.o.f. podatnik, który spełnia pozostałe ustawowo określone warunki, może odliczyć do wysokości 2 280 zł </a:t>
            </a:r>
            <a:r>
              <a:rPr lang="pl-PL" altLang="pl-PL" sz="1600" u="sng" smtClean="0"/>
              <a:t>wszelkie niezbędne wydatki związane z utrzymaniem samochodu w stanie umożliwiającym wykorzystanie go na przejazdy związane z koniecznym przewozem na niezbędne zabiegi leczniczo – rehabilitacyjne</a:t>
            </a:r>
            <a:r>
              <a:rPr lang="pl-PL" altLang="pl-PL" sz="1600" smtClean="0"/>
              <a:t>; warunkiem odliczenia tychże wydatków jest posiadanie dowodów potwierdzających ich poniesienie.</a:t>
            </a:r>
          </a:p>
          <a:p>
            <a:pPr algn="just"/>
            <a:r>
              <a:rPr lang="pl-PL" altLang="pl-PL" sz="1600" smtClean="0"/>
              <a:t>Skoro więc w rozpoznawanej sprawie nie budzi wątpliwości, że sporne w sensie podatkowym wydatki na zakup ubezpieczenia OC oraz związane z naprawą samochodu zostały przez podatnika faktycznie poniesione to nie ma przeszkód, aby do wysokości ustawowo zakreślonego limitu podlegały odliczeniu od podstawy opodatkowania podatkiem dochodowym od osób fizycznych</a:t>
            </a:r>
          </a:p>
          <a:p>
            <a:pPr algn="just">
              <a:buFontTx/>
              <a:buNone/>
            </a:pPr>
            <a:r>
              <a:rPr lang="pl-PL" altLang="pl-PL" sz="1400" smtClean="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ytuł 1"/>
          <p:cNvSpPr>
            <a:spLocks noGrp="1"/>
          </p:cNvSpPr>
          <p:nvPr>
            <p:ph type="title"/>
          </p:nvPr>
        </p:nvSpPr>
        <p:spPr>
          <a:xfrm>
            <a:off x="457200" y="404813"/>
            <a:ext cx="8229600" cy="647700"/>
          </a:xfrm>
        </p:spPr>
        <p:txBody>
          <a:bodyPr/>
          <a:lstStyle/>
          <a:p>
            <a:r>
              <a:rPr lang="pl-PL" altLang="pl-PL" sz="2000" b="1" smtClean="0"/>
              <a:t>Podsumowanie </a:t>
            </a:r>
            <a:endParaRPr lang="pl-PL" altLang="pl-PL" sz="2000" smtClean="0"/>
          </a:p>
        </p:txBody>
      </p:sp>
      <p:sp>
        <p:nvSpPr>
          <p:cNvPr id="9219" name="Symbol zastępczy zawartości 2"/>
          <p:cNvSpPr>
            <a:spLocks noGrp="1"/>
          </p:cNvSpPr>
          <p:nvPr>
            <p:ph idx="1"/>
          </p:nvPr>
        </p:nvSpPr>
        <p:spPr>
          <a:xfrm>
            <a:off x="457200" y="1052513"/>
            <a:ext cx="8229600" cy="5545137"/>
          </a:xfrm>
        </p:spPr>
        <p:txBody>
          <a:bodyPr/>
          <a:lstStyle/>
          <a:p>
            <a:pPr algn="just">
              <a:buFontTx/>
              <a:buAutoNum type="arabicPeriod"/>
            </a:pPr>
            <a:endParaRPr lang="pl-PL" altLang="pl-PL" sz="1800" smtClean="0"/>
          </a:p>
          <a:p>
            <a:pPr algn="just">
              <a:buFontTx/>
              <a:buAutoNum type="arabicPeriod"/>
            </a:pPr>
            <a:r>
              <a:rPr lang="pl-PL" altLang="pl-PL" sz="1800" smtClean="0"/>
              <a:t>Wyrok to kontynuacja jednej z linii orzeczniczych, która z dużym prawdopodobieństwem nie ulegnie zmianie</a:t>
            </a:r>
          </a:p>
          <a:p>
            <a:pPr algn="just">
              <a:buFontTx/>
              <a:buAutoNum type="arabicPeriod"/>
            </a:pPr>
            <a:r>
              <a:rPr lang="pl-PL" altLang="pl-PL" sz="1800" smtClean="0"/>
              <a:t>Teza wynikająca z komentowanego wyroku NSA została utrwalona i nie wywołuje wątpliwości</a:t>
            </a:r>
          </a:p>
          <a:p>
            <a:pPr algn="just">
              <a:buFontTx/>
              <a:buAutoNum type="arabicPeriod"/>
            </a:pPr>
            <a:r>
              <a:rPr lang="pl-PL" altLang="pl-PL" sz="1800" smtClean="0"/>
              <a:t>Szerszy problem to interpretacja przepisów przewidujących ulgi i zwolnienia podatkowe w ujęciu, w jakim miało to miejsce w uchylonym wyroku WSA</a:t>
            </a:r>
            <a:r>
              <a:rPr lang="pl-PL" altLang="pl-PL" sz="1400" smtClean="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ytuł 1"/>
          <p:cNvSpPr>
            <a:spLocks noGrp="1"/>
          </p:cNvSpPr>
          <p:nvPr>
            <p:ph type="title"/>
          </p:nvPr>
        </p:nvSpPr>
        <p:spPr>
          <a:xfrm>
            <a:off x="468313" y="1196975"/>
            <a:ext cx="8229600" cy="2366963"/>
          </a:xfrm>
        </p:spPr>
        <p:txBody>
          <a:bodyPr/>
          <a:lstStyle/>
          <a:p>
            <a:r>
              <a:rPr lang="pl-PL" altLang="pl-PL" sz="3200" b="1" smtClean="0"/>
              <a:t>Dziękuję za uwagę </a:t>
            </a:r>
            <a:r>
              <a:rPr lang="pl-PL" altLang="pl-PL" sz="2800" b="1" smtClean="0"/>
              <a:t/>
            </a:r>
            <a:br>
              <a:rPr lang="pl-PL" altLang="pl-PL" sz="2800" b="1" smtClean="0"/>
            </a:br>
            <a:r>
              <a:rPr lang="pl-PL" altLang="pl-PL" sz="2800" b="1" smtClean="0"/>
              <a:t/>
            </a:r>
            <a:br>
              <a:rPr lang="pl-PL" altLang="pl-PL" sz="2800" b="1" smtClean="0"/>
            </a:br>
            <a:r>
              <a:rPr lang="pl-PL" altLang="pl-PL" sz="2000" b="1" smtClean="0"/>
              <a:t>pmajka@univ.rzeszow.pl</a:t>
            </a:r>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4719</TotalTime>
  <Words>641</Words>
  <Application>Microsoft Office PowerPoint</Application>
  <PresentationFormat>Pokaz na ekranie (4:3)</PresentationFormat>
  <Paragraphs>59</Paragraphs>
  <Slides>9</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9</vt:i4>
      </vt:variant>
    </vt:vector>
  </HeadingPairs>
  <TitlesOfParts>
    <vt:vector size="12" baseType="lpstr">
      <vt:lpstr>Arial</vt:lpstr>
      <vt:lpstr>Calibri</vt:lpstr>
      <vt:lpstr>Motyw pakietu Office</vt:lpstr>
      <vt:lpstr> Wyrok NSA z dnia 5 października  2017 r. (II FSK 2249/15)</vt:lpstr>
      <vt:lpstr> Wyrok NSA z dnia 5 października 2017 r. (II FSK 2249/15) – stan faktyczny oraz tezy  </vt:lpstr>
      <vt:lpstr> Zakres ulgi rehabilitacyjnej - linie orzecznicze   </vt:lpstr>
      <vt:lpstr>Zakres ulgi rehabilitacyjnej – regulacje prawne (stan prawny na 1.01.2011 r.) </vt:lpstr>
      <vt:lpstr>Interpretacja przepisów przewidujących ulgi i zwolnienia podatkowe</vt:lpstr>
      <vt:lpstr>Interpretacja przepisów przewidujących ulgi i zwolnienia podatkowe – cd.</vt:lpstr>
      <vt:lpstr>Zakres ulgi rehabilitacyjnej - wyrok NSA z dnia 5 października  2017 r. (II FSK 2249/15) (termin „wydatki poniesione na używania samochodu osobowego”)</vt:lpstr>
      <vt:lpstr>Podsumowanie </vt:lpstr>
      <vt:lpstr>Dziękuję za uwagę   pmajka@univ.rzeszow.pl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user</dc:creator>
  <cp:lastModifiedBy>Wojciech Morawski</cp:lastModifiedBy>
  <cp:revision>351</cp:revision>
  <dcterms:created xsi:type="dcterms:W3CDTF">2009-03-04T08:31:59Z</dcterms:created>
  <dcterms:modified xsi:type="dcterms:W3CDTF">2018-03-08T19:44:10Z</dcterms:modified>
</cp:coreProperties>
</file>