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handoutMasterIdLst>
    <p:handoutMasterId r:id="rId12"/>
  </p:handoutMasterIdLst>
  <p:sldIdLst>
    <p:sldId id="317" r:id="rId3"/>
    <p:sldId id="356" r:id="rId4"/>
    <p:sldId id="357" r:id="rId5"/>
    <p:sldId id="365" r:id="rId6"/>
    <p:sldId id="358" r:id="rId7"/>
    <p:sldId id="359" r:id="rId8"/>
    <p:sldId id="362" r:id="rId9"/>
    <p:sldId id="366" r:id="rId10"/>
  </p:sldIdLst>
  <p:sldSz cx="12192000" cy="6858000"/>
  <p:notesSz cx="7010400" cy="92964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FFFFFF"/>
    <a:srgbClr val="FF66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153" autoAdjust="0"/>
    <p:restoredTop sz="94660"/>
  </p:normalViewPr>
  <p:slideViewPr>
    <p:cSldViewPr snapToGrid="0">
      <p:cViewPr varScale="1">
        <p:scale>
          <a:sx n="88" d="100"/>
          <a:sy n="88" d="100"/>
        </p:scale>
        <p:origin x="77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C4A093-0AB3-4CA5-90FC-D79F44E727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1B88CAF-8E0A-421E-BD56-77EAF9B5B1D8}">
      <dgm:prSet phldrT="[Tekst]" custT="1"/>
      <dgm:spPr/>
      <dgm:t>
        <a:bodyPr/>
        <a:lstStyle/>
        <a:p>
          <a:pPr algn="ctr"/>
          <a:r>
            <a:rPr lang="pl-PL" sz="2400" b="1" dirty="0" smtClean="0">
              <a:solidFill>
                <a:srgbClr val="002060"/>
              </a:solidFill>
              <a:latin typeface="Calibri" panose="020F0502020204030204" pitchFamily="34" charset="0"/>
            </a:rPr>
            <a:t>Podmiot składający wniosek o wydanie interpretacji indywidualnej</a:t>
          </a:r>
          <a:endParaRPr lang="pl-PL" sz="2400" dirty="0"/>
        </a:p>
      </dgm:t>
    </dgm:pt>
    <dgm:pt modelId="{E5C48BBB-20B6-4423-B663-8ACDC3F42564}" type="parTrans" cxnId="{E77011A7-5167-457D-91C5-52F78CBF4D12}">
      <dgm:prSet/>
      <dgm:spPr/>
      <dgm:t>
        <a:bodyPr/>
        <a:lstStyle/>
        <a:p>
          <a:endParaRPr lang="pl-PL"/>
        </a:p>
      </dgm:t>
    </dgm:pt>
    <dgm:pt modelId="{F42EBC6D-B031-43EA-BE4B-9AC1C2337D98}" type="sibTrans" cxnId="{E77011A7-5167-457D-91C5-52F78CBF4D12}">
      <dgm:prSet/>
      <dgm:spPr/>
      <dgm:t>
        <a:bodyPr/>
        <a:lstStyle/>
        <a:p>
          <a:endParaRPr lang="pl-PL"/>
        </a:p>
      </dgm:t>
    </dgm:pt>
    <dgm:pt modelId="{FE6F3E68-5D5E-499A-93D4-D16A83B0E0D7}">
      <dgm:prSet phldrT="[Tekst]" custT="1"/>
      <dgm:spPr/>
      <dgm:t>
        <a:bodyPr/>
        <a:lstStyle/>
        <a:p>
          <a:pPr algn="just"/>
          <a:r>
            <a:rPr lang="pl-PL" sz="2400" dirty="0" smtClean="0">
              <a:solidFill>
                <a:srgbClr val="002060"/>
              </a:solidFill>
            </a:rPr>
            <a:t>Stowarzyszenie, które ma status organizacji pożytku publicznego w Wielkiej Brytanii, ale nie ma takiego statusu w Polsce.</a:t>
          </a:r>
          <a:endParaRPr lang="pl-PL" sz="2400" dirty="0"/>
        </a:p>
      </dgm:t>
    </dgm:pt>
    <dgm:pt modelId="{80D8F85D-75B8-4543-B617-4B812F57DB5F}" type="parTrans" cxnId="{1234E9BD-25F9-468E-A8C8-EE5FBB2D2563}">
      <dgm:prSet/>
      <dgm:spPr/>
      <dgm:t>
        <a:bodyPr/>
        <a:lstStyle/>
        <a:p>
          <a:endParaRPr lang="pl-PL"/>
        </a:p>
      </dgm:t>
    </dgm:pt>
    <dgm:pt modelId="{B8D595D5-232D-4591-80B3-1D92ABB78A02}" type="sibTrans" cxnId="{1234E9BD-25F9-468E-A8C8-EE5FBB2D2563}">
      <dgm:prSet/>
      <dgm:spPr/>
      <dgm:t>
        <a:bodyPr/>
        <a:lstStyle/>
        <a:p>
          <a:endParaRPr lang="pl-PL"/>
        </a:p>
      </dgm:t>
    </dgm:pt>
    <dgm:pt modelId="{2244290B-DEC6-4A5E-88A1-182F6BEAD18F}">
      <dgm:prSet phldrT="[Tekst]" custT="1"/>
      <dgm:spPr/>
      <dgm:t>
        <a:bodyPr/>
        <a:lstStyle/>
        <a:p>
          <a:pPr algn="ctr"/>
          <a:r>
            <a:rPr lang="pl-PL" sz="2400" b="1" dirty="0" smtClean="0">
              <a:solidFill>
                <a:srgbClr val="002060"/>
              </a:solidFill>
            </a:rPr>
            <a:t>Pytanie</a:t>
          </a:r>
          <a:endParaRPr lang="pl-PL" sz="2400" b="1" dirty="0">
            <a:solidFill>
              <a:srgbClr val="002060"/>
            </a:solidFill>
          </a:endParaRPr>
        </a:p>
      </dgm:t>
    </dgm:pt>
    <dgm:pt modelId="{C379EA80-7291-4982-8589-E948D7548F36}" type="parTrans" cxnId="{A77543AF-944B-4F8C-9F62-DBFCFDFCFE7A}">
      <dgm:prSet/>
      <dgm:spPr/>
      <dgm:t>
        <a:bodyPr/>
        <a:lstStyle/>
        <a:p>
          <a:endParaRPr lang="pl-PL"/>
        </a:p>
      </dgm:t>
    </dgm:pt>
    <dgm:pt modelId="{8638D7B9-795C-429F-9B8C-9815B805A288}" type="sibTrans" cxnId="{A77543AF-944B-4F8C-9F62-DBFCFDFCFE7A}">
      <dgm:prSet/>
      <dgm:spPr/>
      <dgm:t>
        <a:bodyPr/>
        <a:lstStyle/>
        <a:p>
          <a:endParaRPr lang="pl-PL"/>
        </a:p>
      </dgm:t>
    </dgm:pt>
    <dgm:pt modelId="{522E8B77-904C-4647-B8F4-784D228FCFAF}">
      <dgm:prSet phldrT="[Tekst]" custT="1"/>
      <dgm:spPr/>
      <dgm:t>
        <a:bodyPr/>
        <a:lstStyle/>
        <a:p>
          <a:pPr algn="just"/>
          <a:r>
            <a:rPr lang="pl-PL" sz="2400" dirty="0" smtClean="0">
              <a:solidFill>
                <a:srgbClr val="002060"/>
              </a:solidFill>
            </a:rPr>
            <a:t>Czy dochody osiągane przez stowarzyszenie na terytorium Rzeczypospolitej Polskiej przeznaczane w całości na działalność statutową Stowarzyszenia korzystają ze zwolnienia z opodatkowania podatkiem dochodowym od osób prawnych?</a:t>
          </a:r>
          <a:endParaRPr lang="pl-PL" sz="2400" dirty="0">
            <a:solidFill>
              <a:srgbClr val="002060"/>
            </a:solidFill>
          </a:endParaRPr>
        </a:p>
      </dgm:t>
    </dgm:pt>
    <dgm:pt modelId="{4D764BCA-9B8E-45C5-B4AD-CE060362BCC5}" type="parTrans" cxnId="{7CCCC523-313D-4B99-A5D8-8061E01F3392}">
      <dgm:prSet/>
      <dgm:spPr/>
      <dgm:t>
        <a:bodyPr/>
        <a:lstStyle/>
        <a:p>
          <a:endParaRPr lang="pl-PL"/>
        </a:p>
      </dgm:t>
    </dgm:pt>
    <dgm:pt modelId="{23D0C2FB-A646-464C-A923-21E2F341A60B}" type="sibTrans" cxnId="{7CCCC523-313D-4B99-A5D8-8061E01F3392}">
      <dgm:prSet/>
      <dgm:spPr/>
      <dgm:t>
        <a:bodyPr/>
        <a:lstStyle/>
        <a:p>
          <a:endParaRPr lang="pl-PL"/>
        </a:p>
      </dgm:t>
    </dgm:pt>
    <dgm:pt modelId="{0A326601-4EF4-45C9-8296-E0FA778785F0}">
      <dgm:prSet phldrT="[Tekst]" custT="1"/>
      <dgm:spPr/>
      <dgm:t>
        <a:bodyPr/>
        <a:lstStyle/>
        <a:p>
          <a:pPr algn="ctr"/>
          <a:r>
            <a:rPr lang="pl-PL" sz="2400" b="1" dirty="0" smtClean="0">
              <a:solidFill>
                <a:srgbClr val="002060"/>
              </a:solidFill>
            </a:rPr>
            <a:t>Stanowisko MF – interpretacja indywidualna</a:t>
          </a:r>
          <a:endParaRPr lang="pl-PL" sz="2400" dirty="0">
            <a:solidFill>
              <a:srgbClr val="002060"/>
            </a:solidFill>
          </a:endParaRPr>
        </a:p>
      </dgm:t>
    </dgm:pt>
    <dgm:pt modelId="{C5199BE4-F66D-41EF-A522-F5D91EB10077}" type="parTrans" cxnId="{D904F9E0-2133-49CD-9031-D93CFEC24B07}">
      <dgm:prSet/>
      <dgm:spPr/>
      <dgm:t>
        <a:bodyPr/>
        <a:lstStyle/>
        <a:p>
          <a:endParaRPr lang="pl-PL"/>
        </a:p>
      </dgm:t>
    </dgm:pt>
    <dgm:pt modelId="{72AAB0C1-E89D-4408-9E63-D1F5A29E8B47}" type="sibTrans" cxnId="{D904F9E0-2133-49CD-9031-D93CFEC24B07}">
      <dgm:prSet/>
      <dgm:spPr/>
      <dgm:t>
        <a:bodyPr/>
        <a:lstStyle/>
        <a:p>
          <a:endParaRPr lang="pl-PL"/>
        </a:p>
      </dgm:t>
    </dgm:pt>
    <dgm:pt modelId="{EFB510B7-1B48-480F-82BF-143D1AFA693F}">
      <dgm:prSet phldrT="[Tekst]" custT="1"/>
      <dgm:spPr/>
      <dgm:t>
        <a:bodyPr/>
        <a:lstStyle/>
        <a:p>
          <a:pPr algn="just"/>
          <a:r>
            <a:rPr lang="pl-PL" sz="2400" b="1" dirty="0" smtClean="0">
              <a:solidFill>
                <a:srgbClr val="002060"/>
              </a:solidFill>
            </a:rPr>
            <a:t>Stanowisko stowarzyszenia jest </a:t>
          </a:r>
          <a:r>
            <a:rPr lang="pl-PL" sz="2400" b="1" u="sng" dirty="0" smtClean="0">
              <a:solidFill>
                <a:srgbClr val="002060"/>
              </a:solidFill>
            </a:rPr>
            <a:t>nieprawidłowe</a:t>
          </a:r>
          <a:r>
            <a:rPr lang="pl-PL" sz="2400" b="1" dirty="0" smtClean="0">
              <a:solidFill>
                <a:srgbClr val="002060"/>
              </a:solidFill>
            </a:rPr>
            <a:t> </a:t>
          </a:r>
          <a:r>
            <a:rPr lang="pl-PL" sz="2400" dirty="0" smtClean="0">
              <a:solidFill>
                <a:srgbClr val="002060"/>
              </a:solidFill>
            </a:rPr>
            <a:t>– w oparciu o wskazany przez wnioskodawcę we wniosku art. 17 ust. 1 pkt </a:t>
          </a:r>
          <a:r>
            <a:rPr lang="pl-PL" sz="2400" dirty="0" err="1" smtClean="0">
              <a:solidFill>
                <a:srgbClr val="002060"/>
              </a:solidFill>
            </a:rPr>
            <a:t>6c</a:t>
          </a:r>
          <a:r>
            <a:rPr lang="pl-PL" sz="2400" dirty="0" smtClean="0">
              <a:solidFill>
                <a:srgbClr val="002060"/>
              </a:solidFill>
            </a:rPr>
            <a:t> ustawy o CIT.</a:t>
          </a:r>
          <a:endParaRPr lang="pl-PL" sz="2400" dirty="0">
            <a:solidFill>
              <a:srgbClr val="002060"/>
            </a:solidFill>
          </a:endParaRPr>
        </a:p>
      </dgm:t>
    </dgm:pt>
    <dgm:pt modelId="{B51ACED4-47D3-4010-8E1F-9E281143358B}" type="parTrans" cxnId="{152BF022-23C9-4291-B74A-C8651E131144}">
      <dgm:prSet/>
      <dgm:spPr/>
      <dgm:t>
        <a:bodyPr/>
        <a:lstStyle/>
        <a:p>
          <a:endParaRPr lang="pl-PL"/>
        </a:p>
      </dgm:t>
    </dgm:pt>
    <dgm:pt modelId="{7A3895C9-AC1E-437A-B058-BBC6ABF56DB7}" type="sibTrans" cxnId="{152BF022-23C9-4291-B74A-C8651E131144}">
      <dgm:prSet/>
      <dgm:spPr/>
      <dgm:t>
        <a:bodyPr/>
        <a:lstStyle/>
        <a:p>
          <a:endParaRPr lang="pl-PL"/>
        </a:p>
      </dgm:t>
    </dgm:pt>
    <dgm:pt modelId="{B747F6F6-0AB0-4527-BE50-4DD09560ECE5}" type="pres">
      <dgm:prSet presAssocID="{9DC4A093-0AB3-4CA5-90FC-D79F44E727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D257F34-3C3C-4655-9054-F2244F38DDDD}" type="pres">
      <dgm:prSet presAssocID="{F1B88CAF-8E0A-421E-BD56-77EAF9B5B1D8}" presName="parentText" presStyleLbl="node1" presStyleIdx="0" presStyleCnt="3" custScaleY="7133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5A0864D-E72E-4527-9A3A-9968AB011915}" type="pres">
      <dgm:prSet presAssocID="{F1B88CAF-8E0A-421E-BD56-77EAF9B5B1D8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18AD9DE-BA9B-4622-8771-859E6FC4C6B4}" type="pres">
      <dgm:prSet presAssocID="{2244290B-DEC6-4A5E-88A1-182F6BEAD18F}" presName="parentText" presStyleLbl="node1" presStyleIdx="1" presStyleCnt="3" custScaleY="41763" custLinFactNeighborX="-98" custLinFactNeighborY="-1240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0FF65F4-F6AD-4DBE-BAE2-44E0A063B63F}" type="pres">
      <dgm:prSet presAssocID="{2244290B-DEC6-4A5E-88A1-182F6BEAD18F}" presName="childText" presStyleLbl="revTx" presStyleIdx="1" presStyleCnt="3" custLinFactNeighborX="98" custLinFactNeighborY="-772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717B0DD-0A46-4BC8-B5F3-9FD6C2636E5D}" type="pres">
      <dgm:prSet presAssocID="{0A326601-4EF4-45C9-8296-E0FA778785F0}" presName="parentText" presStyleLbl="node1" presStyleIdx="2" presStyleCnt="3" custScaleY="4059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CAE9A19-B760-4A84-8A32-38F94F1CE43E}" type="pres">
      <dgm:prSet presAssocID="{0A326601-4EF4-45C9-8296-E0FA778785F0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2541DFC-A20B-4911-952A-DED4819A148B}" type="presOf" srcId="{EFB510B7-1B48-480F-82BF-143D1AFA693F}" destId="{6CAE9A19-B760-4A84-8A32-38F94F1CE43E}" srcOrd="0" destOrd="0" presId="urn:microsoft.com/office/officeart/2005/8/layout/vList2"/>
    <dgm:cxn modelId="{1234E9BD-25F9-468E-A8C8-EE5FBB2D2563}" srcId="{F1B88CAF-8E0A-421E-BD56-77EAF9B5B1D8}" destId="{FE6F3E68-5D5E-499A-93D4-D16A83B0E0D7}" srcOrd="0" destOrd="0" parTransId="{80D8F85D-75B8-4543-B617-4B812F57DB5F}" sibTransId="{B8D595D5-232D-4591-80B3-1D92ABB78A02}"/>
    <dgm:cxn modelId="{FC4C6371-B836-44D4-802C-BE92EA6B5F95}" type="presOf" srcId="{F1B88CAF-8E0A-421E-BD56-77EAF9B5B1D8}" destId="{0D257F34-3C3C-4655-9054-F2244F38DDDD}" srcOrd="0" destOrd="0" presId="urn:microsoft.com/office/officeart/2005/8/layout/vList2"/>
    <dgm:cxn modelId="{E77011A7-5167-457D-91C5-52F78CBF4D12}" srcId="{9DC4A093-0AB3-4CA5-90FC-D79F44E727A0}" destId="{F1B88CAF-8E0A-421E-BD56-77EAF9B5B1D8}" srcOrd="0" destOrd="0" parTransId="{E5C48BBB-20B6-4423-B663-8ACDC3F42564}" sibTransId="{F42EBC6D-B031-43EA-BE4B-9AC1C2337D98}"/>
    <dgm:cxn modelId="{7CCCC523-313D-4B99-A5D8-8061E01F3392}" srcId="{2244290B-DEC6-4A5E-88A1-182F6BEAD18F}" destId="{522E8B77-904C-4647-B8F4-784D228FCFAF}" srcOrd="0" destOrd="0" parTransId="{4D764BCA-9B8E-45C5-B4AD-CE060362BCC5}" sibTransId="{23D0C2FB-A646-464C-A923-21E2F341A60B}"/>
    <dgm:cxn modelId="{D904F9E0-2133-49CD-9031-D93CFEC24B07}" srcId="{9DC4A093-0AB3-4CA5-90FC-D79F44E727A0}" destId="{0A326601-4EF4-45C9-8296-E0FA778785F0}" srcOrd="2" destOrd="0" parTransId="{C5199BE4-F66D-41EF-A522-F5D91EB10077}" sibTransId="{72AAB0C1-E89D-4408-9E63-D1F5A29E8B47}"/>
    <dgm:cxn modelId="{152BF022-23C9-4291-B74A-C8651E131144}" srcId="{0A326601-4EF4-45C9-8296-E0FA778785F0}" destId="{EFB510B7-1B48-480F-82BF-143D1AFA693F}" srcOrd="0" destOrd="0" parTransId="{B51ACED4-47D3-4010-8E1F-9E281143358B}" sibTransId="{7A3895C9-AC1E-437A-B058-BBC6ABF56DB7}"/>
    <dgm:cxn modelId="{5ED4D465-6337-4364-AC3A-0661698652F5}" type="presOf" srcId="{FE6F3E68-5D5E-499A-93D4-D16A83B0E0D7}" destId="{35A0864D-E72E-4527-9A3A-9968AB011915}" srcOrd="0" destOrd="0" presId="urn:microsoft.com/office/officeart/2005/8/layout/vList2"/>
    <dgm:cxn modelId="{A77543AF-944B-4F8C-9F62-DBFCFDFCFE7A}" srcId="{9DC4A093-0AB3-4CA5-90FC-D79F44E727A0}" destId="{2244290B-DEC6-4A5E-88A1-182F6BEAD18F}" srcOrd="1" destOrd="0" parTransId="{C379EA80-7291-4982-8589-E948D7548F36}" sibTransId="{8638D7B9-795C-429F-9B8C-9815B805A288}"/>
    <dgm:cxn modelId="{40B6E10C-AB39-4F12-9328-6AB1E739097F}" type="presOf" srcId="{522E8B77-904C-4647-B8F4-784D228FCFAF}" destId="{30FF65F4-F6AD-4DBE-BAE2-44E0A063B63F}" srcOrd="0" destOrd="0" presId="urn:microsoft.com/office/officeart/2005/8/layout/vList2"/>
    <dgm:cxn modelId="{065E6E0F-C35A-47C7-8538-B0CF613A0939}" type="presOf" srcId="{0A326601-4EF4-45C9-8296-E0FA778785F0}" destId="{C717B0DD-0A46-4BC8-B5F3-9FD6C2636E5D}" srcOrd="0" destOrd="0" presId="urn:microsoft.com/office/officeart/2005/8/layout/vList2"/>
    <dgm:cxn modelId="{67F2D365-655C-4C5A-B032-024237B6EF20}" type="presOf" srcId="{2244290B-DEC6-4A5E-88A1-182F6BEAD18F}" destId="{418AD9DE-BA9B-4622-8771-859E6FC4C6B4}" srcOrd="0" destOrd="0" presId="urn:microsoft.com/office/officeart/2005/8/layout/vList2"/>
    <dgm:cxn modelId="{0F683FD5-04E8-4FBE-A643-FD17ACA43AD9}" type="presOf" srcId="{9DC4A093-0AB3-4CA5-90FC-D79F44E727A0}" destId="{B747F6F6-0AB0-4527-BE50-4DD09560ECE5}" srcOrd="0" destOrd="0" presId="urn:microsoft.com/office/officeart/2005/8/layout/vList2"/>
    <dgm:cxn modelId="{318EA9B6-B938-4931-8723-89268C1A5308}" type="presParOf" srcId="{B747F6F6-0AB0-4527-BE50-4DD09560ECE5}" destId="{0D257F34-3C3C-4655-9054-F2244F38DDDD}" srcOrd="0" destOrd="0" presId="urn:microsoft.com/office/officeart/2005/8/layout/vList2"/>
    <dgm:cxn modelId="{862E6A48-6720-4D0A-A8EB-0E7C2D63BDA3}" type="presParOf" srcId="{B747F6F6-0AB0-4527-BE50-4DD09560ECE5}" destId="{35A0864D-E72E-4527-9A3A-9968AB011915}" srcOrd="1" destOrd="0" presId="urn:microsoft.com/office/officeart/2005/8/layout/vList2"/>
    <dgm:cxn modelId="{C0A83B42-23B2-41AB-A111-A4B41D83A1C1}" type="presParOf" srcId="{B747F6F6-0AB0-4527-BE50-4DD09560ECE5}" destId="{418AD9DE-BA9B-4622-8771-859E6FC4C6B4}" srcOrd="2" destOrd="0" presId="urn:microsoft.com/office/officeart/2005/8/layout/vList2"/>
    <dgm:cxn modelId="{475C2876-E347-4E81-8904-1C1C94A1ADE6}" type="presParOf" srcId="{B747F6F6-0AB0-4527-BE50-4DD09560ECE5}" destId="{30FF65F4-F6AD-4DBE-BAE2-44E0A063B63F}" srcOrd="3" destOrd="0" presId="urn:microsoft.com/office/officeart/2005/8/layout/vList2"/>
    <dgm:cxn modelId="{4FBF2643-5370-40F0-B27F-3DBC19BDB517}" type="presParOf" srcId="{B747F6F6-0AB0-4527-BE50-4DD09560ECE5}" destId="{C717B0DD-0A46-4BC8-B5F3-9FD6C2636E5D}" srcOrd="4" destOrd="0" presId="urn:microsoft.com/office/officeart/2005/8/layout/vList2"/>
    <dgm:cxn modelId="{9C308EDA-B459-4B55-A488-90286000BFAB}" type="presParOf" srcId="{B747F6F6-0AB0-4527-BE50-4DD09560ECE5}" destId="{6CAE9A19-B760-4A84-8A32-38F94F1CE43E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C4A093-0AB3-4CA5-90FC-D79F44E727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44290B-DEC6-4A5E-88A1-182F6BEAD18F}">
      <dgm:prSet phldrT="[Tekst]"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Skarga do WSA – stanowisko Stowarzyszenia </a:t>
          </a:r>
          <a:endParaRPr lang="pl-PL" b="1" dirty="0">
            <a:solidFill>
              <a:srgbClr val="002060"/>
            </a:solidFill>
          </a:endParaRPr>
        </a:p>
      </dgm:t>
    </dgm:pt>
    <dgm:pt modelId="{C379EA80-7291-4982-8589-E948D7548F36}" type="parTrans" cxnId="{A77543AF-944B-4F8C-9F62-DBFCFDFCFE7A}">
      <dgm:prSet/>
      <dgm:spPr/>
      <dgm:t>
        <a:bodyPr/>
        <a:lstStyle/>
        <a:p>
          <a:endParaRPr lang="pl-PL"/>
        </a:p>
      </dgm:t>
    </dgm:pt>
    <dgm:pt modelId="{8638D7B9-795C-429F-9B8C-9815B805A288}" type="sibTrans" cxnId="{A77543AF-944B-4F8C-9F62-DBFCFDFCFE7A}">
      <dgm:prSet/>
      <dgm:spPr/>
      <dgm:t>
        <a:bodyPr/>
        <a:lstStyle/>
        <a:p>
          <a:endParaRPr lang="pl-PL"/>
        </a:p>
      </dgm:t>
    </dgm:pt>
    <dgm:pt modelId="{522E8B77-904C-4647-B8F4-784D228FCFAF}">
      <dgm:prSet phldrT="[Tekst]"/>
      <dgm:spPr/>
      <dgm:t>
        <a:bodyPr/>
        <a:lstStyle/>
        <a:p>
          <a:pPr algn="just"/>
          <a:r>
            <a:rPr lang="pl-PL" dirty="0" smtClean="0">
              <a:solidFill>
                <a:srgbClr val="002060"/>
              </a:solidFill>
            </a:rPr>
            <a:t>MF dokonał nieprawidłowej interpretacji art. 17 ust. 1 pkt 6c ustawy o CIT; </a:t>
          </a:r>
          <a:endParaRPr lang="pl-PL" dirty="0">
            <a:solidFill>
              <a:srgbClr val="002060"/>
            </a:solidFill>
          </a:endParaRPr>
        </a:p>
      </dgm:t>
    </dgm:pt>
    <dgm:pt modelId="{4D764BCA-9B8E-45C5-B4AD-CE060362BCC5}" type="parTrans" cxnId="{7CCCC523-313D-4B99-A5D8-8061E01F3392}">
      <dgm:prSet/>
      <dgm:spPr/>
      <dgm:t>
        <a:bodyPr/>
        <a:lstStyle/>
        <a:p>
          <a:endParaRPr lang="pl-PL"/>
        </a:p>
      </dgm:t>
    </dgm:pt>
    <dgm:pt modelId="{23D0C2FB-A646-464C-A923-21E2F341A60B}" type="sibTrans" cxnId="{7CCCC523-313D-4B99-A5D8-8061E01F3392}">
      <dgm:prSet/>
      <dgm:spPr/>
      <dgm:t>
        <a:bodyPr/>
        <a:lstStyle/>
        <a:p>
          <a:endParaRPr lang="pl-PL"/>
        </a:p>
      </dgm:t>
    </dgm:pt>
    <dgm:pt modelId="{F9E252ED-7995-4E30-BEB9-EFD5AEC7A8BA}">
      <dgm:prSet phldrT="[Tekst]"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Stanowisko MF</a:t>
          </a:r>
          <a:endParaRPr lang="pl-PL" b="1" dirty="0">
            <a:solidFill>
              <a:srgbClr val="002060"/>
            </a:solidFill>
          </a:endParaRPr>
        </a:p>
      </dgm:t>
    </dgm:pt>
    <dgm:pt modelId="{E1526445-75F8-461D-8D8B-BB68B9A75712}" type="parTrans" cxnId="{F9C00CAB-5733-4836-8E90-BB44E66C1ABF}">
      <dgm:prSet/>
      <dgm:spPr/>
      <dgm:t>
        <a:bodyPr/>
        <a:lstStyle/>
        <a:p>
          <a:endParaRPr lang="pl-PL"/>
        </a:p>
      </dgm:t>
    </dgm:pt>
    <dgm:pt modelId="{D930203D-1199-4FB9-9A25-8DE079AF00DD}" type="sibTrans" cxnId="{F9C00CAB-5733-4836-8E90-BB44E66C1ABF}">
      <dgm:prSet/>
      <dgm:spPr/>
      <dgm:t>
        <a:bodyPr/>
        <a:lstStyle/>
        <a:p>
          <a:endParaRPr lang="pl-PL"/>
        </a:p>
      </dgm:t>
    </dgm:pt>
    <dgm:pt modelId="{90AF0E8D-FBF3-455B-A802-318305F947C7}">
      <dgm:prSet/>
      <dgm:spPr/>
      <dgm:t>
        <a:bodyPr/>
        <a:lstStyle/>
        <a:p>
          <a:pPr algn="just"/>
          <a:r>
            <a:rPr lang="pl-PL" b="1" baseline="0" dirty="0" smtClean="0">
              <a:solidFill>
                <a:srgbClr val="002060"/>
              </a:solidFill>
            </a:rPr>
            <a:t>Przy wydawaniu interpretacji MF jest związany podstawą prawną wskazaną we wniosku</a:t>
          </a:r>
          <a:r>
            <a:rPr lang="pl-PL" b="0" baseline="0" dirty="0" smtClean="0">
              <a:solidFill>
                <a:srgbClr val="002060"/>
              </a:solidFill>
            </a:rPr>
            <a:t>, gdyż pytanie i powołana przez wnioskodawcę podstawa prawna wyznacza zakres postępowania</a:t>
          </a:r>
          <a:r>
            <a:rPr lang="pl-PL" baseline="0" dirty="0" smtClean="0">
              <a:solidFill>
                <a:srgbClr val="002060"/>
              </a:solidFill>
            </a:rPr>
            <a:t>; odniesienie się do przepisów niewskazanych we wniosku byłoby naruszeniem Ordynacji podatkowej (art. </a:t>
          </a:r>
          <a:r>
            <a:rPr lang="pl-PL" baseline="0" dirty="0" err="1" smtClean="0">
              <a:solidFill>
                <a:srgbClr val="002060"/>
              </a:solidFill>
            </a:rPr>
            <a:t>14c</a:t>
          </a:r>
          <a:r>
            <a:rPr lang="pl-PL" baseline="0" dirty="0" smtClean="0">
              <a:solidFill>
                <a:srgbClr val="002060"/>
              </a:solidFill>
            </a:rPr>
            <a:t> w zw. z art. </a:t>
          </a:r>
          <a:r>
            <a:rPr lang="pl-PL" baseline="0" dirty="0" err="1" smtClean="0">
              <a:solidFill>
                <a:srgbClr val="002060"/>
              </a:solidFill>
            </a:rPr>
            <a:t>14b</a:t>
          </a:r>
          <a:r>
            <a:rPr lang="pl-PL" baseline="0" dirty="0" smtClean="0">
              <a:solidFill>
                <a:srgbClr val="002060"/>
              </a:solidFill>
            </a:rPr>
            <a:t>).  </a:t>
          </a:r>
          <a:endParaRPr lang="pl-PL" dirty="0">
            <a:solidFill>
              <a:srgbClr val="002060"/>
            </a:solidFill>
          </a:endParaRPr>
        </a:p>
      </dgm:t>
    </dgm:pt>
    <dgm:pt modelId="{93F77ADC-1644-4322-9AA8-B1E474A61200}" type="parTrans" cxnId="{570395E4-1D9B-435D-8EEB-5CEA98C84E92}">
      <dgm:prSet/>
      <dgm:spPr/>
      <dgm:t>
        <a:bodyPr/>
        <a:lstStyle/>
        <a:p>
          <a:endParaRPr lang="pl-PL"/>
        </a:p>
      </dgm:t>
    </dgm:pt>
    <dgm:pt modelId="{8BF7FF12-841B-4549-86DE-3B5DFDA39C02}" type="sibTrans" cxnId="{570395E4-1D9B-435D-8EEB-5CEA98C84E92}">
      <dgm:prSet/>
      <dgm:spPr/>
      <dgm:t>
        <a:bodyPr/>
        <a:lstStyle/>
        <a:p>
          <a:endParaRPr lang="pl-PL"/>
        </a:p>
      </dgm:t>
    </dgm:pt>
    <dgm:pt modelId="{670ACE77-1C01-4A35-99E9-DBE7858EE707}">
      <dgm:prSet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Stanowisko </a:t>
          </a:r>
          <a:r>
            <a:rPr lang="pl-PL" b="1" dirty="0" err="1" smtClean="0">
              <a:solidFill>
                <a:srgbClr val="002060"/>
              </a:solidFill>
            </a:rPr>
            <a:t>WSA</a:t>
          </a:r>
          <a:endParaRPr lang="pl-PL" b="1" dirty="0">
            <a:solidFill>
              <a:srgbClr val="002060"/>
            </a:solidFill>
          </a:endParaRPr>
        </a:p>
      </dgm:t>
    </dgm:pt>
    <dgm:pt modelId="{AEF1A2CE-27F4-4AAC-BF8E-C5B2FCF0E612}" type="parTrans" cxnId="{6E8AF481-BB85-4FDE-B386-8F0CE30C2595}">
      <dgm:prSet/>
      <dgm:spPr/>
      <dgm:t>
        <a:bodyPr/>
        <a:lstStyle/>
        <a:p>
          <a:endParaRPr lang="pl-PL"/>
        </a:p>
      </dgm:t>
    </dgm:pt>
    <dgm:pt modelId="{98B98AB8-F724-4069-BEBA-B76F05E395C8}" type="sibTrans" cxnId="{6E8AF481-BB85-4FDE-B386-8F0CE30C2595}">
      <dgm:prSet/>
      <dgm:spPr/>
      <dgm:t>
        <a:bodyPr/>
        <a:lstStyle/>
        <a:p>
          <a:endParaRPr lang="pl-PL"/>
        </a:p>
      </dgm:t>
    </dgm:pt>
    <dgm:pt modelId="{F294392B-9252-45D7-BAAC-2EFFFA65B4E3}">
      <dgm:prSet/>
      <dgm:spPr/>
      <dgm:t>
        <a:bodyPr/>
        <a:lstStyle/>
        <a:p>
          <a:pPr algn="just"/>
          <a:r>
            <a:rPr lang="pl-PL" b="0" dirty="0" smtClean="0">
              <a:solidFill>
                <a:srgbClr val="002060"/>
              </a:solidFill>
            </a:rPr>
            <a:t>Dokonanie oceny prawnej stanowiska wnioskodawcy oznacza konieczność wskazania prawidłowego stanowiska, a więc także powołanie się na przepisy, które nie zostały wskazane przez wnioskodawcę; Organ powinien wziąć pod uwagę niewskazany przez wnioskodawcę art. 17 ust. 1 pkt 4 ustawy o CIT.</a:t>
          </a:r>
          <a:endParaRPr lang="pl-PL" b="0" dirty="0">
            <a:solidFill>
              <a:srgbClr val="002060"/>
            </a:solidFill>
          </a:endParaRPr>
        </a:p>
      </dgm:t>
    </dgm:pt>
    <dgm:pt modelId="{6D10F44F-6DBE-4E9E-88CC-60B510AE0D75}" type="parTrans" cxnId="{7816335E-0129-484B-B6F1-E009E0165F5E}">
      <dgm:prSet/>
      <dgm:spPr/>
      <dgm:t>
        <a:bodyPr/>
        <a:lstStyle/>
        <a:p>
          <a:endParaRPr lang="pl-PL"/>
        </a:p>
      </dgm:t>
    </dgm:pt>
    <dgm:pt modelId="{83763757-8CBA-4F76-ADCB-09CCBBEB6156}" type="sibTrans" cxnId="{7816335E-0129-484B-B6F1-E009E0165F5E}">
      <dgm:prSet/>
      <dgm:spPr/>
      <dgm:t>
        <a:bodyPr/>
        <a:lstStyle/>
        <a:p>
          <a:endParaRPr lang="pl-PL"/>
        </a:p>
      </dgm:t>
    </dgm:pt>
    <dgm:pt modelId="{CB8A388B-EDFD-4246-936F-9D2B1206FE5E}">
      <dgm:prSet phldrT="[Tekst]"/>
      <dgm:spPr/>
      <dgm:t>
        <a:bodyPr/>
        <a:lstStyle/>
        <a:p>
          <a:pPr algn="just"/>
          <a:r>
            <a:rPr lang="pl-PL" dirty="0" smtClean="0">
              <a:solidFill>
                <a:srgbClr val="002060"/>
              </a:solidFill>
            </a:rPr>
            <a:t>Ponadto, </a:t>
          </a:r>
          <a:r>
            <a:rPr lang="pl-PL" b="1" dirty="0" smtClean="0">
              <a:solidFill>
                <a:srgbClr val="002060"/>
              </a:solidFill>
            </a:rPr>
            <a:t>MF powinien był uwzględnić w interpretacji inne, nie powołane przez Stowarzyszenie przepisy, które odnoszą się do danej kwestii </a:t>
          </a:r>
          <a:r>
            <a:rPr lang="pl-PL" dirty="0" smtClean="0">
              <a:solidFill>
                <a:srgbClr val="002060"/>
              </a:solidFill>
            </a:rPr>
            <a:t>(tj. art. 17 ust. 1 pkt 4 ustawy o CIT).</a:t>
          </a:r>
          <a:endParaRPr lang="pl-PL" dirty="0">
            <a:solidFill>
              <a:srgbClr val="002060"/>
            </a:solidFill>
          </a:endParaRPr>
        </a:p>
      </dgm:t>
    </dgm:pt>
    <dgm:pt modelId="{4B8CDFEC-92FF-4C79-8CF0-56F2307ED728}" type="parTrans" cxnId="{E7B6AC3D-260C-412E-95A7-82F05D88532E}">
      <dgm:prSet/>
      <dgm:spPr/>
    </dgm:pt>
    <dgm:pt modelId="{D643085B-E97E-4A71-A0A4-43281913D331}" type="sibTrans" cxnId="{E7B6AC3D-260C-412E-95A7-82F05D88532E}">
      <dgm:prSet/>
      <dgm:spPr/>
    </dgm:pt>
    <dgm:pt modelId="{B747F6F6-0AB0-4527-BE50-4DD09560ECE5}" type="pres">
      <dgm:prSet presAssocID="{9DC4A093-0AB3-4CA5-90FC-D79F44E727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18AD9DE-BA9B-4622-8771-859E6FC4C6B4}" type="pres">
      <dgm:prSet presAssocID="{2244290B-DEC6-4A5E-88A1-182F6BEAD18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0FF65F4-F6AD-4DBE-BAE2-44E0A063B63F}" type="pres">
      <dgm:prSet presAssocID="{2244290B-DEC6-4A5E-88A1-182F6BEAD18F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02E98F8-B63A-45DC-B6E3-FF78B991F62E}" type="pres">
      <dgm:prSet presAssocID="{F9E252ED-7995-4E30-BEB9-EFD5AEC7A8B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F573941-27DA-4643-BDEB-35B0CD63B40E}" type="pres">
      <dgm:prSet presAssocID="{F9E252ED-7995-4E30-BEB9-EFD5AEC7A8BA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6800AFE-2238-4A7D-9696-DDDE7EAC8F48}" type="pres">
      <dgm:prSet presAssocID="{670ACE77-1C01-4A35-99E9-DBE7858EE70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2DD0F48-E609-445D-8DA7-A4A2326036E1}" type="pres">
      <dgm:prSet presAssocID="{670ACE77-1C01-4A35-99E9-DBE7858EE707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08671C1-1496-44C8-BC52-DF4CB7C3401D}" type="presOf" srcId="{90AF0E8D-FBF3-455B-A802-318305F947C7}" destId="{2F573941-27DA-4643-BDEB-35B0CD63B40E}" srcOrd="0" destOrd="0" presId="urn:microsoft.com/office/officeart/2005/8/layout/vList2"/>
    <dgm:cxn modelId="{F9C00CAB-5733-4836-8E90-BB44E66C1ABF}" srcId="{9DC4A093-0AB3-4CA5-90FC-D79F44E727A0}" destId="{F9E252ED-7995-4E30-BEB9-EFD5AEC7A8BA}" srcOrd="1" destOrd="0" parTransId="{E1526445-75F8-461D-8D8B-BB68B9A75712}" sibTransId="{D930203D-1199-4FB9-9A25-8DE079AF00DD}"/>
    <dgm:cxn modelId="{7816335E-0129-484B-B6F1-E009E0165F5E}" srcId="{670ACE77-1C01-4A35-99E9-DBE7858EE707}" destId="{F294392B-9252-45D7-BAAC-2EFFFA65B4E3}" srcOrd="0" destOrd="0" parTransId="{6D10F44F-6DBE-4E9E-88CC-60B510AE0D75}" sibTransId="{83763757-8CBA-4F76-ADCB-09CCBBEB6156}"/>
    <dgm:cxn modelId="{6E8AF481-BB85-4FDE-B386-8F0CE30C2595}" srcId="{9DC4A093-0AB3-4CA5-90FC-D79F44E727A0}" destId="{670ACE77-1C01-4A35-99E9-DBE7858EE707}" srcOrd="2" destOrd="0" parTransId="{AEF1A2CE-27F4-4AAC-BF8E-C5B2FCF0E612}" sibTransId="{98B98AB8-F724-4069-BEBA-B76F05E395C8}"/>
    <dgm:cxn modelId="{A77543AF-944B-4F8C-9F62-DBFCFDFCFE7A}" srcId="{9DC4A093-0AB3-4CA5-90FC-D79F44E727A0}" destId="{2244290B-DEC6-4A5E-88A1-182F6BEAD18F}" srcOrd="0" destOrd="0" parTransId="{C379EA80-7291-4982-8589-E948D7548F36}" sibTransId="{8638D7B9-795C-429F-9B8C-9815B805A288}"/>
    <dgm:cxn modelId="{F2928963-3598-4387-B6B2-92E5223F055E}" type="presOf" srcId="{F294392B-9252-45D7-BAAC-2EFFFA65B4E3}" destId="{62DD0F48-E609-445D-8DA7-A4A2326036E1}" srcOrd="0" destOrd="0" presId="urn:microsoft.com/office/officeart/2005/8/layout/vList2"/>
    <dgm:cxn modelId="{AADCCF0A-C262-4EFF-B7C3-F04E88E8DABE}" type="presOf" srcId="{CB8A388B-EDFD-4246-936F-9D2B1206FE5E}" destId="{30FF65F4-F6AD-4DBE-BAE2-44E0A063B63F}" srcOrd="0" destOrd="1" presId="urn:microsoft.com/office/officeart/2005/8/layout/vList2"/>
    <dgm:cxn modelId="{DE956E01-B758-4504-96C5-87992727EF4B}" type="presOf" srcId="{2244290B-DEC6-4A5E-88A1-182F6BEAD18F}" destId="{418AD9DE-BA9B-4622-8771-859E6FC4C6B4}" srcOrd="0" destOrd="0" presId="urn:microsoft.com/office/officeart/2005/8/layout/vList2"/>
    <dgm:cxn modelId="{7CCCC523-313D-4B99-A5D8-8061E01F3392}" srcId="{2244290B-DEC6-4A5E-88A1-182F6BEAD18F}" destId="{522E8B77-904C-4647-B8F4-784D228FCFAF}" srcOrd="0" destOrd="0" parTransId="{4D764BCA-9B8E-45C5-B4AD-CE060362BCC5}" sibTransId="{23D0C2FB-A646-464C-A923-21E2F341A60B}"/>
    <dgm:cxn modelId="{76D6A401-C45B-4ABD-A469-77C549CFC6D6}" type="presOf" srcId="{522E8B77-904C-4647-B8F4-784D228FCFAF}" destId="{30FF65F4-F6AD-4DBE-BAE2-44E0A063B63F}" srcOrd="0" destOrd="0" presId="urn:microsoft.com/office/officeart/2005/8/layout/vList2"/>
    <dgm:cxn modelId="{3B418FBE-50D4-473C-8472-17A7A4211515}" type="presOf" srcId="{F9E252ED-7995-4E30-BEB9-EFD5AEC7A8BA}" destId="{102E98F8-B63A-45DC-B6E3-FF78B991F62E}" srcOrd="0" destOrd="0" presId="urn:microsoft.com/office/officeart/2005/8/layout/vList2"/>
    <dgm:cxn modelId="{E7B6AC3D-260C-412E-95A7-82F05D88532E}" srcId="{2244290B-DEC6-4A5E-88A1-182F6BEAD18F}" destId="{CB8A388B-EDFD-4246-936F-9D2B1206FE5E}" srcOrd="1" destOrd="0" parTransId="{4B8CDFEC-92FF-4C79-8CF0-56F2307ED728}" sibTransId="{D643085B-E97E-4A71-A0A4-43281913D331}"/>
    <dgm:cxn modelId="{570395E4-1D9B-435D-8EEB-5CEA98C84E92}" srcId="{F9E252ED-7995-4E30-BEB9-EFD5AEC7A8BA}" destId="{90AF0E8D-FBF3-455B-A802-318305F947C7}" srcOrd="0" destOrd="0" parTransId="{93F77ADC-1644-4322-9AA8-B1E474A61200}" sibTransId="{8BF7FF12-841B-4549-86DE-3B5DFDA39C02}"/>
    <dgm:cxn modelId="{1F50955C-D9AC-400F-A99E-86E33F850097}" type="presOf" srcId="{9DC4A093-0AB3-4CA5-90FC-D79F44E727A0}" destId="{B747F6F6-0AB0-4527-BE50-4DD09560ECE5}" srcOrd="0" destOrd="0" presId="urn:microsoft.com/office/officeart/2005/8/layout/vList2"/>
    <dgm:cxn modelId="{2DFBAB91-13EF-4EEB-89F2-1847291F1661}" type="presOf" srcId="{670ACE77-1C01-4A35-99E9-DBE7858EE707}" destId="{66800AFE-2238-4A7D-9696-DDDE7EAC8F48}" srcOrd="0" destOrd="0" presId="urn:microsoft.com/office/officeart/2005/8/layout/vList2"/>
    <dgm:cxn modelId="{4B80781F-03AD-43F1-8938-C1521D4F9577}" type="presParOf" srcId="{B747F6F6-0AB0-4527-BE50-4DD09560ECE5}" destId="{418AD9DE-BA9B-4622-8771-859E6FC4C6B4}" srcOrd="0" destOrd="0" presId="urn:microsoft.com/office/officeart/2005/8/layout/vList2"/>
    <dgm:cxn modelId="{9E310FBA-DDA8-43BD-A02D-650EB2C4A44E}" type="presParOf" srcId="{B747F6F6-0AB0-4527-BE50-4DD09560ECE5}" destId="{30FF65F4-F6AD-4DBE-BAE2-44E0A063B63F}" srcOrd="1" destOrd="0" presId="urn:microsoft.com/office/officeart/2005/8/layout/vList2"/>
    <dgm:cxn modelId="{D10F8820-51EA-40BD-8D04-132A78D7DA01}" type="presParOf" srcId="{B747F6F6-0AB0-4527-BE50-4DD09560ECE5}" destId="{102E98F8-B63A-45DC-B6E3-FF78B991F62E}" srcOrd="2" destOrd="0" presId="urn:microsoft.com/office/officeart/2005/8/layout/vList2"/>
    <dgm:cxn modelId="{E22E1668-8929-49A2-ACD9-3F8D968E5975}" type="presParOf" srcId="{B747F6F6-0AB0-4527-BE50-4DD09560ECE5}" destId="{2F573941-27DA-4643-BDEB-35B0CD63B40E}" srcOrd="3" destOrd="0" presId="urn:microsoft.com/office/officeart/2005/8/layout/vList2"/>
    <dgm:cxn modelId="{C338174B-5218-428A-B042-498A047DB218}" type="presParOf" srcId="{B747F6F6-0AB0-4527-BE50-4DD09560ECE5}" destId="{66800AFE-2238-4A7D-9696-DDDE7EAC8F48}" srcOrd="4" destOrd="0" presId="urn:microsoft.com/office/officeart/2005/8/layout/vList2"/>
    <dgm:cxn modelId="{75B06678-9593-4C38-9421-7BBFB667B610}" type="presParOf" srcId="{B747F6F6-0AB0-4527-BE50-4DD09560ECE5}" destId="{62DD0F48-E609-445D-8DA7-A4A2326036E1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F6A9D8-2EEB-4958-993B-81A8737D84E3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E80078C-C25F-4FA9-9D3C-6806F56B98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6837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40AA781-8C8E-4A41-86E9-54D1E40D7B3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2C26EE-F263-4A74-8A4F-E27A5FAE8B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7774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8652428" indent="-3818654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912FC22-3AF2-4C7D-9D6A-EFD6A96986F9}" type="slidenum">
              <a:rPr lang="pl-PL" altLang="pl-PL">
                <a:solidFill>
                  <a:srgbClr val="000000"/>
                </a:solidFill>
                <a:ea typeface="ヒラギノ角ゴ Pro W3"/>
                <a:cs typeface="ヒラギノ角ゴ Pro W3"/>
              </a:rPr>
              <a:pPr>
                <a:spcBef>
                  <a:spcPct val="0"/>
                </a:spcBef>
              </a:pPr>
              <a:t>1</a:t>
            </a:fld>
            <a:endParaRPr lang="pl-PL" altLang="pl-PL">
              <a:solidFill>
                <a:srgbClr val="000000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pl-PL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0168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4CAA6-91B2-4DB4-A0B0-439A7210E13E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7108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5E5-08A1-4FCE-A62F-2F8ACC653C80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4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51DA-A2C0-4C89-A0CF-580CBF7B5CCD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037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71134" y="4581526"/>
            <a:ext cx="9882717" cy="1152525"/>
          </a:xfrm>
        </p:spPr>
        <p:txBody>
          <a:bodyPr/>
          <a:lstStyle>
            <a:lvl1pPr>
              <a:defRPr sz="2000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4F01991-B88B-45C1-A71F-2EB273333C9D}" type="datetime1">
              <a:rPr lang="pl-PL" altLang="pl-PL" smtClean="0"/>
              <a:t>2018-09-05</a:t>
            </a:fld>
            <a:endParaRPr lang="en-US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E68B740-1744-4815-A792-A468811F40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73825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41C5B-20FA-463A-AB57-A90B5469A9E9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371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B9A55-28FF-4447-AB22-C43C4B77D1F4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7388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57C3-4569-4EBA-96A1-C1134381448D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580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0E9C-6DA2-4379-A1A3-1F9A793E3A41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7613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55F7D-36C2-4F44-A1A1-70C13088BBD6}" type="datetime1">
              <a:rPr lang="pl-PL" smtClean="0"/>
              <a:t>2018-09-05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43917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9605C-331B-40DB-AE14-6A79FDC628D1}" type="datetime1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48867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C157-2322-457E-B40F-6369903992DF}" type="datetime1">
              <a:rPr lang="pl-PL" smtClean="0"/>
              <a:t>2018-09-05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633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10D90-C693-4676-B1F2-39CE876A2E4F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247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C2E5-FFBC-442B-956A-649106EA8AB4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0548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8E4E-73EE-40B3-9A6E-6FD918C2C9DA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51266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1E53-7994-447C-93DB-E747DE3E30BB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008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A8A-3ED5-47CE-8C20-B7CBF5F9E6CB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1017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D6DC-5F7B-45F6-9205-461F9AA0CE56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859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5C6D-C10B-4845-BED7-83106EC89D3C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447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DBC9B-8CA4-49EB-AE56-B6C1F91CB372}" type="datetime1">
              <a:rPr lang="pl-PL" smtClean="0"/>
              <a:t>2018-09-05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94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CA641-AD16-4E1E-8262-6449986EFF41}" type="datetime1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761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6909-9B71-4B71-B3C9-E2F110370E63}" type="datetime1">
              <a:rPr lang="pl-PL" smtClean="0"/>
              <a:t>2018-09-05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7408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AAB5-6A31-4A78-83E3-8F5D586AFFF4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383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C55A-E7E6-4C05-8E9C-65A012A1E748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7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64977-31DD-4779-8F75-7CA2B2BAA915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51" y="19664"/>
            <a:ext cx="1207267" cy="979540"/>
          </a:xfrm>
          <a:prstGeom prst="rect">
            <a:avLst/>
          </a:prstGeom>
        </p:spPr>
      </p:pic>
      <p:sp>
        <p:nvSpPr>
          <p:cNvPr id="8" name="pole tekstowe 7"/>
          <p:cNvSpPr txBox="1"/>
          <p:nvPr userDrawn="1"/>
        </p:nvSpPr>
        <p:spPr>
          <a:xfrm>
            <a:off x="1157383" y="301155"/>
            <a:ext cx="569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Związanie organu podatkowego przepisami</a:t>
            </a:r>
            <a:r>
              <a:rPr lang="pl-PL" sz="1200" baseline="0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prawa wskazanymi we wniosku</a:t>
            </a:r>
            <a:endParaRPr lang="pl-PL" sz="1200" dirty="0" smtClean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200" b="1" dirty="0" smtClean="0">
                <a:solidFill>
                  <a:srgbClr val="002060"/>
                </a:solidFill>
                <a:latin typeface="+mj-lt"/>
              </a:rPr>
              <a:t>Toruń, 31 marca 2017 r.</a:t>
            </a:r>
            <a:endParaRPr lang="pl-PL" sz="12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627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0EDF2-AC01-42B1-B10D-50747D9276AD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196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742" y="2864596"/>
            <a:ext cx="5321701" cy="3993404"/>
          </a:xfrm>
          <a:prstGeom prst="rect">
            <a:avLst/>
          </a:prstGeom>
        </p:spPr>
      </p:pic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0" y="3759376"/>
            <a:ext cx="30044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0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spcBef>
                <a:spcPct val="20000"/>
              </a:spcBef>
              <a:buChar char="–"/>
              <a:defRPr sz="9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spcBef>
                <a:spcPct val="20000"/>
              </a:spcBef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l-PL" altLang="pl-PL" sz="1600" dirty="0" smtClean="0">
                <a:solidFill>
                  <a:srgbClr val="002060"/>
                </a:solidFill>
                <a:latin typeface="Calibri Light" panose="020F0302020204030204" pitchFamily="34" charset="0"/>
                <a:ea typeface="ヒラギノ角ゴ Pro W3"/>
                <a:cs typeface="Arial" panose="020B0604020202020204" pitchFamily="34" charset="0"/>
              </a:rPr>
              <a:t>Toruń, 31 marca 2017 </a:t>
            </a:r>
            <a:r>
              <a:rPr lang="pl-PL" altLang="pl-PL" sz="1600" dirty="0">
                <a:solidFill>
                  <a:srgbClr val="002060"/>
                </a:solidFill>
                <a:latin typeface="Calibri Light" panose="020F0302020204030204" pitchFamily="34" charset="0"/>
                <a:ea typeface="ヒラギノ角ゴ Pro W3"/>
                <a:cs typeface="Arial" panose="020B0604020202020204" pitchFamily="34" charset="0"/>
              </a:rPr>
              <a:t>r.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9209" y="153233"/>
            <a:ext cx="10570559" cy="3485819"/>
          </a:xfrm>
        </p:spPr>
        <p:txBody>
          <a:bodyPr>
            <a:normAutofit/>
          </a:bodyPr>
          <a:lstStyle/>
          <a:p>
            <a:pPr algn="ctr"/>
            <a:r>
              <a:rPr lang="pl-PL" sz="490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Czy organ podatkowy jest związany przepisami prawa wskazanym we wniosku o wydanie interpretacji indywidualnej?</a:t>
            </a:r>
            <a:endParaRPr lang="pl-PL" altLang="pl-PL" sz="1600" b="1" dirty="0">
              <a:latin typeface="Book Antiqua" panose="02040602050305030304" pitchFamily="18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8849" y="4612040"/>
            <a:ext cx="2451547" cy="198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11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6C7B47-2787-4A47-BBFB-D3CEC9552216}" type="slidenum">
              <a:rPr lang="pl-PL" altLang="pl-PL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pl-PL" altLang="pl-PL" dirty="0">
              <a:solidFill>
                <a:srgbClr val="000000"/>
              </a:solidFill>
            </a:endParaRPr>
          </a:p>
        </p:txBody>
      </p:sp>
      <p:pic>
        <p:nvPicPr>
          <p:cNvPr id="18" name="Picture 2" descr="Znalezione obrazy dla zapytania for w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1" y="0"/>
            <a:ext cx="457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751960" y="2689193"/>
            <a:ext cx="6128657" cy="2817710"/>
          </a:xfrm>
          <a:prstGeom prst="roundRect">
            <a:avLst/>
          </a:prstGeom>
          <a:solidFill>
            <a:srgbClr val="F2F2F2"/>
          </a:solidFill>
          <a:ln cap="sq">
            <a:solidFill>
              <a:srgbClr val="002060"/>
            </a:solidFill>
            <a:miter lim="800000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Wyrok NSA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z 30 listopada 2016 r., 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II </a:t>
            </a:r>
            <a:r>
              <a:rPr lang="pl-PL" sz="4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FSK</a:t>
            </a:r>
            <a:r>
              <a:rPr lang="pl-PL" sz="4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3161/14</a:t>
            </a:r>
            <a:endParaRPr lang="pl-PL" sz="4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sz="24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01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3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492453" y="398015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Istota sporu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31" name="Diagram 30"/>
          <p:cNvGraphicFramePr/>
          <p:nvPr>
            <p:extLst>
              <p:ext uri="{D42A27DB-BD31-4B8C-83A1-F6EECF244321}">
                <p14:modId xmlns:p14="http://schemas.microsoft.com/office/powerpoint/2010/main" val="1292416764"/>
              </p:ext>
            </p:extLst>
          </p:nvPr>
        </p:nvGraphicFramePr>
        <p:xfrm>
          <a:off x="549729" y="1250055"/>
          <a:ext cx="1109254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63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4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492453" y="398015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Istota sporu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31" name="Diagram 30"/>
          <p:cNvGraphicFramePr/>
          <p:nvPr>
            <p:extLst>
              <p:ext uri="{D42A27DB-BD31-4B8C-83A1-F6EECF244321}">
                <p14:modId xmlns:p14="http://schemas.microsoft.com/office/powerpoint/2010/main" val="1956650091"/>
              </p:ext>
            </p:extLst>
          </p:nvPr>
        </p:nvGraphicFramePr>
        <p:xfrm>
          <a:off x="549729" y="1250055"/>
          <a:ext cx="1109254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688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az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19230">
            <a:off x="7778133" y="1435007"/>
            <a:ext cx="3461346" cy="1991978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5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3839310" y="398015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Rozstrzygnięcie NSA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5230021" y="4853140"/>
            <a:ext cx="4629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wyrok NSA </a:t>
            </a:r>
            <a:r>
              <a:rPr lang="pl-PL" i="1" dirty="0">
                <a:solidFill>
                  <a:srgbClr val="002060"/>
                </a:solidFill>
                <a:latin typeface="Calibri Light" panose="020F0302020204030204" pitchFamily="34" charset="0"/>
              </a:rPr>
              <a:t>z </a:t>
            </a: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30 listopada 2016 </a:t>
            </a:r>
            <a:r>
              <a:rPr lang="pl-PL" i="1" dirty="0">
                <a:solidFill>
                  <a:srgbClr val="002060"/>
                </a:solidFill>
                <a:latin typeface="Calibri Light" panose="020F0302020204030204" pitchFamily="34" charset="0"/>
              </a:rPr>
              <a:t>r., </a:t>
            </a: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II FSK 3161/14</a:t>
            </a:r>
            <a:endParaRPr lang="pl-PL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658825" y="1291419"/>
            <a:ext cx="6708754" cy="3037649"/>
          </a:xfrm>
          <a:prstGeom prst="roundRect">
            <a:avLst/>
          </a:prstGeom>
          <a:solidFill>
            <a:srgbClr val="F2F2F2"/>
          </a:solidFill>
          <a:ln cap="sq">
            <a:solidFill>
              <a:srgbClr val="002060"/>
            </a:solidFill>
            <a:miter lim="800000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l-PL" sz="2800" i="1" dirty="0" smtClean="0">
                <a:solidFill>
                  <a:srgbClr val="002060"/>
                </a:solidFill>
              </a:rPr>
              <a:t>„(…) </a:t>
            </a:r>
            <a:r>
              <a:rPr lang="pl-PL" sz="2800" i="1" dirty="0">
                <a:solidFill>
                  <a:srgbClr val="002060"/>
                </a:solidFill>
              </a:rPr>
              <a:t>organ interpretacyjny był w niniejszej sprawie </a:t>
            </a:r>
            <a:r>
              <a:rPr lang="pl-PL" sz="2800" i="1" dirty="0" smtClean="0">
                <a:solidFill>
                  <a:srgbClr val="002060"/>
                </a:solidFill>
              </a:rPr>
              <a:t>zobowiązany </a:t>
            </a:r>
            <a:r>
              <a:rPr lang="pl-PL" sz="2800" i="1" dirty="0">
                <a:solidFill>
                  <a:srgbClr val="002060"/>
                </a:solidFill>
              </a:rPr>
              <a:t>wskazać jego zdaniem prawidłowe stanowisko i powołać się również na przepisy prawa, które nie zostały wskazane we wniosku o wydanie interpretacji</a:t>
            </a:r>
            <a:r>
              <a:rPr lang="pl-PL" sz="2800" i="1" dirty="0" smtClean="0">
                <a:solidFill>
                  <a:srgbClr val="002060"/>
                </a:solidFill>
              </a:rPr>
              <a:t>.”</a:t>
            </a:r>
            <a:endParaRPr lang="pl-PL" sz="2800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99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6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3839310" y="398015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Uzasadnienie NSA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 descr="C:\Documents and Settings\Agnieszka.Kotlarz\Ustawienia lokalne\Temporary Internet Files\Content.IE5\UG1EOOL5\MP90043868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012" y="4507890"/>
            <a:ext cx="2820988" cy="188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rostokąt 7"/>
          <p:cNvSpPr/>
          <p:nvPr/>
        </p:nvSpPr>
        <p:spPr>
          <a:xfrm>
            <a:off x="716868" y="1916087"/>
            <a:ext cx="977696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ts val="600"/>
              </a:spcBef>
              <a:spcAft>
                <a:spcPts val="1800"/>
              </a:spcAft>
              <a:defRPr/>
            </a:pPr>
            <a:r>
              <a:rPr lang="pl-PL" altLang="pl-PL" b="1" u="sng" dirty="0" smtClean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Organ podatkowy</a:t>
            </a:r>
            <a:r>
              <a:rPr lang="pl-PL" altLang="pl-PL" dirty="0" smtClean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:</a:t>
            </a:r>
          </a:p>
          <a:p>
            <a:pPr marL="285750" lvl="0" indent="-285750" algn="just" eaLnBrk="0" fontAlgn="base" hangingPunct="0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ü"/>
              <a:defRPr/>
            </a:pPr>
            <a:r>
              <a:rPr lang="pl-PL" altLang="pl-PL" dirty="0" smtClean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nie </a:t>
            </a:r>
            <a:r>
              <a:rPr lang="pl-PL" altLang="pl-PL" dirty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jest związany przepisami prawa wskazanymi przez </a:t>
            </a:r>
            <a:r>
              <a:rPr lang="pl-PL" altLang="pl-PL" dirty="0" smtClean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wnioskodawcę</a:t>
            </a:r>
          </a:p>
          <a:p>
            <a:pPr marL="285750" lvl="0" indent="-285750" algn="just" eaLnBrk="0" fontAlgn="base" hangingPunct="0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ü"/>
              <a:defRPr/>
            </a:pPr>
            <a:r>
              <a:rPr lang="pl-PL" altLang="pl-PL" dirty="0" smtClean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powinien dokonać kompleksowej oceny prawnej stanowiska wnioskodawcy</a:t>
            </a:r>
          </a:p>
          <a:p>
            <a:pPr marL="285750" lvl="0" indent="-285750" algn="just" eaLnBrk="0" fontAlgn="base" hangingPunct="0"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ü"/>
              <a:defRPr/>
            </a:pPr>
            <a:r>
              <a:rPr lang="pl-PL" altLang="pl-PL" dirty="0" smtClean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powinien powołać </a:t>
            </a:r>
            <a:r>
              <a:rPr lang="pl-PL" altLang="pl-PL" dirty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się również na przepisy prawa, które nie zostały wskazane we wniosku o wydanie interpretacji</a:t>
            </a:r>
          </a:p>
        </p:txBody>
      </p:sp>
    </p:spTree>
    <p:extLst>
      <p:ext uri="{BB962C8B-B14F-4D97-AF65-F5344CB8AC3E}">
        <p14:creationId xmlns:p14="http://schemas.microsoft.com/office/powerpoint/2010/main" val="333166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2869"/>
            <a:ext cx="4421693" cy="4482863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7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3839310" y="398015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Podsumowanie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421693" y="1277308"/>
            <a:ext cx="6631686" cy="4209092"/>
          </a:xfrm>
          <a:prstGeom prst="roundRect">
            <a:avLst/>
          </a:prstGeom>
          <a:solidFill>
            <a:srgbClr val="F2F2F2"/>
          </a:solidFill>
          <a:ln cap="sq">
            <a:solidFill>
              <a:srgbClr val="002060"/>
            </a:solidFill>
            <a:miter lim="800000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457200" indent="-457200">
              <a:buFont typeface="Calibri" panose="020F0502020204030204" pitchFamily="34" charset="0"/>
              <a:buChar char="‒"/>
            </a:pPr>
            <a:r>
              <a:rPr lang="pl-PL" sz="2800" smtClean="0">
                <a:solidFill>
                  <a:srgbClr val="002060"/>
                </a:solidFill>
              </a:rPr>
              <a:t>Dyrektor KIS </a:t>
            </a:r>
            <a:r>
              <a:rPr lang="pl-PL" sz="2800" dirty="0" smtClean="0">
                <a:solidFill>
                  <a:srgbClr val="002060"/>
                </a:solidFill>
              </a:rPr>
              <a:t>jest zobowiązany do wszechstronnego </a:t>
            </a:r>
            <a:r>
              <a:rPr lang="pl-PL" sz="2800" dirty="0">
                <a:solidFill>
                  <a:srgbClr val="002060"/>
                </a:solidFill>
              </a:rPr>
              <a:t>rozpatrzenie stanowiska wnioskodawcy i </a:t>
            </a:r>
            <a:r>
              <a:rPr lang="pl-PL" sz="2800" dirty="0" smtClean="0">
                <a:solidFill>
                  <a:srgbClr val="002060"/>
                </a:solidFill>
              </a:rPr>
              <a:t>oceny stanu faktycznego / zdarzenia przyszłego </a:t>
            </a:r>
            <a:r>
              <a:rPr lang="pl-PL" sz="2800" dirty="0">
                <a:solidFill>
                  <a:srgbClr val="002060"/>
                </a:solidFill>
              </a:rPr>
              <a:t>przedstawionego we </a:t>
            </a:r>
            <a:r>
              <a:rPr lang="pl-PL" sz="2800" dirty="0" smtClean="0">
                <a:solidFill>
                  <a:srgbClr val="002060"/>
                </a:solidFill>
              </a:rPr>
              <a:t>wniosku</a:t>
            </a:r>
          </a:p>
          <a:p>
            <a:pPr marL="457200" indent="-457200">
              <a:buFont typeface="Calibri" panose="020F0502020204030204" pitchFamily="34" charset="0"/>
              <a:buChar char="‒"/>
            </a:pPr>
            <a:r>
              <a:rPr lang="pl-PL" sz="2800" dirty="0" smtClean="0">
                <a:solidFill>
                  <a:srgbClr val="002060"/>
                </a:solidFill>
              </a:rPr>
              <a:t>obowiązek </a:t>
            </a:r>
            <a:r>
              <a:rPr lang="pl-PL" sz="2800" dirty="0">
                <a:solidFill>
                  <a:srgbClr val="002060"/>
                </a:solidFill>
              </a:rPr>
              <a:t>„wyjścia” poza </a:t>
            </a:r>
            <a:r>
              <a:rPr lang="pl-PL" sz="2800" dirty="0" smtClean="0">
                <a:solidFill>
                  <a:srgbClr val="002060"/>
                </a:solidFill>
              </a:rPr>
              <a:t>argumenty</a:t>
            </a:r>
            <a:br>
              <a:rPr lang="pl-PL" sz="2800" dirty="0" smtClean="0">
                <a:solidFill>
                  <a:srgbClr val="002060"/>
                </a:solidFill>
              </a:rPr>
            </a:br>
            <a:r>
              <a:rPr lang="pl-PL" sz="2800" dirty="0" smtClean="0">
                <a:solidFill>
                  <a:srgbClr val="002060"/>
                </a:solidFill>
              </a:rPr>
              <a:t>i </a:t>
            </a:r>
            <a:r>
              <a:rPr lang="pl-PL" sz="2800" dirty="0">
                <a:solidFill>
                  <a:srgbClr val="002060"/>
                </a:solidFill>
              </a:rPr>
              <a:t>przepisy przywołane przez </a:t>
            </a:r>
            <a:r>
              <a:rPr lang="pl-PL" sz="2800" dirty="0" smtClean="0">
                <a:solidFill>
                  <a:srgbClr val="002060"/>
                </a:solidFill>
              </a:rPr>
              <a:t>wnioskodawcę</a:t>
            </a:r>
            <a:endParaRPr lang="pl-PL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87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1872911"/>
            <a:ext cx="12192000" cy="260073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Tytuł 1"/>
          <p:cNvSpPr txBox="1">
            <a:spLocks/>
          </p:cNvSpPr>
          <p:nvPr/>
        </p:nvSpPr>
        <p:spPr bwMode="auto">
          <a:xfrm>
            <a:off x="3078683" y="188640"/>
            <a:ext cx="7561263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44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Dziękuję </a:t>
            </a:r>
            <a:r>
              <a:rPr lang="pl-PL" sz="4400" b="1" kern="0">
                <a:solidFill>
                  <a:srgbClr val="002060"/>
                </a:solidFill>
                <a:latin typeface="Calibri Light" panose="020F0302020204030204" pitchFamily="34" charset="0"/>
              </a:rPr>
              <a:t>za </a:t>
            </a:r>
            <a:r>
              <a:rPr lang="pl-PL" sz="4400" b="1" kern="0" smtClean="0">
                <a:solidFill>
                  <a:srgbClr val="002060"/>
                </a:solidFill>
                <a:latin typeface="Calibri Light" panose="020F0302020204030204" pitchFamily="34" charset="0"/>
              </a:rPr>
              <a:t>uwagę</a:t>
            </a:r>
            <a:endParaRPr lang="pl-PL" sz="44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775520" y="1341485"/>
            <a:ext cx="2525738" cy="48750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solidFill>
                  <a:srgbClr val="C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l-PL" sz="2400" b="1" dirty="0">
                <a:solidFill>
                  <a:srgbClr val="C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Kontakt:</a:t>
            </a:r>
            <a:endParaRPr lang="pl-PL" sz="2000" dirty="0">
              <a:solidFill>
                <a:srgbClr val="00206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22" y="1978328"/>
            <a:ext cx="1595755" cy="23898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Prostokąt 12"/>
          <p:cNvSpPr/>
          <p:nvPr/>
        </p:nvSpPr>
        <p:spPr>
          <a:xfrm>
            <a:off x="1040189" y="4555280"/>
            <a:ext cx="2663301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pl-PL" b="1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Alicja Sarna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/>
            </a:r>
            <a:b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</a:b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Partner| </a:t>
            </a:r>
            <a:r>
              <a:rPr lang="pl-PL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Zespół Postępowań Podatkowych </a:t>
            </a:r>
            <a:endParaRPr lang="pl-PL" dirty="0">
              <a:latin typeface="Calibri Light" panose="020F030202020403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</a:pPr>
            <a:r>
              <a:rPr lang="pl-PL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Doradca podatkowy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</a:t>
            </a:r>
            <a:endParaRPr lang="pl-PL" dirty="0">
              <a:latin typeface="Calibri Light" panose="020F030202020403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tel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. (+48) (22) 322 68 88 </a:t>
            </a:r>
            <a:r>
              <a:rPr lang="en-US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</a:t>
            </a:r>
            <a:r>
              <a:rPr lang="pl-PL" u="sng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/>
            </a:r>
            <a:br>
              <a:rPr lang="pl-PL" u="sng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</a:br>
            <a:r>
              <a:rPr lang="pl-PL" u="sng" dirty="0" smtClean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alicja.sarna@mddp.pl</a:t>
            </a:r>
            <a:r>
              <a:rPr lang="pl-PL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  </a:t>
            </a:r>
            <a:endParaRPr lang="pl-PL" sz="2400" dirty="0">
              <a:solidFill>
                <a:srgbClr val="00206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05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1698</TotalTime>
  <Words>397</Words>
  <Application>Microsoft Office PowerPoint</Application>
  <PresentationFormat>Panoramiczny</PresentationFormat>
  <Paragraphs>43</Paragraphs>
  <Slides>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10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8</vt:i4>
      </vt:variant>
    </vt:vector>
  </HeadingPairs>
  <TitlesOfParts>
    <vt:vector size="20" baseType="lpstr">
      <vt:lpstr>MS PGothic</vt:lpstr>
      <vt:lpstr>MS PGothic</vt:lpstr>
      <vt:lpstr>Arial</vt:lpstr>
      <vt:lpstr>Book Antiqua</vt:lpstr>
      <vt:lpstr>Calibri</vt:lpstr>
      <vt:lpstr>Calibri Light</vt:lpstr>
      <vt:lpstr>Times New Roman</vt:lpstr>
      <vt:lpstr>Verdana</vt:lpstr>
      <vt:lpstr>Wingdings</vt:lpstr>
      <vt:lpstr>ヒラギノ角ゴ Pro W3</vt:lpstr>
      <vt:lpstr>Motyw pakietu Office</vt:lpstr>
      <vt:lpstr>Projekt niestandardowy</vt:lpstr>
      <vt:lpstr>Czy organ podatkowy jest związany przepisami prawa wskazanym we wniosku o wydanie interpretacji indywidualnej?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MDDP Sobońska Olkiewicz i Wspólnicy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Maciej Małanicz-Przybylski</dc:creator>
  <cp:lastModifiedBy>Wojciech Morawski</cp:lastModifiedBy>
  <cp:revision>192</cp:revision>
  <cp:lastPrinted>2017-02-06T15:49:53Z</cp:lastPrinted>
  <dcterms:created xsi:type="dcterms:W3CDTF">2017-01-20T13:56:47Z</dcterms:created>
  <dcterms:modified xsi:type="dcterms:W3CDTF">2018-09-05T10:11:08Z</dcterms:modified>
</cp:coreProperties>
</file>