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9" r:id="rId1"/>
  </p:sldMasterIdLst>
  <p:sldIdLst>
    <p:sldId id="256" r:id="rId2"/>
    <p:sldId id="258" r:id="rId3"/>
    <p:sldId id="269" r:id="rId4"/>
    <p:sldId id="259" r:id="rId5"/>
    <p:sldId id="272" r:id="rId6"/>
    <p:sldId id="262" r:id="rId7"/>
    <p:sldId id="270" r:id="rId8"/>
    <p:sldId id="268" r:id="rId9"/>
    <p:sldId id="271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4DF66F0A-9AC0-44CA-ABF0-B5D166ED54C1}">
          <p14:sldIdLst>
            <p14:sldId id="256"/>
            <p14:sldId id="258"/>
            <p14:sldId id="269"/>
            <p14:sldId id="259"/>
            <p14:sldId id="272"/>
            <p14:sldId id="262"/>
            <p14:sldId id="270"/>
            <p14:sldId id="268"/>
            <p14:sldId id="271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247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937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149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14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014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8378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446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508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846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5738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147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59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76B39B-B112-C96E-33CC-FEE39DCC1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3322" y="758952"/>
            <a:ext cx="7557796" cy="249743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sz="2000" b="1" kern="1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UTRZYMANIE ZABYTKU JAKO WARUNEK ZWOLNIENIA </a:t>
            </a:r>
            <a:br>
              <a:rPr lang="pl-PL" sz="2000" b="1" kern="1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b="1" kern="1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PODATKU OD NIERUCHOMOŚCI </a:t>
            </a:r>
            <a:br>
              <a:rPr lang="pl-PL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2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Wyrok NSA z 24 stycznia 2023 r., III FSK 2618/21</a:t>
            </a:r>
            <a:r>
              <a:rPr lang="pl-PL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8ADE627-E769-407E-2BD4-BF388D8831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oronto-Bold"/>
              </a:rPr>
              <a:t>Łukasz Rogowski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doradca podatkowy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 Szczecin</a:t>
            </a:r>
            <a:endParaRPr lang="pl-PL" sz="16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8446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JAKIE </a:t>
            </a:r>
            <a:r>
              <a:rPr lang="pl-PL" sz="27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  <a:t>ZNACZENIE MA ZAŚWAIDCZENIE?</a:t>
            </a: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Należy rozróżnić procedowanie w ramach czynności sprawdzających od postępowania podatkowego. Zaświadczenie ma kluczowe znaczenie </a:t>
            </a:r>
            <a:b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</a:br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w czynnościach sprawdzających. Urzędowe potwierdzenie „opieki” </a:t>
            </a:r>
            <a:r>
              <a:rPr lang="pl-PL" dirty="0">
                <a:solidFill>
                  <a:srgbClr val="333333"/>
                </a:solidFill>
                <a:latin typeface="Bookman Old Style" panose="02050604050505020204" pitchFamily="18" charset="0"/>
              </a:rPr>
              <a:t>wskazuje na brak konieczności wszczynania postępowania podatkowego.</a:t>
            </a:r>
          </a:p>
          <a:p>
            <a:pPr algn="just"/>
            <a:endParaRPr lang="pl-PL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Dla odmowy zastosowania zwolnienia konieczne jest pełne postępowanie dowodowe.</a:t>
            </a:r>
          </a:p>
        </p:txBody>
      </p:sp>
    </p:spTree>
    <p:extLst>
      <p:ext uri="{BB962C8B-B14F-4D97-AF65-F5344CB8AC3E}">
        <p14:creationId xmlns:p14="http://schemas.microsoft.com/office/powerpoint/2010/main" val="3361933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endParaRPr lang="pl-PL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  <a:p>
            <a:pPr algn="ctr">
              <a:lnSpc>
                <a:spcPct val="150000"/>
              </a:lnSpc>
            </a:pPr>
            <a:endParaRPr lang="pl-PL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DZIĘKUJĘ ZA UWAGĘ</a:t>
            </a:r>
          </a:p>
          <a:p>
            <a:pPr algn="ctr">
              <a:lnSpc>
                <a:spcPct val="150000"/>
              </a:lnSpc>
            </a:pPr>
            <a:endParaRPr lang="pl-PL" b="1" i="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Bookman Old Style" panose="02050604050505020204" pitchFamily="18" charset="0"/>
            </a:endParaRPr>
          </a:p>
          <a:p>
            <a:pPr algn="ctr">
              <a:lnSpc>
                <a:spcPct val="150000"/>
              </a:lnSpc>
            </a:pPr>
            <a:endParaRPr lang="pl-PL" b="1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1C47090F-A219-3235-47A5-B43CA51A7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4505" y="1560638"/>
            <a:ext cx="151858" cy="18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9586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JAKI JEST CEL ZWOLNIENIA?</a:t>
            </a: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pic>
        <p:nvPicPr>
          <p:cNvPr id="2050" name="Picture 2" descr="Wszystkie zabytki Szczecina w jednym miejscu. Niezwykły projekt mieszkańców  | Szczecin Nasze Miasto">
            <a:extLst>
              <a:ext uri="{FF2B5EF4-FFF2-40B4-BE49-F238E27FC236}">
                <a16:creationId xmlns:a16="http://schemas.microsoft.com/office/drawing/2014/main" id="{757412FD-1973-F823-12BE-ECE91DCDC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183" y="1845734"/>
            <a:ext cx="6284945" cy="4189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68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JAKI JEST CEL ZWOLNIENIA?</a:t>
            </a: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>
              <a:latin typeface="Bookman Old Style" panose="02050604050505020204" pitchFamily="18" charset="0"/>
            </a:endParaRPr>
          </a:p>
          <a:p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Art. 7 ust. 1 pkt 6 upol</a:t>
            </a:r>
          </a:p>
          <a:p>
            <a:pPr algn="just">
              <a:spcBef>
                <a:spcPts val="0"/>
              </a:spcBef>
            </a:pPr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Zwalnia się od podatku od nieruchomości: </a:t>
            </a:r>
          </a:p>
          <a:p>
            <a:pPr algn="just">
              <a:spcBef>
                <a:spcPts val="0"/>
              </a:spcBef>
            </a:pPr>
            <a:r>
              <a:rPr lang="pl-PL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</a:rPr>
              <a:t>6) grunty i budynki wpisane indywidualnie do </a:t>
            </a:r>
            <a:r>
              <a:rPr lang="pl-PL" b="1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</a:rPr>
              <a:t>rejestru zabytków</a:t>
            </a:r>
            <a:r>
              <a:rPr lang="pl-PL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</a:rPr>
              <a:t>, pod warunkiem ich </a:t>
            </a:r>
            <a:r>
              <a:rPr lang="pl-PL" b="1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</a:rPr>
              <a:t>utrzymania i konserwacji</a:t>
            </a:r>
            <a:r>
              <a:rPr lang="pl-PL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</a:rPr>
              <a:t>, zgodnie z </a:t>
            </a:r>
            <a:r>
              <a:rPr lang="pl-PL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</a:rPr>
              <a:t>przepisami</a:t>
            </a:r>
            <a:r>
              <a:rPr lang="pl-PL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</a:rPr>
              <a:t> o ochronie zabytków, z wyjątkiem części zajętych na prowadzenie </a:t>
            </a:r>
            <a:r>
              <a:rPr lang="pl-PL" b="1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</a:rPr>
              <a:t>działalności gospodarczej</a:t>
            </a:r>
            <a:r>
              <a:rPr lang="pl-PL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</a:rPr>
              <a:t>;</a:t>
            </a:r>
          </a:p>
          <a:p>
            <a:pPr marL="91440" marR="0" lvl="0" indent="-9144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Skoro właściciel ponosi koszty związane z umożliwieniem właściwego odziaływania zabytku na wspólnotę lokalną, to przysługuje mu 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rekompensata związana z utrzymaniem przedmiotu opodatkowania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. Szczególnie, że nie dokonuje gospodarczego wykorzystania zabytku.</a:t>
            </a:r>
          </a:p>
          <a:p>
            <a:pPr algn="just">
              <a:spcBef>
                <a:spcPts val="0"/>
              </a:spcBef>
            </a:pPr>
            <a:endParaRPr lang="pl-PL" b="1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908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NA CZYM POLEGA UTRZYMANIE I KONSERWACJA? </a:t>
            </a: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pl-PL" b="1" dirty="0">
              <a:latin typeface="Bookman Old Style" panose="02050604050505020204" pitchFamily="18" charset="0"/>
            </a:endParaRPr>
          </a:p>
          <a:p>
            <a:r>
              <a:rPr lang="pl-PL" sz="2900" b="1" dirty="0">
                <a:latin typeface="Bookman Old Style" panose="02050604050505020204" pitchFamily="18" charset="0"/>
              </a:rPr>
              <a:t>Art. 5 uozonz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9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Opieka nad zabytkiem sprawowana przez jego właściciela lub posiadacza polega, w szczególności, na zapewnieniu warunków: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9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1)naukowego badania i dokumentowania zabytku;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9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2)prowadzenia prac konserwatorskich, restauratorskich i robót budowlanych przy zabytku;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900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3)zabezpieczenia i utrzymania zabytku oraz jego otoczenia w jak najlepszym stanie;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900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4)korzystania z zabytku w sposób zapewniający trwałe zachowanie jego wartości;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9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5)popularyzowania i upowszechniania wiedzy o zabytku oraz jego znaczeniu dla historii i kultury.</a:t>
            </a:r>
          </a:p>
        </p:txBody>
      </p:sp>
    </p:spTree>
    <p:extLst>
      <p:ext uri="{BB962C8B-B14F-4D97-AF65-F5344CB8AC3E}">
        <p14:creationId xmlns:p14="http://schemas.microsoft.com/office/powerpoint/2010/main" val="1022033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NA CZYM POLEGA UTRZYMIANE I KONSERWACJA? </a:t>
            </a: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b="1" dirty="0">
              <a:latin typeface="Bookman Old Style" panose="02050604050505020204" pitchFamily="18" charset="0"/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400" b="1" dirty="0">
                <a:latin typeface="Bookman Old Style" panose="02050604050505020204" pitchFamily="18" charset="0"/>
              </a:rPr>
              <a:t>Art. 36 uozonz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4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1. Pozwolenia wojewódzkiego konserwatora zabytków wymaga: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4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1)prowadzenie prac konserwatorskich, restauratorskich lub robót budowlanych przy zabytku wpisanym do rejestru, </a:t>
            </a:r>
            <a:br>
              <a:rPr lang="pl-PL" sz="24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</a:br>
            <a:r>
              <a:rPr lang="pl-PL" sz="24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w tym prac polegających na usunięciu drzewa lub krzewu </a:t>
            </a:r>
            <a:br>
              <a:rPr lang="pl-PL" sz="24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</a:br>
            <a:r>
              <a:rPr lang="pl-PL" sz="24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z nieruchomości lub jej części będącej wpisanym do rejestru parkiem, ogrodem lub inną formą zaprojektowanej zieleni;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4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2)wykonywanie robót budowlanych w otoczeniu zabytku;</a:t>
            </a:r>
          </a:p>
        </p:txBody>
      </p:sp>
    </p:spTree>
    <p:extLst>
      <p:ext uri="{BB962C8B-B14F-4D97-AF65-F5344CB8AC3E}">
        <p14:creationId xmlns:p14="http://schemas.microsoft.com/office/powerpoint/2010/main" val="134171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lang="pl-PL" sz="27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  <a:t>JAKA JEST ROLA KURATORA?</a:t>
            </a:r>
            <a:b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sz="27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Rozpoznanie „opieki” uzasadniającej zwolnienie nie może opierać się na: </a:t>
            </a:r>
          </a:p>
          <a:p>
            <a:pPr algn="just"/>
            <a:r>
              <a:rPr lang="pl-P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1) subiektywnych odczuciach podatnika;</a:t>
            </a:r>
          </a:p>
          <a:p>
            <a:pPr algn="just"/>
            <a:r>
              <a:rPr lang="pl-P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2) samodzielnej ocenie organu podatkowego;</a:t>
            </a:r>
          </a:p>
          <a:p>
            <a:pPr algn="just"/>
            <a:r>
              <a:rPr lang="pl-P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3) informacjach uzyskanych od kuratora bez całościowej oceny organu.</a:t>
            </a:r>
          </a:p>
          <a:p>
            <a:pPr algn="just"/>
            <a:endParaRPr lang="pl-PL" sz="2400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  <a:p>
            <a:pPr algn="just"/>
            <a:endParaRPr lang="pl-PL" i="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Bookman Old Style" panose="02050604050505020204" pitchFamily="18" charset="0"/>
            </a:endParaRPr>
          </a:p>
          <a:p>
            <a:endParaRPr lang="pl-PL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587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lang="pl-PL" sz="27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  <a:t>JAKA JEST ROLA ORGANU PODATKOWEGO?</a:t>
            </a: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Organ powinien rozstrzygać sprawę z uwzględnieniem informacji uzyskanych od kuratora, biorąc pod uwagę całość zebranego materiału dowodowego, </a:t>
            </a:r>
            <a:b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</a:br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w odniesieniu do celu zwolnienia. W tym z uwzględnieniem oględzin.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>
                <a:solidFill>
                  <a:srgbClr val="333333"/>
                </a:solidFill>
                <a:latin typeface="Bookman Old Style" panose="02050604050505020204" pitchFamily="18" charset="0"/>
              </a:rPr>
              <a:t>Materiał dowodowy powinien umożliwiać odpowiedź na pytania: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b="1" dirty="0">
                <a:solidFill>
                  <a:srgbClr val="333333"/>
                </a:solidFill>
                <a:latin typeface="Bookman Old Style" panose="02050604050505020204" pitchFamily="18" charset="0"/>
              </a:rPr>
              <a:t>Czy </a:t>
            </a:r>
            <a:r>
              <a:rPr lang="pl-PL" sz="2000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zabezpieczono i utrzymano zabytek oraz jego otoczenie w jak najlepszym stanie? (należyte utrzymanie)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Czy korzystano z zabytku w sposób zapewniający trwałe zachowanie jego wartości? (pozwolenia)</a:t>
            </a:r>
          </a:p>
          <a:p>
            <a:pPr marL="0" indent="0">
              <a:buNone/>
            </a:pPr>
            <a:endParaRPr lang="pl-PL" b="1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915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J</a:t>
            </a:r>
            <a:r>
              <a:rPr lang="pl-PL" sz="20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  <a:t>AKIE ZNACZENIE MA BRAK POZWOLEŃ?</a:t>
            </a:r>
            <a:br>
              <a:rPr lang="pl-PL" sz="20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l-PL" sz="16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„Wprawdzie wpis do rejestru zabytków ogranicza prawo własności właściciela w wielu kwestiach (m.in. </a:t>
            </a:r>
            <a:r>
              <a:rPr lang="pl-PL" sz="1600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w zakresie konieczności uzyskania pozwolenia wojewódzkiego konserwatora zabytków na prowadzenie prac konserwatorskich, restauratorskich lub budowlanych przy zabytku wpisanym do rejestru zabytków: art. 36 ust. 1 pkt 1 ustawy z 2003 r. o ochronie zabytków </a:t>
            </a:r>
            <a:br>
              <a:rPr lang="pl-PL" sz="1600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</a:br>
            <a:r>
              <a:rPr lang="pl-PL" sz="1600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i opiece nad zabytkami), </a:t>
            </a:r>
            <a:r>
              <a:rPr lang="pl-PL" sz="16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to jednak powyższe ograniczenia mają </a:t>
            </a:r>
            <a:r>
              <a:rPr lang="pl-PL" sz="1600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na celu uchronienie nieruchomości zabytkowej przed jej nadmierną eksploatacją lub przebudową albo zniszczeniem</a:t>
            </a:r>
            <a:r>
              <a:rPr lang="pl-PL" sz="16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.” (Wyrok NSA z 18.04.2019 r., II OSK 1124/18)”</a:t>
            </a:r>
          </a:p>
          <a:p>
            <a:pPr algn="just">
              <a:lnSpc>
                <a:spcPct val="150000"/>
              </a:lnSpc>
            </a:pPr>
            <a:r>
              <a:rPr lang="pl-PL" dirty="0">
                <a:solidFill>
                  <a:srgbClr val="333333"/>
                </a:solidFill>
                <a:latin typeface="Bookman Old Style" panose="02050604050505020204" pitchFamily="18" charset="0"/>
              </a:rPr>
              <a:t>Organ powinien ustalić – z udziałem kuratora – czy naruszenie art. 36 uozonz miało wpływ na ochronę zabytku (realny wpływ na funkcjonowanie zabytku).</a:t>
            </a:r>
            <a:endParaRPr lang="pl-PL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321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lang="pl-PL" sz="20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  <a:t>DLACZEGO OGLĘDZINY SĄ WAŻNE?</a:t>
            </a:r>
            <a:br>
              <a:rPr lang="pl-PL" sz="20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pic>
        <p:nvPicPr>
          <p:cNvPr id="1026" name="Picture 2" descr="Zabytki w Polsce sypią się i płoną, czasami przez celowe zaniedbanie - rp.pl">
            <a:extLst>
              <a:ext uri="{FF2B5EF4-FFF2-40B4-BE49-F238E27FC236}">
                <a16:creationId xmlns:a16="http://schemas.microsoft.com/office/drawing/2014/main" id="{03817FB4-40C4-8B5E-C566-6363A24CD8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526" y="2015411"/>
            <a:ext cx="6997758" cy="4175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76299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268</TotalTime>
  <Words>630</Words>
  <Application>Microsoft Office PowerPoint</Application>
  <PresentationFormat>Panoramiczny</PresentationFormat>
  <Paragraphs>50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Bookman Old Style</vt:lpstr>
      <vt:lpstr>Calibri</vt:lpstr>
      <vt:lpstr>Calibri Light</vt:lpstr>
      <vt:lpstr>Times New Roman</vt:lpstr>
      <vt:lpstr>Toronto-Bold</vt:lpstr>
      <vt:lpstr>Retrospekcja</vt:lpstr>
      <vt:lpstr>UTRZYMANIE ZABYTKU JAKO WARUNEK ZWOLNIENIA  Z PODATKU OD NIERUCHOMOŚCI  Wyrok NSA z 24 stycznia 2023 r., III FSK 2618/21 </vt:lpstr>
      <vt:lpstr>     JAKI JEST CEL ZWOLNIENIA? </vt:lpstr>
      <vt:lpstr>     JAKI JEST CEL ZWOLNIENIA? </vt:lpstr>
      <vt:lpstr>     NA CZYM POLEGA UTRZYMANIE I KONSERWACJA?  </vt:lpstr>
      <vt:lpstr>     NA CZYM POLEGA UTRZYMIANE I KONSERWACJA?  </vt:lpstr>
      <vt:lpstr>   JAKA JEST ROLA KURATORA? </vt:lpstr>
      <vt:lpstr>   JAKA JEST ROLA ORGANU PODATKOWEGO? </vt:lpstr>
      <vt:lpstr> JAKIE ZNACZENIE MA BRAK POZWOLEŃ? </vt:lpstr>
      <vt:lpstr> DLACZEGO OGLĘDZINY SĄ WAŻNE? </vt:lpstr>
      <vt:lpstr>   JAKIE ZNACZENIE MA ZAŚWAIDCZENIE?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UTRZYMANIE ZABYTKU JAKO WARUNEK ZWOLNIENIA  Z PODATKU OD NIERUCHOMOŚCI  Wyrok NSA z 24 stycznia 2023 r., III FSK 2618/21</dc:title>
  <dc:creator>Łukasz Rogowski</dc:creator>
  <cp:lastModifiedBy>Wojciech Morawski (wmoraw)</cp:lastModifiedBy>
  <cp:revision>6</cp:revision>
  <dcterms:created xsi:type="dcterms:W3CDTF">2023-05-21T12:35:36Z</dcterms:created>
  <dcterms:modified xsi:type="dcterms:W3CDTF">2023-05-31T10:41:30Z</dcterms:modified>
</cp:coreProperties>
</file>