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9" r:id="rId5"/>
    <p:sldId id="293" r:id="rId6"/>
    <p:sldId id="306" r:id="rId7"/>
    <p:sldId id="307" r:id="rId8"/>
    <p:sldId id="292" r:id="rId9"/>
    <p:sldId id="298" r:id="rId10"/>
    <p:sldId id="299" r:id="rId11"/>
    <p:sldId id="301" r:id="rId12"/>
    <p:sldId id="302" r:id="rId13"/>
    <p:sldId id="303" r:id="rId14"/>
    <p:sldId id="304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04"/>
    <a:srgbClr val="77212E"/>
    <a:srgbClr val="BC902C"/>
    <a:srgbClr val="5A3E36"/>
    <a:srgbClr val="C04E1D"/>
    <a:srgbClr val="935529"/>
    <a:srgbClr val="9B1B30"/>
    <a:srgbClr val="1E6821"/>
    <a:srgbClr val="0F3817"/>
    <a:srgbClr val="666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03CD7-AEC1-42D1-A7E8-88573EF52714}" v="8" dt="2023-03-09T17:02:24.654"/>
    <p1510:client id="{F36381B9-98EF-45B8-A8AC-11C419D77D42}" v="27" dt="2023-03-09T10:35:07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4"/>
    <p:restoredTop sz="94676"/>
  </p:normalViewPr>
  <p:slideViewPr>
    <p:cSldViewPr snapToGrid="0" snapToObjects="1" showGuides="1">
      <p:cViewPr varScale="1">
        <p:scale>
          <a:sx n="67" d="100"/>
          <a:sy n="67" d="100"/>
        </p:scale>
        <p:origin x="14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B9C6F-59AC-4115-BD51-EE83681C7227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47E5410-3CAB-4ABB-A9F1-0B6FDE1354EA}">
      <dgm:prSet/>
      <dgm:spPr/>
      <dgm:t>
        <a:bodyPr/>
        <a:lstStyle/>
        <a:p>
          <a:r>
            <a:rPr lang="pl-PL" dirty="0">
              <a:solidFill>
                <a:schemeClr val="accent1"/>
              </a:solidFill>
            </a:rPr>
            <a:t>A może </a:t>
          </a:r>
          <a:r>
            <a:rPr lang="pl-PL">
              <a:solidFill>
                <a:schemeClr val="accent1"/>
              </a:solidFill>
            </a:rPr>
            <a:t>istotne jest </a:t>
          </a:r>
          <a:r>
            <a:rPr lang="pl-PL" dirty="0">
              <a:solidFill>
                <a:schemeClr val="accent1"/>
              </a:solidFill>
            </a:rPr>
            <a:t>że:</a:t>
          </a:r>
        </a:p>
      </dgm:t>
    </dgm:pt>
    <dgm:pt modelId="{6CDBAD38-3E82-434C-B61D-4B22F6AFAFCE}" type="parTrans" cxnId="{AE1CB9B7-2410-42C5-8132-5248D766072E}">
      <dgm:prSet/>
      <dgm:spPr/>
      <dgm:t>
        <a:bodyPr/>
        <a:lstStyle/>
        <a:p>
          <a:endParaRPr lang="pl-PL"/>
        </a:p>
      </dgm:t>
    </dgm:pt>
    <dgm:pt modelId="{E0917B0F-D512-4610-BC30-E36E35CEB34F}" type="sibTrans" cxnId="{AE1CB9B7-2410-42C5-8132-5248D766072E}">
      <dgm:prSet/>
      <dgm:spPr/>
      <dgm:t>
        <a:bodyPr/>
        <a:lstStyle/>
        <a:p>
          <a:endParaRPr lang="pl-PL"/>
        </a:p>
      </dgm:t>
    </dgm:pt>
    <dgm:pt modelId="{F9A3B7E2-9840-4D8F-8230-E1CC9C1C3F41}">
      <dgm:prSet/>
      <dgm:spPr/>
      <dgm:t>
        <a:bodyPr/>
        <a:lstStyle/>
        <a:p>
          <a:pPr>
            <a:lnSpc>
              <a:spcPct val="150000"/>
            </a:lnSpc>
          </a:pPr>
          <a:r>
            <a:rPr lang="pl-PL" dirty="0"/>
            <a:t>Dobra inwestycyjne (prototyp medyczny) po wytworzeniu nie były wykorzystywane do działalności podlegającej opodatkowaniu?</a:t>
          </a:r>
        </a:p>
      </dgm:t>
    </dgm:pt>
    <dgm:pt modelId="{4E3D3860-82D6-45C7-89AD-F538F45BBE32}" type="parTrans" cxnId="{C13DA1C3-43C8-4F7A-8AF0-782AF9E86B0E}">
      <dgm:prSet/>
      <dgm:spPr/>
      <dgm:t>
        <a:bodyPr/>
        <a:lstStyle/>
        <a:p>
          <a:endParaRPr lang="pl-PL"/>
        </a:p>
      </dgm:t>
    </dgm:pt>
    <dgm:pt modelId="{F74CD1BB-2555-48AD-9313-86DC6AD9D0CB}" type="sibTrans" cxnId="{C13DA1C3-43C8-4F7A-8AF0-782AF9E86B0E}">
      <dgm:prSet/>
      <dgm:spPr/>
      <dgm:t>
        <a:bodyPr/>
        <a:lstStyle/>
        <a:p>
          <a:endParaRPr lang="pl-PL"/>
        </a:p>
      </dgm:t>
    </dgm:pt>
    <dgm:pt modelId="{7451C7C6-0F9F-4154-81F3-D91F09FF13EB}">
      <dgm:prSet/>
      <dgm:spPr/>
      <dgm:t>
        <a:bodyPr/>
        <a:lstStyle/>
        <a:p>
          <a:pPr>
            <a:lnSpc>
              <a:spcPct val="150000"/>
            </a:lnSpc>
          </a:pPr>
          <a:r>
            <a:rPr lang="pl-PL" dirty="0"/>
            <a:t>Dobra inwestycyjne nie zostały także odsprzedane?</a:t>
          </a:r>
        </a:p>
      </dgm:t>
    </dgm:pt>
    <dgm:pt modelId="{2C435046-35FC-4574-939B-DDC934F0BF2F}" type="parTrans" cxnId="{FC2CEE7E-5FB1-477D-B0FB-206C2845726C}">
      <dgm:prSet/>
      <dgm:spPr/>
      <dgm:t>
        <a:bodyPr/>
        <a:lstStyle/>
        <a:p>
          <a:endParaRPr lang="pl-PL"/>
        </a:p>
      </dgm:t>
    </dgm:pt>
    <dgm:pt modelId="{FEBC2881-AFDE-45C8-9125-63C527579FBC}" type="sibTrans" cxnId="{FC2CEE7E-5FB1-477D-B0FB-206C2845726C}">
      <dgm:prSet/>
      <dgm:spPr/>
      <dgm:t>
        <a:bodyPr/>
        <a:lstStyle/>
        <a:p>
          <a:endParaRPr lang="pl-PL"/>
        </a:p>
      </dgm:t>
    </dgm:pt>
    <dgm:pt modelId="{FEA917FD-1E46-4C6C-9C76-0F431C800D80}">
      <dgm:prSet/>
      <dgm:spPr/>
      <dgm:t>
        <a:bodyPr/>
        <a:lstStyle/>
        <a:p>
          <a:pPr>
            <a:lnSpc>
              <a:spcPct val="150000"/>
            </a:lnSpc>
          </a:pPr>
          <a:r>
            <a:rPr lang="pl-PL" dirty="0"/>
            <a:t>Podatnik został postawiony w stan likwidacji i został wykreślony jako podatnik VAT?</a:t>
          </a:r>
        </a:p>
      </dgm:t>
    </dgm:pt>
    <dgm:pt modelId="{E237CDCB-FFFF-4CD6-A2CD-44CE2654EFD1}" type="parTrans" cxnId="{C3E27944-499A-49A9-BA82-1CFBD4AA11C5}">
      <dgm:prSet/>
      <dgm:spPr/>
      <dgm:t>
        <a:bodyPr/>
        <a:lstStyle/>
        <a:p>
          <a:endParaRPr lang="pl-PL"/>
        </a:p>
      </dgm:t>
    </dgm:pt>
    <dgm:pt modelId="{08B83DFF-1F18-439B-82D5-65996084624A}" type="sibTrans" cxnId="{C3E27944-499A-49A9-BA82-1CFBD4AA11C5}">
      <dgm:prSet/>
      <dgm:spPr/>
      <dgm:t>
        <a:bodyPr/>
        <a:lstStyle/>
        <a:p>
          <a:endParaRPr lang="pl-PL"/>
        </a:p>
      </dgm:t>
    </dgm:pt>
    <dgm:pt modelId="{31542F75-B3F5-49EE-A082-A5890B8CB2FE}" type="pres">
      <dgm:prSet presAssocID="{DF6B9C6F-59AC-4115-BD51-EE83681C7227}" presName="linearFlow" presStyleCnt="0">
        <dgm:presLayoutVars>
          <dgm:dir/>
          <dgm:animLvl val="lvl"/>
          <dgm:resizeHandles val="exact"/>
        </dgm:presLayoutVars>
      </dgm:prSet>
      <dgm:spPr/>
    </dgm:pt>
    <dgm:pt modelId="{1C7B6A71-1ABB-40CC-8619-D59ECC501748}" type="pres">
      <dgm:prSet presAssocID="{547E5410-3CAB-4ABB-A9F1-0B6FDE1354EA}" presName="composite" presStyleCnt="0"/>
      <dgm:spPr/>
    </dgm:pt>
    <dgm:pt modelId="{26C32193-7696-4C04-94D9-61DEE33C2C42}" type="pres">
      <dgm:prSet presAssocID="{547E5410-3CAB-4ABB-A9F1-0B6FDE1354E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D904A818-70E6-42D8-A910-345FFF07618F}" type="pres">
      <dgm:prSet presAssocID="{547E5410-3CAB-4ABB-A9F1-0B6FDE1354EA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3E27944-499A-49A9-BA82-1CFBD4AA11C5}" srcId="{547E5410-3CAB-4ABB-A9F1-0B6FDE1354EA}" destId="{FEA917FD-1E46-4C6C-9C76-0F431C800D80}" srcOrd="2" destOrd="0" parTransId="{E237CDCB-FFFF-4CD6-A2CD-44CE2654EFD1}" sibTransId="{08B83DFF-1F18-439B-82D5-65996084624A}"/>
    <dgm:cxn modelId="{417B5948-0FDD-46AD-AA16-67803612F224}" type="presOf" srcId="{FEA917FD-1E46-4C6C-9C76-0F431C800D80}" destId="{D904A818-70E6-42D8-A910-345FFF07618F}" srcOrd="0" destOrd="2" presId="urn:microsoft.com/office/officeart/2005/8/layout/chevron2"/>
    <dgm:cxn modelId="{8B16C96B-411B-455B-8DF1-F90C5ADD71A7}" type="presOf" srcId="{DF6B9C6F-59AC-4115-BD51-EE83681C7227}" destId="{31542F75-B3F5-49EE-A082-A5890B8CB2FE}" srcOrd="0" destOrd="0" presId="urn:microsoft.com/office/officeart/2005/8/layout/chevron2"/>
    <dgm:cxn modelId="{FAE90170-EDE9-4F12-890E-7B7DA9E6DE8B}" type="presOf" srcId="{7451C7C6-0F9F-4154-81F3-D91F09FF13EB}" destId="{D904A818-70E6-42D8-A910-345FFF07618F}" srcOrd="0" destOrd="1" presId="urn:microsoft.com/office/officeart/2005/8/layout/chevron2"/>
    <dgm:cxn modelId="{FC2CEE7E-5FB1-477D-B0FB-206C2845726C}" srcId="{547E5410-3CAB-4ABB-A9F1-0B6FDE1354EA}" destId="{7451C7C6-0F9F-4154-81F3-D91F09FF13EB}" srcOrd="1" destOrd="0" parTransId="{2C435046-35FC-4574-939B-DDC934F0BF2F}" sibTransId="{FEBC2881-AFDE-45C8-9125-63C527579FBC}"/>
    <dgm:cxn modelId="{0AB6FC9F-1BFA-43B1-8ADD-76224E998302}" type="presOf" srcId="{F9A3B7E2-9840-4D8F-8230-E1CC9C1C3F41}" destId="{D904A818-70E6-42D8-A910-345FFF07618F}" srcOrd="0" destOrd="0" presId="urn:microsoft.com/office/officeart/2005/8/layout/chevron2"/>
    <dgm:cxn modelId="{AE1CB9B7-2410-42C5-8132-5248D766072E}" srcId="{DF6B9C6F-59AC-4115-BD51-EE83681C7227}" destId="{547E5410-3CAB-4ABB-A9F1-0B6FDE1354EA}" srcOrd="0" destOrd="0" parTransId="{6CDBAD38-3E82-434C-B61D-4B22F6AFAFCE}" sibTransId="{E0917B0F-D512-4610-BC30-E36E35CEB34F}"/>
    <dgm:cxn modelId="{C13DA1C3-43C8-4F7A-8AF0-782AF9E86B0E}" srcId="{547E5410-3CAB-4ABB-A9F1-0B6FDE1354EA}" destId="{F9A3B7E2-9840-4D8F-8230-E1CC9C1C3F41}" srcOrd="0" destOrd="0" parTransId="{4E3D3860-82D6-45C7-89AD-F538F45BBE32}" sibTransId="{F74CD1BB-2555-48AD-9313-86DC6AD9D0CB}"/>
    <dgm:cxn modelId="{E19CF8C3-F61E-4D3F-B963-E3118F15E38C}" type="presOf" srcId="{547E5410-3CAB-4ABB-A9F1-0B6FDE1354EA}" destId="{26C32193-7696-4C04-94D9-61DEE33C2C42}" srcOrd="0" destOrd="0" presId="urn:microsoft.com/office/officeart/2005/8/layout/chevron2"/>
    <dgm:cxn modelId="{1313B6EC-C978-419E-952D-616E9A44B4EE}" type="presParOf" srcId="{31542F75-B3F5-49EE-A082-A5890B8CB2FE}" destId="{1C7B6A71-1ABB-40CC-8619-D59ECC501748}" srcOrd="0" destOrd="0" presId="urn:microsoft.com/office/officeart/2005/8/layout/chevron2"/>
    <dgm:cxn modelId="{040953CC-7F07-4889-AB7E-9650EB41165D}" type="presParOf" srcId="{1C7B6A71-1ABB-40CC-8619-D59ECC501748}" destId="{26C32193-7696-4C04-94D9-61DEE33C2C42}" srcOrd="0" destOrd="0" presId="urn:microsoft.com/office/officeart/2005/8/layout/chevron2"/>
    <dgm:cxn modelId="{F6D48252-0CA8-4D6A-B4B2-9F6E3D211392}" type="presParOf" srcId="{1C7B6A71-1ABB-40CC-8619-D59ECC501748}" destId="{D904A818-70E6-42D8-A910-345FFF0761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22C57-CC6A-4EAE-85CA-ED1E74A7194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5D59B3A-4E2D-4FFD-8CFA-BCE4872D03E9}">
      <dgm:prSet custT="1"/>
      <dgm:spPr/>
      <dgm:t>
        <a:bodyPr/>
        <a:lstStyle/>
        <a:p>
          <a:r>
            <a:rPr lang="pl-PL" sz="3600" dirty="0"/>
            <a:t>Jakie skutki dla polskich podatników? </a:t>
          </a:r>
        </a:p>
      </dgm:t>
    </dgm:pt>
    <dgm:pt modelId="{3D4FC539-04C6-4C90-B684-07C67D9E4EF5}" type="parTrans" cxnId="{B215176F-7BB7-4E7C-A193-15A6B4E6B33D}">
      <dgm:prSet/>
      <dgm:spPr/>
      <dgm:t>
        <a:bodyPr/>
        <a:lstStyle/>
        <a:p>
          <a:endParaRPr lang="pl-PL"/>
        </a:p>
      </dgm:t>
    </dgm:pt>
    <dgm:pt modelId="{68F0CFEF-3396-47F3-853D-366F49537905}" type="sibTrans" cxnId="{B215176F-7BB7-4E7C-A193-15A6B4E6B33D}">
      <dgm:prSet/>
      <dgm:spPr/>
      <dgm:t>
        <a:bodyPr/>
        <a:lstStyle/>
        <a:p>
          <a:endParaRPr lang="pl-PL"/>
        </a:p>
      </dgm:t>
    </dgm:pt>
    <dgm:pt modelId="{05AD31E7-7512-429C-B8DD-05C9F6A6C6BA}">
      <dgm:prSet custT="1"/>
      <dgm:spPr/>
      <dgm:t>
        <a:bodyPr/>
        <a:lstStyle/>
        <a:p>
          <a:r>
            <a:rPr lang="pl-PL" sz="3600" dirty="0"/>
            <a:t>Jak zapobiec obowiązkowi korekty przy likwidacji działalności?</a:t>
          </a:r>
        </a:p>
      </dgm:t>
    </dgm:pt>
    <dgm:pt modelId="{DBA667B6-EA0A-42AD-9E5C-E12CF95B4E2D}" type="parTrans" cxnId="{23DE036A-0822-4E22-A652-82AAB397FA96}">
      <dgm:prSet/>
      <dgm:spPr/>
      <dgm:t>
        <a:bodyPr/>
        <a:lstStyle/>
        <a:p>
          <a:endParaRPr lang="pl-PL"/>
        </a:p>
      </dgm:t>
    </dgm:pt>
    <dgm:pt modelId="{E122384B-30F5-4AD6-966E-6644D01DB9A4}" type="sibTrans" cxnId="{23DE036A-0822-4E22-A652-82AAB397FA96}">
      <dgm:prSet/>
      <dgm:spPr/>
      <dgm:t>
        <a:bodyPr/>
        <a:lstStyle/>
        <a:p>
          <a:endParaRPr lang="pl-PL"/>
        </a:p>
      </dgm:t>
    </dgm:pt>
    <dgm:pt modelId="{170D9EC1-63FC-449B-BC19-7F70BA6DF28B}" type="pres">
      <dgm:prSet presAssocID="{AD522C57-CC6A-4EAE-85CA-ED1E74A7194C}" presName="Name0" presStyleCnt="0">
        <dgm:presLayoutVars>
          <dgm:dir/>
          <dgm:animLvl val="lvl"/>
          <dgm:resizeHandles val="exact"/>
        </dgm:presLayoutVars>
      </dgm:prSet>
      <dgm:spPr/>
    </dgm:pt>
    <dgm:pt modelId="{F4EDDDD9-18E8-4001-AE84-D8B0823E65AB}" type="pres">
      <dgm:prSet presAssocID="{45D59B3A-4E2D-4FFD-8CFA-BCE4872D03E9}" presName="linNode" presStyleCnt="0"/>
      <dgm:spPr/>
    </dgm:pt>
    <dgm:pt modelId="{971DE8DC-9152-42A4-9A49-2A262D7CD2DC}" type="pres">
      <dgm:prSet presAssocID="{45D59B3A-4E2D-4FFD-8CFA-BCE4872D03E9}" presName="parentText" presStyleLbl="node1" presStyleIdx="0" presStyleCnt="2" custScaleX="220520">
        <dgm:presLayoutVars>
          <dgm:chMax val="1"/>
          <dgm:bulletEnabled val="1"/>
        </dgm:presLayoutVars>
      </dgm:prSet>
      <dgm:spPr/>
    </dgm:pt>
    <dgm:pt modelId="{8E139810-BE1C-4F16-8D49-7DAE43BCB2FB}" type="pres">
      <dgm:prSet presAssocID="{68F0CFEF-3396-47F3-853D-366F49537905}" presName="sp" presStyleCnt="0"/>
      <dgm:spPr/>
    </dgm:pt>
    <dgm:pt modelId="{C24A3647-9FA1-42B5-AA92-D4D62AA13B94}" type="pres">
      <dgm:prSet presAssocID="{05AD31E7-7512-429C-B8DD-05C9F6A6C6BA}" presName="linNode" presStyleCnt="0"/>
      <dgm:spPr/>
    </dgm:pt>
    <dgm:pt modelId="{8C2B6948-A47F-4A19-80CC-E9C4D3E6CA52}" type="pres">
      <dgm:prSet presAssocID="{05AD31E7-7512-429C-B8DD-05C9F6A6C6BA}" presName="parentText" presStyleLbl="node1" presStyleIdx="1" presStyleCnt="2" custScaleX="226769">
        <dgm:presLayoutVars>
          <dgm:chMax val="1"/>
          <dgm:bulletEnabled val="1"/>
        </dgm:presLayoutVars>
      </dgm:prSet>
      <dgm:spPr/>
    </dgm:pt>
  </dgm:ptLst>
  <dgm:cxnLst>
    <dgm:cxn modelId="{23DE036A-0822-4E22-A652-82AAB397FA96}" srcId="{AD522C57-CC6A-4EAE-85CA-ED1E74A7194C}" destId="{05AD31E7-7512-429C-B8DD-05C9F6A6C6BA}" srcOrd="1" destOrd="0" parTransId="{DBA667B6-EA0A-42AD-9E5C-E12CF95B4E2D}" sibTransId="{E122384B-30F5-4AD6-966E-6644D01DB9A4}"/>
    <dgm:cxn modelId="{B215176F-7BB7-4E7C-A193-15A6B4E6B33D}" srcId="{AD522C57-CC6A-4EAE-85CA-ED1E74A7194C}" destId="{45D59B3A-4E2D-4FFD-8CFA-BCE4872D03E9}" srcOrd="0" destOrd="0" parTransId="{3D4FC539-04C6-4C90-B684-07C67D9E4EF5}" sibTransId="{68F0CFEF-3396-47F3-853D-366F49537905}"/>
    <dgm:cxn modelId="{94805CEE-CF4B-40B2-92B1-6FAD6FC19980}" type="presOf" srcId="{45D59B3A-4E2D-4FFD-8CFA-BCE4872D03E9}" destId="{971DE8DC-9152-42A4-9A49-2A262D7CD2DC}" srcOrd="0" destOrd="0" presId="urn:microsoft.com/office/officeart/2005/8/layout/vList5"/>
    <dgm:cxn modelId="{429203FE-E346-4ED4-8360-8473595DBA2E}" type="presOf" srcId="{AD522C57-CC6A-4EAE-85CA-ED1E74A7194C}" destId="{170D9EC1-63FC-449B-BC19-7F70BA6DF28B}" srcOrd="0" destOrd="0" presId="urn:microsoft.com/office/officeart/2005/8/layout/vList5"/>
    <dgm:cxn modelId="{AC60ABFE-B77F-4E32-99CF-D2D7E8ADC76E}" type="presOf" srcId="{05AD31E7-7512-429C-B8DD-05C9F6A6C6BA}" destId="{8C2B6948-A47F-4A19-80CC-E9C4D3E6CA52}" srcOrd="0" destOrd="0" presId="urn:microsoft.com/office/officeart/2005/8/layout/vList5"/>
    <dgm:cxn modelId="{C1ED5E03-7DCF-48D3-8F36-03A1EF3573DA}" type="presParOf" srcId="{170D9EC1-63FC-449B-BC19-7F70BA6DF28B}" destId="{F4EDDDD9-18E8-4001-AE84-D8B0823E65AB}" srcOrd="0" destOrd="0" presId="urn:microsoft.com/office/officeart/2005/8/layout/vList5"/>
    <dgm:cxn modelId="{8BCA4A5A-129D-4E43-BF13-575FC7ABA0AB}" type="presParOf" srcId="{F4EDDDD9-18E8-4001-AE84-D8B0823E65AB}" destId="{971DE8DC-9152-42A4-9A49-2A262D7CD2DC}" srcOrd="0" destOrd="0" presId="urn:microsoft.com/office/officeart/2005/8/layout/vList5"/>
    <dgm:cxn modelId="{4389FD93-F493-481A-9B2E-341B47F3CB91}" type="presParOf" srcId="{170D9EC1-63FC-449B-BC19-7F70BA6DF28B}" destId="{8E139810-BE1C-4F16-8D49-7DAE43BCB2FB}" srcOrd="1" destOrd="0" presId="urn:microsoft.com/office/officeart/2005/8/layout/vList5"/>
    <dgm:cxn modelId="{848486D2-E593-43FB-AFDE-AA46A3223EE5}" type="presParOf" srcId="{170D9EC1-63FC-449B-BC19-7F70BA6DF28B}" destId="{C24A3647-9FA1-42B5-AA92-D4D62AA13B94}" srcOrd="2" destOrd="0" presId="urn:microsoft.com/office/officeart/2005/8/layout/vList5"/>
    <dgm:cxn modelId="{D93F6710-370D-47DB-B5DF-5B7B07A28DED}" type="presParOf" srcId="{C24A3647-9FA1-42B5-AA92-D4D62AA13B94}" destId="{8C2B6948-A47F-4A19-80CC-E9C4D3E6CA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32193-7696-4C04-94D9-61DEE33C2C42}">
      <dsp:nvSpPr>
        <dsp:cNvPr id="0" name=""/>
        <dsp:cNvSpPr/>
      </dsp:nvSpPr>
      <dsp:spPr>
        <a:xfrm rot="5400000">
          <a:off x="-898560" y="898560"/>
          <a:ext cx="4910400" cy="311328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accent1"/>
              </a:solidFill>
            </a:rPr>
            <a:t>A może </a:t>
          </a:r>
          <a:r>
            <a:rPr lang="pl-PL" sz="4400" kern="1200">
              <a:solidFill>
                <a:schemeClr val="accent1"/>
              </a:solidFill>
            </a:rPr>
            <a:t>istotne jest </a:t>
          </a:r>
          <a:r>
            <a:rPr lang="pl-PL" sz="4400" kern="1200" dirty="0">
              <a:solidFill>
                <a:schemeClr val="accent1"/>
              </a:solidFill>
            </a:rPr>
            <a:t>że:</a:t>
          </a:r>
        </a:p>
      </dsp:txBody>
      <dsp:txXfrm rot="-5400000">
        <a:off x="0" y="1556640"/>
        <a:ext cx="3113280" cy="1797120"/>
      </dsp:txXfrm>
    </dsp:sp>
    <dsp:sp modelId="{D904A818-70E6-42D8-A910-345FFF07618F}">
      <dsp:nvSpPr>
        <dsp:cNvPr id="0" name=""/>
        <dsp:cNvSpPr/>
      </dsp:nvSpPr>
      <dsp:spPr>
        <a:xfrm rot="5400000">
          <a:off x="3771360" y="-658079"/>
          <a:ext cx="3353760" cy="466991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Dobra inwestycyjne (prototyp medyczny) po wytworzeniu nie były wykorzystywane do działalności podlegającej opodatkowaniu?</a:t>
          </a: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Dobra inwestycyjne nie zostały także odsprzedane?</a:t>
          </a: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Podatnik został postawiony w stan likwidacji i został wykreślony jako podatnik VAT?</a:t>
          </a:r>
        </a:p>
      </dsp:txBody>
      <dsp:txXfrm rot="-5400000">
        <a:off x="3113281" y="163717"/>
        <a:ext cx="4506202" cy="3026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DE8DC-9152-42A4-9A49-2A262D7CD2DC}">
      <dsp:nvSpPr>
        <dsp:cNvPr id="0" name=""/>
        <dsp:cNvSpPr/>
      </dsp:nvSpPr>
      <dsp:spPr>
        <a:xfrm>
          <a:off x="714620" y="57"/>
          <a:ext cx="6178864" cy="22951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Jakie skutki dla polskich podatników? </a:t>
          </a:r>
        </a:p>
      </dsp:txBody>
      <dsp:txXfrm>
        <a:off x="826660" y="112097"/>
        <a:ext cx="5954784" cy="2071066"/>
      </dsp:txXfrm>
    </dsp:sp>
    <dsp:sp modelId="{8C2B6948-A47F-4A19-80CC-E9C4D3E6CA52}">
      <dsp:nvSpPr>
        <dsp:cNvPr id="0" name=""/>
        <dsp:cNvSpPr/>
      </dsp:nvSpPr>
      <dsp:spPr>
        <a:xfrm>
          <a:off x="714620" y="2409961"/>
          <a:ext cx="6353958" cy="22951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Jak zapobiec obowiązkowi korekty przy likwidacji działalności?</a:t>
          </a:r>
        </a:p>
      </dsp:txBody>
      <dsp:txXfrm>
        <a:off x="826660" y="2522001"/>
        <a:ext cx="6129878" cy="2071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58097" cy="6858000"/>
          </a:xfrm>
        </p:spPr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26" y="2607963"/>
            <a:ext cx="2620800" cy="11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4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tekst jedna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1" y="567373"/>
            <a:ext cx="5576400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680399" y="1447200"/>
            <a:ext cx="7783200" cy="4910400"/>
          </a:xfrm>
        </p:spPr>
        <p:txBody>
          <a:bodyPr/>
          <a:lstStyle>
            <a:lvl1pPr>
              <a:lnSpc>
                <a:spcPts val="2150"/>
              </a:lnSpc>
              <a:defRPr sz="1800"/>
            </a:lvl1pPr>
          </a:lstStyle>
          <a:p>
            <a:pPr lvl="0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edna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1" y="567373"/>
            <a:ext cx="5573999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680400" y="1447200"/>
            <a:ext cx="7783200" cy="4910400"/>
          </a:xfrm>
        </p:spPr>
        <p:txBody>
          <a:bodyPr/>
          <a:lstStyle/>
          <a:p>
            <a:pPr lvl="0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3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81038" y="1447200"/>
            <a:ext cx="7781925" cy="4910400"/>
          </a:xfrm>
        </p:spPr>
        <p:txBody>
          <a:bodyPr numCol="2" spcCol="43200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2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rzy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/>
          </p:nvPr>
        </p:nvSpPr>
        <p:spPr>
          <a:xfrm>
            <a:off x="680402" y="1447200"/>
            <a:ext cx="7783200" cy="4910400"/>
          </a:xfrm>
        </p:spPr>
        <p:txBody>
          <a:bodyPr numCol="3" spcCol="36000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4787682" y="1447200"/>
            <a:ext cx="3675281" cy="4910400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2"/>
          </p:nvPr>
        </p:nvSpPr>
        <p:spPr>
          <a:xfrm>
            <a:off x="681038" y="1447199"/>
            <a:ext cx="3674643" cy="49104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19" name="Prostokąt 18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5"/>
          </p:nvPr>
        </p:nvSpPr>
        <p:spPr>
          <a:xfrm>
            <a:off x="680400" y="1447200"/>
            <a:ext cx="3675600" cy="4910400"/>
          </a:xfrm>
        </p:spPr>
        <p:txBody>
          <a:bodyPr/>
          <a:lstStyle/>
          <a:p>
            <a:endParaRPr lang="pl-PL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6"/>
          </p:nvPr>
        </p:nvSpPr>
        <p:spPr>
          <a:xfrm>
            <a:off x="4788000" y="1447199"/>
            <a:ext cx="3675600" cy="49104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11" hasCustomPrompt="1"/>
          </p:nvPr>
        </p:nvSpPr>
        <p:spPr>
          <a:xfrm>
            <a:off x="680400" y="1447200"/>
            <a:ext cx="7783200" cy="491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obiek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681038" y="1447200"/>
            <a:ext cx="2309783" cy="49104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11"/>
          </p:nvPr>
        </p:nvSpPr>
        <p:spPr>
          <a:xfrm>
            <a:off x="3422822" y="1447200"/>
            <a:ext cx="5052841" cy="4910400"/>
          </a:xfrm>
        </p:spPr>
        <p:txBody>
          <a:bodyPr/>
          <a:lstStyle/>
          <a:p>
            <a:pPr lvl="0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1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5"/>
          </p:nvPr>
        </p:nvSpPr>
        <p:spPr>
          <a:xfrm>
            <a:off x="680399" y="1447200"/>
            <a:ext cx="3686400" cy="2271600"/>
          </a:xfrm>
        </p:spPr>
        <p:txBody>
          <a:bodyPr/>
          <a:lstStyle/>
          <a:p>
            <a:endParaRPr lang="pl-PL"/>
          </a:p>
        </p:txBody>
      </p:sp>
      <p:sp>
        <p:nvSpPr>
          <p:cNvPr id="13" name="Symbol zastępczy obrazu 12"/>
          <p:cNvSpPr>
            <a:spLocks noGrp="1"/>
          </p:cNvSpPr>
          <p:nvPr>
            <p:ph type="pic" sz="quarter" idx="16"/>
          </p:nvPr>
        </p:nvSpPr>
        <p:spPr>
          <a:xfrm>
            <a:off x="680400" y="4085999"/>
            <a:ext cx="3686400" cy="2271601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7" hasCustomPrompt="1"/>
          </p:nvPr>
        </p:nvSpPr>
        <p:spPr>
          <a:xfrm>
            <a:off x="4733999" y="1447200"/>
            <a:ext cx="3729599" cy="3024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8" hasCustomPrompt="1"/>
          </p:nvPr>
        </p:nvSpPr>
        <p:spPr>
          <a:xfrm>
            <a:off x="4734000" y="1752605"/>
            <a:ext cx="3729598" cy="4716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/>
              <a:t>Radca prawny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9"/>
          </p:nvPr>
        </p:nvSpPr>
        <p:spPr>
          <a:xfrm>
            <a:off x="4734000" y="2224205"/>
            <a:ext cx="3729598" cy="1496261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20" hasCustomPrompt="1"/>
          </p:nvPr>
        </p:nvSpPr>
        <p:spPr>
          <a:xfrm>
            <a:off x="4734000" y="4086000"/>
            <a:ext cx="3729598" cy="3024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21" hasCustomPrompt="1"/>
          </p:nvPr>
        </p:nvSpPr>
        <p:spPr>
          <a:xfrm>
            <a:off x="4733998" y="4388400"/>
            <a:ext cx="3729600" cy="4716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/>
              <a:t>Radca prawny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22"/>
          </p:nvPr>
        </p:nvSpPr>
        <p:spPr>
          <a:xfrm>
            <a:off x="4733998" y="4860000"/>
            <a:ext cx="3729600" cy="14976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567373"/>
            <a:ext cx="5573998" cy="802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/>
          </p:nvPr>
        </p:nvSpPr>
        <p:spPr>
          <a:xfrm>
            <a:off x="681037" y="1447200"/>
            <a:ext cx="3675600" cy="49104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734000" y="1447200"/>
            <a:ext cx="3729600" cy="3024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34000" y="1753200"/>
            <a:ext cx="3729600" cy="4752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/>
              <a:t>Radca prawny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4734000" y="2228400"/>
            <a:ext cx="3729600" cy="41292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2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obrazu 15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733242" cy="6858000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64" y="1284207"/>
            <a:ext cx="1728000" cy="7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23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praszamy do konta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0401" y="3110400"/>
            <a:ext cx="7783199" cy="442902"/>
          </a:xfrm>
        </p:spPr>
        <p:txBody>
          <a:bodyPr/>
          <a:lstStyle/>
          <a:p>
            <a:r>
              <a:rPr lang="pl-PL" dirty="0"/>
              <a:t>Zapraszamy do kontaktu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7186046" y="6120000"/>
            <a:ext cx="1299417" cy="309161"/>
          </a:xfrm>
        </p:spPr>
        <p:txBody>
          <a:bodyPr/>
          <a:lstStyle>
            <a:lvl1pPr marL="0" indent="0" algn="r">
              <a:buNone/>
              <a:defRPr sz="2400" b="1"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 err="1"/>
              <a:t>gww.pl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1584997" y="4243858"/>
            <a:ext cx="1605916" cy="859111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ul. Dobra 40</a:t>
            </a:r>
          </a:p>
          <a:p>
            <a:pPr lvl="0"/>
            <a:r>
              <a:rPr lang="pl-PL" dirty="0"/>
              <a:t>00-344 Warszawa</a:t>
            </a:r>
          </a:p>
          <a:p>
            <a:pPr lvl="0"/>
            <a:r>
              <a:rPr lang="pl-PL" dirty="0"/>
              <a:t>t. +48 22 212 00 00</a:t>
            </a:r>
          </a:p>
          <a:p>
            <a:pPr lvl="0"/>
            <a:r>
              <a:rPr lang="pl-PL" dirty="0" err="1"/>
              <a:t>warszawa@gww.pl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51867" y="4237783"/>
            <a:ext cx="1879600" cy="865187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ul. Towarowa 37</a:t>
            </a:r>
          </a:p>
          <a:p>
            <a:pPr lvl="0"/>
            <a:r>
              <a:rPr lang="pl-PL" dirty="0"/>
              <a:t>61-896 Poznań</a:t>
            </a:r>
          </a:p>
          <a:p>
            <a:pPr lvl="0"/>
            <a:r>
              <a:rPr lang="pl-PL" dirty="0"/>
              <a:t>t. +48 61 658 00 00</a:t>
            </a:r>
          </a:p>
          <a:p>
            <a:pPr lvl="0"/>
            <a:r>
              <a:rPr lang="pl-PL" dirty="0" err="1"/>
              <a:t>poznan@gww.pl</a:t>
            </a:r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3" hasCustomPrompt="1"/>
          </p:nvPr>
        </p:nvSpPr>
        <p:spPr>
          <a:xfrm>
            <a:off x="1584997" y="5507039"/>
            <a:ext cx="1819275" cy="99689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ul. Stawowa 6/17</a:t>
            </a:r>
          </a:p>
          <a:p>
            <a:pPr lvl="0"/>
            <a:r>
              <a:rPr lang="pl-PL" dirty="0"/>
              <a:t>50-018 Wrocław</a:t>
            </a:r>
          </a:p>
          <a:p>
            <a:pPr lvl="0"/>
            <a:r>
              <a:rPr lang="pl-PL" dirty="0"/>
              <a:t>t. +48 71 796 77 55</a:t>
            </a:r>
          </a:p>
          <a:p>
            <a:pPr lvl="0"/>
            <a:r>
              <a:rPr lang="pl-PL" dirty="0" err="1"/>
              <a:t>wroclaw@gww.pl</a:t>
            </a:r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51868" y="5507040"/>
            <a:ext cx="1879600" cy="99689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pl-PL" dirty="0"/>
              <a:t>ul. J. Twardowskiego 9</a:t>
            </a:r>
          </a:p>
          <a:p>
            <a:pPr lvl="0"/>
            <a:r>
              <a:rPr lang="pl-PL" dirty="0"/>
              <a:t>35-302 Rzeszów</a:t>
            </a:r>
          </a:p>
          <a:p>
            <a:pPr lvl="0"/>
            <a:r>
              <a:rPr lang="pl-PL" dirty="0"/>
              <a:t>t. +48 17 333 10 10</a:t>
            </a:r>
          </a:p>
          <a:p>
            <a:pPr lvl="0"/>
            <a:r>
              <a:rPr lang="pl-PL" dirty="0" err="1"/>
              <a:t>rzeszow@gww.pl</a:t>
            </a:r>
            <a:r>
              <a:rPr lang="pl-PL" dirty="0"/>
              <a:t> </a:t>
            </a:r>
          </a:p>
        </p:txBody>
      </p:sp>
      <p:pic>
        <p:nvPicPr>
          <p:cNvPr id="31" name="Symbol zastępczy obrazu 3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1" t="-6144" r="-6984" b="-31636"/>
          <a:stretch/>
        </p:blipFill>
        <p:spPr>
          <a:xfrm>
            <a:off x="525503" y="3974146"/>
            <a:ext cx="936000" cy="1160462"/>
          </a:xfrm>
          <a:prstGeom prst="rect">
            <a:avLst/>
          </a:prstGeom>
        </p:spPr>
      </p:pic>
      <p:pic>
        <p:nvPicPr>
          <p:cNvPr id="32" name="Symbol zastępczy obrazu 4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2" t="-9344" r="-5484" b="-28255"/>
          <a:stretch/>
        </p:blipFill>
        <p:spPr>
          <a:xfrm>
            <a:off x="3478485" y="3974983"/>
            <a:ext cx="936000" cy="1162800"/>
          </a:xfrm>
          <a:prstGeom prst="rect">
            <a:avLst/>
          </a:prstGeom>
        </p:spPr>
      </p:pic>
      <p:pic>
        <p:nvPicPr>
          <p:cNvPr id="33" name="Symbol zastępczy obrazu 4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2" t="-13579" r="-3103" b="-24103"/>
          <a:stretch/>
        </p:blipFill>
        <p:spPr>
          <a:xfrm>
            <a:off x="485152" y="5217995"/>
            <a:ext cx="936000" cy="1162800"/>
          </a:xfrm>
          <a:prstGeom prst="rect">
            <a:avLst/>
          </a:prstGeom>
        </p:spPr>
      </p:pic>
      <p:pic>
        <p:nvPicPr>
          <p:cNvPr id="34" name="Symbol zastępczy obrazu 4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4" t="-22601" r="-1" b="-13165"/>
          <a:stretch/>
        </p:blipFill>
        <p:spPr>
          <a:xfrm>
            <a:off x="3437210" y="5125289"/>
            <a:ext cx="936000" cy="11628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20" y="546877"/>
            <a:ext cx="1874480" cy="8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praszamy do kontakt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0401" y="567373"/>
            <a:ext cx="4944625" cy="802800"/>
          </a:xfrm>
        </p:spPr>
        <p:txBody>
          <a:bodyPr/>
          <a:lstStyle/>
          <a:p>
            <a:r>
              <a:rPr lang="pl-PL" dirty="0"/>
              <a:t>Zapraszamy do kontaktu</a:t>
            </a:r>
          </a:p>
        </p:txBody>
      </p:sp>
      <p:sp>
        <p:nvSpPr>
          <p:cNvPr id="7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6482142" y="1770868"/>
            <a:ext cx="1584000" cy="1008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50"/>
            </a:lvl1pPr>
          </a:lstStyle>
          <a:p>
            <a:pPr lvl="0"/>
            <a:r>
              <a:rPr lang="pl-PL" dirty="0"/>
              <a:t>ul. Dobra 40</a:t>
            </a:r>
          </a:p>
          <a:p>
            <a:pPr lvl="0"/>
            <a:r>
              <a:rPr lang="pl-PL" dirty="0"/>
              <a:t>00-344 Warszawa</a:t>
            </a:r>
          </a:p>
          <a:p>
            <a:pPr lvl="0"/>
            <a:r>
              <a:rPr lang="pl-PL" dirty="0"/>
              <a:t>t. +48 22 212 00 00</a:t>
            </a:r>
          </a:p>
          <a:p>
            <a:pPr lvl="0"/>
            <a:r>
              <a:rPr lang="pl-PL" dirty="0" err="1"/>
              <a:t>warszawa@gww.pl</a:t>
            </a:r>
            <a:endParaRPr lang="pl-PL" dirty="0"/>
          </a:p>
        </p:txBody>
      </p:sp>
      <p:sp>
        <p:nvSpPr>
          <p:cNvPr id="8" name="Symbol zastępczy tekstu 13"/>
          <p:cNvSpPr>
            <a:spLocks noGrp="1"/>
          </p:cNvSpPr>
          <p:nvPr>
            <p:ph type="body" sz="quarter" idx="12" hasCustomPrompt="1"/>
          </p:nvPr>
        </p:nvSpPr>
        <p:spPr>
          <a:xfrm>
            <a:off x="6482142" y="3786868"/>
            <a:ext cx="1584000" cy="1008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50"/>
            </a:lvl1pPr>
          </a:lstStyle>
          <a:p>
            <a:pPr lvl="0"/>
            <a:r>
              <a:rPr lang="pl-PL" dirty="0"/>
              <a:t>ul. Stawowa 6/17</a:t>
            </a:r>
          </a:p>
          <a:p>
            <a:pPr lvl="0"/>
            <a:r>
              <a:rPr lang="pl-PL" dirty="0"/>
              <a:t>50-018 Wrocław</a:t>
            </a:r>
          </a:p>
          <a:p>
            <a:pPr lvl="0"/>
            <a:r>
              <a:rPr lang="pl-PL" dirty="0"/>
              <a:t>t. +48 71 796 77 55</a:t>
            </a:r>
          </a:p>
          <a:p>
            <a:pPr lvl="0"/>
            <a:r>
              <a:rPr lang="pl-PL" dirty="0" err="1"/>
              <a:t>wroclaw@gww.pl</a:t>
            </a:r>
            <a:endParaRPr lang="pl-PL" dirty="0"/>
          </a:p>
        </p:txBody>
      </p:sp>
      <p:sp>
        <p:nvSpPr>
          <p:cNvPr id="9" name="Symbol zastępczy tekstu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82142" y="2778868"/>
            <a:ext cx="1584000" cy="1008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50"/>
            </a:lvl1pPr>
          </a:lstStyle>
          <a:p>
            <a:pPr lvl="0"/>
            <a:r>
              <a:rPr lang="pl-PL" dirty="0"/>
              <a:t>ul. Towarowa 37</a:t>
            </a:r>
          </a:p>
          <a:p>
            <a:pPr lvl="0"/>
            <a:r>
              <a:rPr lang="pl-PL" dirty="0"/>
              <a:t>61-896 Poznań</a:t>
            </a:r>
          </a:p>
          <a:p>
            <a:pPr lvl="0"/>
            <a:r>
              <a:rPr lang="pl-PL" dirty="0"/>
              <a:t>t. +48 61 658 00 00</a:t>
            </a:r>
          </a:p>
          <a:p>
            <a:pPr lvl="0"/>
            <a:r>
              <a:rPr lang="pl-PL" dirty="0" err="1"/>
              <a:t>poznan@gww.pl</a:t>
            </a:r>
            <a:endParaRPr lang="pl-PL" dirty="0"/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14" hasCustomPrompt="1"/>
          </p:nvPr>
        </p:nvSpPr>
        <p:spPr>
          <a:xfrm>
            <a:off x="6482142" y="4794868"/>
            <a:ext cx="1584000" cy="1008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50"/>
            </a:lvl1pPr>
          </a:lstStyle>
          <a:p>
            <a:pPr lvl="0"/>
            <a:r>
              <a:rPr lang="pl-PL" dirty="0"/>
              <a:t>ul. J. Twardowskiego 9</a:t>
            </a:r>
          </a:p>
          <a:p>
            <a:pPr lvl="0"/>
            <a:r>
              <a:rPr lang="pl-PL" dirty="0"/>
              <a:t>35-302 Rzeszów</a:t>
            </a:r>
          </a:p>
          <a:p>
            <a:pPr lvl="0"/>
            <a:r>
              <a:rPr lang="pl-PL" dirty="0"/>
              <a:t>t. +48 17 333 10 10</a:t>
            </a:r>
          </a:p>
          <a:p>
            <a:pPr lvl="0"/>
            <a:r>
              <a:rPr lang="pl-PL" dirty="0" err="1"/>
              <a:t>rzeszow@gww.pl</a:t>
            </a:r>
            <a:r>
              <a:rPr lang="pl-PL" dirty="0"/>
              <a:t> </a:t>
            </a:r>
          </a:p>
        </p:txBody>
      </p:sp>
      <p:sp>
        <p:nvSpPr>
          <p:cNvPr id="77" name="Symbol zastępczy obrazu 76"/>
          <p:cNvSpPr>
            <a:spLocks noGrp="1"/>
          </p:cNvSpPr>
          <p:nvPr>
            <p:ph type="pic" sz="quarter" idx="33"/>
          </p:nvPr>
        </p:nvSpPr>
        <p:spPr>
          <a:xfrm>
            <a:off x="706232" y="1822602"/>
            <a:ext cx="2246518" cy="2044121"/>
          </a:xfrm>
        </p:spPr>
        <p:txBody>
          <a:bodyPr/>
          <a:lstStyle/>
          <a:p>
            <a:endParaRPr lang="pl-PL"/>
          </a:p>
        </p:txBody>
      </p:sp>
      <p:sp>
        <p:nvSpPr>
          <p:cNvPr id="79" name="Symbol zastępczy obrazu 78"/>
          <p:cNvSpPr>
            <a:spLocks noGrp="1"/>
          </p:cNvSpPr>
          <p:nvPr>
            <p:ph type="pic" sz="quarter" idx="34"/>
          </p:nvPr>
        </p:nvSpPr>
        <p:spPr>
          <a:xfrm>
            <a:off x="3257550" y="1822450"/>
            <a:ext cx="2235200" cy="2044700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 rot="5400000">
            <a:off x="5908579" y="1895069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obrazu 28"/>
          <p:cNvSpPr>
            <a:spLocks noGrp="1"/>
          </p:cNvSpPr>
          <p:nvPr>
            <p:ph type="pic" sz="quarter" idx="15" hasCustomPrompt="1"/>
          </p:nvPr>
        </p:nvSpPr>
        <p:spPr>
          <a:xfrm>
            <a:off x="680397" y="1770870"/>
            <a:ext cx="2306177" cy="72329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31" name="Symbol zastępczy obrazu 30"/>
          <p:cNvSpPr>
            <a:spLocks noGrp="1"/>
          </p:cNvSpPr>
          <p:nvPr>
            <p:ph type="pic" sz="quarter" idx="16" hasCustomPrompt="1"/>
          </p:nvPr>
        </p:nvSpPr>
        <p:spPr>
          <a:xfrm>
            <a:off x="680398" y="3826281"/>
            <a:ext cx="2309825" cy="72001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/>
              <a:t> </a:t>
            </a:r>
          </a:p>
        </p:txBody>
      </p:sp>
      <p:sp>
        <p:nvSpPr>
          <p:cNvPr id="33" name="Symbol zastępczy obrazu 32"/>
          <p:cNvSpPr>
            <a:spLocks noGrp="1"/>
          </p:cNvSpPr>
          <p:nvPr>
            <p:ph type="pic" sz="quarter" idx="17" hasCustomPrompt="1"/>
          </p:nvPr>
        </p:nvSpPr>
        <p:spPr>
          <a:xfrm rot="5400000">
            <a:off x="-357473" y="2798575"/>
            <a:ext cx="2127411" cy="72000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35" name="Symbol zastępczy obrazu 34"/>
          <p:cNvSpPr>
            <a:spLocks noGrp="1"/>
          </p:cNvSpPr>
          <p:nvPr>
            <p:ph type="pic" sz="quarter" idx="18" hasCustomPrompt="1"/>
          </p:nvPr>
        </p:nvSpPr>
        <p:spPr>
          <a:xfrm rot="5400000">
            <a:off x="1886868" y="2798576"/>
            <a:ext cx="2127411" cy="72000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/>
              <a:t> </a:t>
            </a:r>
          </a:p>
        </p:txBody>
      </p:sp>
      <p:sp>
        <p:nvSpPr>
          <p:cNvPr id="40" name="Symbol zastępczy obrazu 39"/>
          <p:cNvSpPr>
            <a:spLocks noGrp="1"/>
          </p:cNvSpPr>
          <p:nvPr>
            <p:ph type="pic" sz="quarter" idx="19" hasCustomPrompt="1"/>
          </p:nvPr>
        </p:nvSpPr>
        <p:spPr>
          <a:xfrm>
            <a:off x="3234070" y="1764051"/>
            <a:ext cx="2304000" cy="71999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42" name="Symbol zastępczy obrazu 41"/>
          <p:cNvSpPr>
            <a:spLocks noGrp="1"/>
          </p:cNvSpPr>
          <p:nvPr>
            <p:ph type="pic" sz="quarter" idx="20" hasCustomPrompt="1"/>
          </p:nvPr>
        </p:nvSpPr>
        <p:spPr>
          <a:xfrm>
            <a:off x="3216895" y="3826281"/>
            <a:ext cx="2298403" cy="72000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/>
              <a:t> </a:t>
            </a:r>
          </a:p>
        </p:txBody>
      </p:sp>
      <p:sp>
        <p:nvSpPr>
          <p:cNvPr id="44" name="Symbol zastępczy obrazu 43"/>
          <p:cNvSpPr>
            <a:spLocks noGrp="1"/>
          </p:cNvSpPr>
          <p:nvPr>
            <p:ph type="pic" sz="quarter" idx="21" hasCustomPrompt="1"/>
          </p:nvPr>
        </p:nvSpPr>
        <p:spPr>
          <a:xfrm>
            <a:off x="3216637" y="1765566"/>
            <a:ext cx="72000" cy="2131200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46" name="Symbol zastępczy obrazu 45"/>
          <p:cNvSpPr>
            <a:spLocks noGrp="1"/>
          </p:cNvSpPr>
          <p:nvPr>
            <p:ph type="pic" sz="quarter" idx="22" hasCustomPrompt="1"/>
          </p:nvPr>
        </p:nvSpPr>
        <p:spPr>
          <a:xfrm>
            <a:off x="5466070" y="1765566"/>
            <a:ext cx="72000" cy="2131200"/>
          </a:xfrm>
          <a:solidFill>
            <a:srgbClr val="D7000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pl-PL"/>
              <a:t> </a:t>
            </a:r>
          </a:p>
        </p:txBody>
      </p:sp>
      <p:sp>
        <p:nvSpPr>
          <p:cNvPr id="59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680392" y="4140959"/>
            <a:ext cx="2316342" cy="30088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61" name="Symbol zastępczy tekstu 60"/>
          <p:cNvSpPr>
            <a:spLocks noGrp="1"/>
          </p:cNvSpPr>
          <p:nvPr>
            <p:ph type="body" sz="quarter" idx="27" hasCustomPrompt="1"/>
          </p:nvPr>
        </p:nvSpPr>
        <p:spPr>
          <a:xfrm>
            <a:off x="680392" y="4443359"/>
            <a:ext cx="2316342" cy="474605"/>
          </a:xfrm>
        </p:spPr>
        <p:txBody>
          <a:bodyPr/>
          <a:lstStyle>
            <a:lvl1pPr>
              <a:defRPr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/>
              <a:t>Raca prawny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sz="quarter" idx="28"/>
          </p:nvPr>
        </p:nvSpPr>
        <p:spPr>
          <a:xfrm>
            <a:off x="680391" y="4917964"/>
            <a:ext cx="2316343" cy="1439636"/>
          </a:xfrm>
        </p:spPr>
        <p:txBody>
          <a:bodyPr/>
          <a:lstStyle/>
          <a:p>
            <a:pPr lvl="0"/>
            <a:endParaRPr lang="pl-PL" dirty="0"/>
          </a:p>
        </p:txBody>
      </p:sp>
      <p:sp>
        <p:nvSpPr>
          <p:cNvPr id="65" name="Symbol zastępczy tekstu 64"/>
          <p:cNvSpPr>
            <a:spLocks noGrp="1"/>
          </p:cNvSpPr>
          <p:nvPr>
            <p:ph type="body" sz="quarter" idx="29" hasCustomPrompt="1"/>
          </p:nvPr>
        </p:nvSpPr>
        <p:spPr>
          <a:xfrm>
            <a:off x="3226796" y="4140959"/>
            <a:ext cx="2321433" cy="30088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67" name="Symbol zastępczy tekstu 66"/>
          <p:cNvSpPr>
            <a:spLocks noGrp="1"/>
          </p:cNvSpPr>
          <p:nvPr>
            <p:ph type="body" sz="quarter" idx="30" hasCustomPrompt="1"/>
          </p:nvPr>
        </p:nvSpPr>
        <p:spPr>
          <a:xfrm>
            <a:off x="3226873" y="4441826"/>
            <a:ext cx="2321355" cy="474624"/>
          </a:xfrm>
        </p:spPr>
        <p:txBody>
          <a:bodyPr/>
          <a:lstStyle>
            <a:lvl1pPr>
              <a:defRPr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/>
              <a:t>Radca prawny</a:t>
            </a:r>
          </a:p>
        </p:txBody>
      </p:sp>
      <p:sp>
        <p:nvSpPr>
          <p:cNvPr id="69" name="Symbol zastępczy tekstu 68"/>
          <p:cNvSpPr>
            <a:spLocks noGrp="1"/>
          </p:cNvSpPr>
          <p:nvPr>
            <p:ph type="body" sz="quarter" idx="31"/>
          </p:nvPr>
        </p:nvSpPr>
        <p:spPr>
          <a:xfrm>
            <a:off x="3226796" y="4916449"/>
            <a:ext cx="2321432" cy="1441151"/>
          </a:xfrm>
        </p:spPr>
        <p:txBody>
          <a:bodyPr/>
          <a:lstStyle/>
          <a:p>
            <a:pPr lvl="0"/>
            <a:endParaRPr lang="pl-PL" dirty="0"/>
          </a:p>
        </p:txBody>
      </p:sp>
      <p:sp>
        <p:nvSpPr>
          <p:cNvPr id="70" name="Symbol zastępczy tekstu 13"/>
          <p:cNvSpPr>
            <a:spLocks noGrp="1"/>
          </p:cNvSpPr>
          <p:nvPr>
            <p:ph type="body" sz="quarter" idx="32" hasCustomPrompt="1"/>
          </p:nvPr>
        </p:nvSpPr>
        <p:spPr>
          <a:xfrm>
            <a:off x="6482142" y="6120099"/>
            <a:ext cx="1371600" cy="177800"/>
          </a:xfrm>
        </p:spPr>
        <p:txBody>
          <a:bodyPr/>
          <a:lstStyle>
            <a:lvl1pPr algn="l">
              <a:defRPr sz="2400" b="1"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 err="1"/>
              <a:t>gww.pl</a:t>
            </a:r>
            <a:endParaRPr lang="pl-PL" dirty="0"/>
          </a:p>
        </p:txBody>
      </p:sp>
      <p:pic>
        <p:nvPicPr>
          <p:cNvPr id="26" name="Obraz 25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08" y="553693"/>
            <a:ext cx="1203968" cy="5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z 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7681" y="2393999"/>
            <a:ext cx="3789160" cy="2624400"/>
          </a:xfrm>
        </p:spPr>
        <p:txBody>
          <a:bodyPr>
            <a:noAutofit/>
          </a:bodyPr>
          <a:lstStyle>
            <a:lvl1pPr>
              <a:defRPr sz="4100"/>
            </a:lvl1pPr>
          </a:lstStyle>
          <a:p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63200" cy="6858000"/>
          </a:xfrm>
        </p:spPr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08" y="553693"/>
            <a:ext cx="1203968" cy="5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z tytu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7999" y="2394000"/>
            <a:ext cx="3697399" cy="2624400"/>
          </a:xfrm>
        </p:spPr>
        <p:txBody>
          <a:bodyPr>
            <a:noAutofit/>
          </a:bodyPr>
          <a:lstStyle>
            <a:lvl1pPr>
              <a:defRPr sz="4100"/>
            </a:lvl1pPr>
          </a:lstStyle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63200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00" y="1490400"/>
            <a:ext cx="3697398" cy="540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baseline="0"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2"/>
          </p:nvPr>
        </p:nvSpPr>
        <p:spPr>
          <a:xfrm>
            <a:off x="4788000" y="5018400"/>
            <a:ext cx="3697398" cy="612000"/>
          </a:xfrm>
        </p:spPr>
        <p:txBody>
          <a:bodyPr>
            <a:no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788000" y="6170400"/>
            <a:ext cx="3675599" cy="37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08" y="553693"/>
            <a:ext cx="1203968" cy="5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402" y="1447200"/>
            <a:ext cx="7779598" cy="1933200"/>
          </a:xfrm>
        </p:spPr>
        <p:txBody>
          <a:bodyPr>
            <a:noAutofit/>
          </a:bodyPr>
          <a:lstStyle>
            <a:lvl1pPr>
              <a:defRPr sz="4100"/>
            </a:lvl1pPr>
          </a:lstStyle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680400" y="615600"/>
            <a:ext cx="5573999" cy="320675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>
                <a:solidFill>
                  <a:srgbClr val="D70004"/>
                </a:solidFill>
              </a:defRPr>
            </a:lvl1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680400" y="3686399"/>
            <a:ext cx="7779600" cy="896400"/>
          </a:xfrm>
        </p:spPr>
        <p:txBody>
          <a:bodyPr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0400" y="6170400"/>
            <a:ext cx="7779600" cy="2376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pl-PL" dirty="0"/>
              <a:t>Miesiąc, 2021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1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680399" y="615600"/>
            <a:ext cx="5573999" cy="2484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pl-PL" dirty="0"/>
              <a:t>Warszawa, dnia 19 miesiąc 2021 r.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681038" y="1047600"/>
            <a:ext cx="5573360" cy="849600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pl-PL" dirty="0"/>
              <a:t>Szanowny Pan / Szanowna Pani</a:t>
            </a:r>
          </a:p>
          <a:p>
            <a:pPr lvl="0"/>
            <a:r>
              <a:rPr lang="pl-PL" dirty="0"/>
              <a:t>Imię Nazwisko</a:t>
            </a:r>
          </a:p>
          <a:p>
            <a:pPr lvl="0"/>
            <a:r>
              <a:rPr lang="pl-PL" dirty="0"/>
              <a:t>Stanowisko</a:t>
            </a:r>
          </a:p>
          <a:p>
            <a:pPr lvl="0"/>
            <a:r>
              <a:rPr lang="pl-PL" dirty="0"/>
              <a:t>Nazwa Firmy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2336400"/>
            <a:ext cx="7794834" cy="356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pl-PL" dirty="0"/>
              <a:t>Szanowny Panie / Szanowna Pani,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681037" y="2797200"/>
            <a:ext cx="7794835" cy="35568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Śró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63200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788000" y="1994400"/>
            <a:ext cx="3687873" cy="4208400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300"/>
            </a:lvl1pPr>
          </a:lstStyle>
          <a:p>
            <a:pPr lvl="0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6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Śródtytu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680401" y="567374"/>
            <a:ext cx="3682800" cy="5788800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788000" y="1994400"/>
            <a:ext cx="3687873" cy="4208400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300"/>
            </a:lvl1pPr>
          </a:lstStyle>
          <a:p>
            <a:pPr lvl="0"/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Śródtytu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80400" y="575999"/>
            <a:ext cx="5573999" cy="1965600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300"/>
            </a:lvl1pPr>
          </a:lstStyle>
          <a:p>
            <a:pPr lvl="0"/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660447"/>
            <a:ext cx="320400" cy="72000"/>
          </a:xfrm>
          <a:prstGeom prst="rect">
            <a:avLst/>
          </a:prstGeom>
          <a:solidFill>
            <a:srgbClr val="D7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8823600" y="6202800"/>
            <a:ext cx="320400" cy="72000"/>
          </a:xfrm>
          <a:prstGeom prst="rect">
            <a:avLst/>
          </a:prstGeom>
          <a:solidFill>
            <a:srgbClr val="1E6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1"/>
          </p:nvPr>
        </p:nvSpPr>
        <p:spPr>
          <a:xfrm>
            <a:off x="2671199" y="2671199"/>
            <a:ext cx="5788801" cy="3682801"/>
          </a:xfrm>
        </p:spPr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28" y="550518"/>
            <a:ext cx="1036848" cy="4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80401" y="567373"/>
            <a:ext cx="7783199" cy="802800"/>
          </a:xfrm>
          <a:prstGeom prst="rect">
            <a:avLst/>
          </a:prstGeom>
        </p:spPr>
        <p:txBody>
          <a:bodyPr vert="horz" lIns="0" tIns="46800" rIns="0" bIns="45720" rtlCol="0" anchor="t">
            <a:no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0401" y="1447200"/>
            <a:ext cx="7783199" cy="4906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8040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B6B3-9841-4949-8DE3-4979680EB74B}" type="datetimeFigureOut">
              <a:rPr lang="pl-PL" smtClean="0"/>
              <a:t>09.03.2023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737801" y="6356351"/>
            <a:ext cx="3668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62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95DF-23CB-1C46-B3B0-798524B8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82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3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3" r:id="rId10"/>
    <p:sldLayoutId id="2147483672" r:id="rId11"/>
    <p:sldLayoutId id="2147483659" r:id="rId12"/>
    <p:sldLayoutId id="2147483660" r:id="rId13"/>
    <p:sldLayoutId id="2147483661" r:id="rId14"/>
    <p:sldLayoutId id="2147483662" r:id="rId15"/>
    <p:sldLayoutId id="2147483666" r:id="rId16"/>
    <p:sldLayoutId id="2147483667" r:id="rId17"/>
    <p:sldLayoutId id="2147483664" r:id="rId18"/>
    <p:sldLayoutId id="2147483665" r:id="rId19"/>
    <p:sldLayoutId id="2147483668" r:id="rId20"/>
    <p:sldLayoutId id="2147483671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191919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ts val="1600"/>
        </a:lnSpc>
        <a:spcBef>
          <a:spcPts val="0"/>
        </a:spcBef>
        <a:buFont typeface="Arial"/>
        <a:buNone/>
        <a:defRPr sz="1200" kern="1200">
          <a:solidFill>
            <a:srgbClr val="66646A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66646A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kern="1200">
          <a:solidFill>
            <a:srgbClr val="66646A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kern="1200">
          <a:solidFill>
            <a:srgbClr val="66646A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00" kern="1200">
          <a:solidFill>
            <a:srgbClr val="66646A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5" r="18739"/>
          <a:stretch/>
        </p:blipFill>
        <p:spPr/>
      </p:pic>
    </p:spTree>
    <p:extLst>
      <p:ext uri="{BB962C8B-B14F-4D97-AF65-F5344CB8AC3E}">
        <p14:creationId xmlns:p14="http://schemas.microsoft.com/office/powerpoint/2010/main" val="25090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56A66C-D434-6CDF-7B8A-4D3983931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146763"/>
              </p:ext>
            </p:extLst>
          </p:nvPr>
        </p:nvGraphicFramePr>
        <p:xfrm>
          <a:off x="680399" y="1447200"/>
          <a:ext cx="7783200" cy="49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06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0401" y="567373"/>
            <a:ext cx="5576400" cy="546319"/>
          </a:xfrm>
        </p:spPr>
        <p:txBody>
          <a:bodyPr/>
          <a:lstStyle/>
          <a:p>
            <a:r>
              <a:rPr lang="pl-PL" dirty="0">
                <a:solidFill>
                  <a:srgbClr val="D70004"/>
                </a:solidFill>
              </a:rPr>
              <a:t>Dyskusja:</a:t>
            </a:r>
            <a:br>
              <a:rPr lang="pl-PL" dirty="0">
                <a:solidFill>
                  <a:srgbClr val="D70004"/>
                </a:solidFill>
              </a:rPr>
            </a:br>
            <a:endParaRPr lang="pl-PL" dirty="0">
              <a:solidFill>
                <a:srgbClr val="D70004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916AA0-FBA3-8CDD-6057-A8BCF825C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676839"/>
              </p:ext>
            </p:extLst>
          </p:nvPr>
        </p:nvGraphicFramePr>
        <p:xfrm>
          <a:off x="680399" y="1305018"/>
          <a:ext cx="7783200" cy="470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91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Małgorzata Militz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Doradca podatkowy, Partner GWW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Malgorzata.Militz@gww.pl</a:t>
            </a:r>
          </a:p>
          <a:p>
            <a:r>
              <a:rPr lang="pl-PL" dirty="0"/>
              <a:t>+22 212 00 00</a:t>
            </a:r>
          </a:p>
          <a:p>
            <a:r>
              <a:rPr lang="pl-PL" dirty="0"/>
              <a:t>+22 17 333 10 10</a:t>
            </a:r>
          </a:p>
          <a:p>
            <a:r>
              <a:rPr lang="pl-PL" dirty="0"/>
              <a:t>biuro w Warszawie i Rzeszowie</a:t>
            </a:r>
          </a:p>
        </p:txBody>
      </p:sp>
      <p:pic>
        <p:nvPicPr>
          <p:cNvPr id="5" name="Symbol zastępczy obrazu 4" descr="Obraz zawierający osoba, stojące, pozujący&#10;&#10;Opis wygenerowany automatycznie">
            <a:extLst>
              <a:ext uri="{FF2B5EF4-FFF2-40B4-BE49-F238E27FC236}">
                <a16:creationId xmlns:a16="http://schemas.microsoft.com/office/drawing/2014/main" id="{9C2B07FB-6D6A-D1A5-F142-F1C0E6F281EE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80402" y="968773"/>
            <a:ext cx="3657600" cy="5486400"/>
          </a:xfrm>
        </p:spPr>
      </p:pic>
    </p:spTree>
    <p:extLst>
      <p:ext uri="{BB962C8B-B14F-4D97-AF65-F5344CB8AC3E}">
        <p14:creationId xmlns:p14="http://schemas.microsoft.com/office/powerpoint/2010/main" val="54123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654" y="1537251"/>
            <a:ext cx="3697399" cy="2319641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chemeClr val="accent1"/>
                </a:solidFill>
                <a:latin typeface="Arial Nova" panose="020B0604020202020204" pitchFamily="34" charset="0"/>
              </a:rPr>
              <a:t>Wiem, że znów nie wiem, w jakich sytuacjach należy korygować podatek naliczony</a:t>
            </a: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r="37529"/>
          <a:stretch/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6711518" y="5067612"/>
            <a:ext cx="2334828" cy="374400"/>
          </a:xfrm>
        </p:spPr>
        <p:txBody>
          <a:bodyPr/>
          <a:lstStyle/>
          <a:p>
            <a:r>
              <a:rPr lang="pl-PL" dirty="0"/>
              <a:t>Małgorzata Militz, </a:t>
            </a:r>
          </a:p>
          <a:p>
            <a:r>
              <a:rPr lang="pl-PL" dirty="0"/>
              <a:t>doradca podatkowy, partner GWW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4965554" y="4405747"/>
            <a:ext cx="3675599" cy="661865"/>
          </a:xfrm>
        </p:spPr>
        <p:txBody>
          <a:bodyPr/>
          <a:lstStyle/>
          <a:p>
            <a:pPr algn="ctr"/>
            <a:r>
              <a:rPr lang="pl-PL" dirty="0"/>
              <a:t>Wyrok TSUE 6.10.2022, UAB </a:t>
            </a:r>
            <a:r>
              <a:rPr lang="pl-PL" dirty="0" err="1"/>
              <a:t>Vittamed</a:t>
            </a:r>
            <a:r>
              <a:rPr lang="pl-PL" dirty="0"/>
              <a:t> C-293/21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Marzec, 2023</a:t>
            </a:r>
          </a:p>
        </p:txBody>
      </p:sp>
    </p:spTree>
    <p:extLst>
      <p:ext uri="{BB962C8B-B14F-4D97-AF65-F5344CB8AC3E}">
        <p14:creationId xmlns:p14="http://schemas.microsoft.com/office/powerpoint/2010/main" val="3159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70004"/>
                </a:solidFill>
              </a:rPr>
              <a:t>Sprawa </a:t>
            </a:r>
            <a:r>
              <a:rPr lang="pl-PL" dirty="0" err="1">
                <a:solidFill>
                  <a:srgbClr val="D70004"/>
                </a:solidFill>
              </a:rPr>
              <a:t>Vittamed</a:t>
            </a:r>
            <a:r>
              <a:rPr lang="pl-PL" dirty="0">
                <a:solidFill>
                  <a:srgbClr val="D70004"/>
                </a:solidFill>
              </a:rPr>
              <a:t> – stan faktyczny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80399" y="1553592"/>
            <a:ext cx="7783200" cy="4804008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r>
              <a:rPr lang="pl-PL" sz="1600" dirty="0"/>
              <a:t>Spółka zajmowała się technicznym badaniami naukowymi i ich praktycznym zastosowaniem,</a:t>
            </a:r>
          </a:p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r>
              <a:rPr lang="pl-PL" sz="1600" dirty="0"/>
              <a:t>Od pewnego momentu Spółka nie dokonywała żadnych dostaw towarów i usług, ale w latach 2012 i 2013 nabywała towary i usługi w celu opracowania prototypu medycznego urządzenia diagnostycznego, które finalnie zostało wytworzone. Podatek naliczony od zakupu towarów i usług został odliczony,</a:t>
            </a:r>
          </a:p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r>
              <a:rPr lang="pl-PL" sz="1600" dirty="0"/>
              <a:t>Działalność w kolejnych latach przynosiła straty (brak zamówień, koszty)</a:t>
            </a:r>
          </a:p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r>
              <a:rPr lang="pl-PL" sz="1600" dirty="0"/>
              <a:t>Jedyny akcjonariusz zdecydował o postawieniu spółki w stan likwidacji,  złożono wniosek o wykreślenie z rejestru i został wykreślony.</a:t>
            </a:r>
          </a:p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r>
              <a:rPr lang="pl-PL" sz="1600" dirty="0"/>
              <a:t>Nie dokonał korekty odliczenia VAT w odniesieniu do pozostałej części niesprzedanych  towarów lub usług.</a:t>
            </a:r>
          </a:p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r>
              <a:rPr lang="pl-PL" sz="1600" dirty="0"/>
              <a:t>Organ był zdania, że korekta podatku naliczonego powinna być dokonana. </a:t>
            </a:r>
          </a:p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023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70004"/>
                </a:solidFill>
              </a:rPr>
              <a:t>Pytanie prejudycjalne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33046" y="1370173"/>
            <a:ext cx="7830553" cy="4987427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sz="1700" dirty="0"/>
              <a:t>Czy art. 184–187 dyrektywy VAT należy interpretować w ten sposób, że podatnik jest (lub nie jest) zobowiązany do dokonania korekty odliczeń VAT naliczonego w związku z nabyciem towarów i usług na potrzeby wytworzenia dóbr inwestycyjnych, w sytuacji gdy towary te nie są już przeznaczone do wykorzystania w ramach działalności gospodarczej podlegającej opodatkowaniu, ponieważ właściciel (akcjonariusz) podatnika postanawia postawić go w stan likwidacji, a podatnik ten składa wniosek o wykreślenie go z rejestru podatników VAT?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l-PL" sz="1700" dirty="0"/>
              <a:t>Czy odpowiedź na to pytanie jest uzależniona od powodów, z jakich podjęto decyzję o postawieniu podatnika w stan likwidacji, a mianowicie od okoliczności, że decyzję tę podjęto z uwagi na rosnące straty, brak zamówień oraz wątpliwości akcjonariusza co do rentowności planowanej działalności gospodarczej?</a:t>
            </a:r>
          </a:p>
          <a:p>
            <a:pPr marL="342900" indent="-342900" algn="just">
              <a:lnSpc>
                <a:spcPct val="150000"/>
              </a:lnSpc>
              <a:buClr>
                <a:srgbClr val="D70004"/>
              </a:buClr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010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70004"/>
                </a:solidFill>
              </a:rPr>
              <a:t>Teza 1: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80399" y="1526958"/>
            <a:ext cx="7783200" cy="4830641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D70004"/>
              </a:buClr>
              <a:buFont typeface="Wingdings" panose="05000000000000000000" pitchFamily="2" charset="2"/>
              <a:buChar char="v"/>
            </a:pPr>
            <a:r>
              <a:rPr lang="pl-PL" dirty="0"/>
              <a:t>Artykuły 184–187 dyrektywy VAT  należy interpretować w ten sposób, że podatnik </a:t>
            </a:r>
            <a:r>
              <a:rPr lang="pl-PL" b="1" dirty="0"/>
              <a:t>jest zobowiązany do dokonania korekty podatku naliczonego  związanego z nabyciem towarów lub usług służących do wytworzenia dóbr inwestycyjnych</a:t>
            </a:r>
            <a:r>
              <a:rPr lang="pl-PL" dirty="0"/>
              <a:t>, w przypadku gdy ze względu na decyzję właściciela lub jedynego akcjonariusza tego podatnika                  o postawieniu tego podatnika w stan likwidacji oraz ze względu na wniosek o wykreślenie owego podatnika z rejestru podatników VAT i jego wykreślenie wytworzone dobra inwestycyjne nie były i nigdy nie będą wykorzystywane w ramach działalności gospodarczej podlegającej opodatkowaniu. </a:t>
            </a:r>
          </a:p>
        </p:txBody>
      </p:sp>
    </p:spTree>
    <p:extLst>
      <p:ext uri="{BB962C8B-B14F-4D97-AF65-F5344CB8AC3E}">
        <p14:creationId xmlns:p14="http://schemas.microsoft.com/office/powerpoint/2010/main" val="55384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70004"/>
                </a:solidFill>
              </a:rPr>
              <a:t>Teza 2: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80399" y="1553592"/>
            <a:ext cx="7783200" cy="480400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Clr>
                <a:srgbClr val="D70004"/>
              </a:buClr>
              <a:buFont typeface="Wingdings" panose="05000000000000000000" pitchFamily="2" charset="2"/>
              <a:buChar char="v"/>
            </a:pPr>
            <a:r>
              <a:rPr lang="pl-PL" b="1" dirty="0"/>
              <a:t>Powody uzasadniające decyzję o postawieniu podatnika w stan likwidacji</a:t>
            </a:r>
            <a:r>
              <a:rPr lang="pl-PL" dirty="0"/>
              <a:t>, a tym samym zaniechanie planowanej działalności gospodarczej podlegającej opodatkowaniu, takie jak stale rosnące straty, brak zleceń i wątpliwości akcjonariusza będącego podatnikiem co do rentowności planowanej działalności gospodarczej, </a:t>
            </a:r>
            <a:r>
              <a:rPr lang="pl-PL" b="1" dirty="0"/>
              <a:t>nie mają wpływu na spoczywający na podatniku obowiązek dokonania korekty odnośnych odliczeń VAT</a:t>
            </a:r>
            <a:r>
              <a:rPr lang="pl-PL" dirty="0"/>
              <a:t>, skoro podatnik ten ostatecznie nie zamierza już wykorzystywać dóbr inwestycyjnych do celów transakcji podlegających opodatkowaniu.</a:t>
            </a:r>
          </a:p>
        </p:txBody>
      </p:sp>
    </p:spTree>
    <p:extLst>
      <p:ext uri="{BB962C8B-B14F-4D97-AF65-F5344CB8AC3E}">
        <p14:creationId xmlns:p14="http://schemas.microsoft.com/office/powerpoint/2010/main" val="132885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70004"/>
                </a:solidFill>
              </a:rPr>
              <a:t>Dotychczas: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80399" y="1447200"/>
            <a:ext cx="7783200" cy="49104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D70004"/>
              </a:buClr>
            </a:pPr>
            <a:r>
              <a:rPr lang="pl-PL" dirty="0"/>
              <a:t>Powstałe już prawo do odliczenia co do zasady </a:t>
            </a:r>
            <a:r>
              <a:rPr lang="pl-PL" b="1" dirty="0"/>
              <a:t>pozostaje nabyte, nawet jeśli planowana działalność gospodarcza nie została później zrealizowana</a:t>
            </a:r>
            <a:r>
              <a:rPr lang="pl-PL" dirty="0"/>
              <a:t>, a co za tym idzie – nie doprowadziła do dokonania transakcji podlegających opodatkowaniu lub jeśli ze względu na okoliczności niezależne od jego woli podatnik nie mógł wykorzystać towarów i usług, które prowadziły do odliczenia w ramach transakcji podlegających opodatkowaniu. </a:t>
            </a:r>
          </a:p>
          <a:p>
            <a:pPr algn="just">
              <a:lnSpc>
                <a:spcPct val="150000"/>
              </a:lnSpc>
              <a:buClr>
                <a:srgbClr val="D70004"/>
              </a:buClr>
            </a:pPr>
            <a:r>
              <a:rPr lang="pl-PL" b="1" dirty="0"/>
              <a:t>Każda inna wykładnia byłaby sprzeczna z zasadą neutralności.</a:t>
            </a:r>
          </a:p>
        </p:txBody>
      </p:sp>
    </p:spTree>
    <p:extLst>
      <p:ext uri="{BB962C8B-B14F-4D97-AF65-F5344CB8AC3E}">
        <p14:creationId xmlns:p14="http://schemas.microsoft.com/office/powerpoint/2010/main" val="319752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D70004"/>
                </a:solidFill>
              </a:rPr>
              <a:t>Czy mamy zmianę stanowiska TSUE?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D70004"/>
              </a:buClr>
            </a:pPr>
            <a:r>
              <a:rPr lang="pl-PL" dirty="0"/>
              <a:t>Gdy podatnik nie zamierza już wykorzystywać odnośnych towarów i usług do realizacji podlegających opodatkowaniu transakcji lub gdy wykorzystuje je do realizacji transakcji zwolnionych z podatku, </a:t>
            </a:r>
            <a:r>
              <a:rPr lang="pl-PL" b="1" dirty="0"/>
              <a:t>ścisły i bezpośredni związek który musi istnieć między prawem do odliczenia naliczonego VAT          a realizacją planowanych transakcji podlegających opodatkowaniu, zostaje przerwany</a:t>
            </a:r>
            <a:r>
              <a:rPr lang="pl-PL" dirty="0"/>
              <a:t>. W konsekwencji powinno to prowadzić do zastosowania mechanizmu korekty przewidzianego w art. 184 –187 dyrektywy VAT (postanowienie z 18.05.2023 r., C- 248/20).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5405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680399" y="1296140"/>
            <a:ext cx="7783200" cy="506146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D70004"/>
              </a:buClr>
            </a:pPr>
            <a:r>
              <a:rPr lang="pl-PL" dirty="0"/>
              <a:t>W odniesieniu do kwestii, </a:t>
            </a:r>
            <a:r>
              <a:rPr lang="pl-PL" b="1" dirty="0"/>
              <a:t>w jaki sposób zasadę podkreśloną w wyroku  w sprawie INZO, zgodnie z którą prawo do odliczenia pozostaje nabyte nawet wtedy, gdy zakończono działalność, zanim doprowadziła ona do realizacji transakcji podlegających opodatkowaniu, należy połączyć      z zasadami dyrektywy VAT dotyczącymi korekty odliczeń</a:t>
            </a:r>
            <a:r>
              <a:rPr lang="pl-PL" dirty="0"/>
              <a:t>, należy przypomnieć, że z jednej strony Trybunał orzekł, iż mechanizm korekty przewidziany w art. 184–187 dyrektywy VAT stanowi integralną część systemu odliczeń VAT ustanowionego w tej dyrektywie i ma na celu ustanowienie ścisłego i bezpośredniego związku pomiędzy prawem do odliczenia VAT naliczonego a wykorzystaniem towarów lub usług do celów transakcji podlegających opodatkowaniu na dalszym etapie obrotu (z wyroku w sprawie </a:t>
            </a:r>
            <a:r>
              <a:rPr lang="pl-PL" dirty="0" err="1"/>
              <a:t>Vittamed</a:t>
            </a:r>
            <a:r>
              <a:rPr lang="pl-PL" dirty="0"/>
              <a:t>).  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96103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9">
      <a:dk1>
        <a:srgbClr val="666369"/>
      </a:dk1>
      <a:lt1>
        <a:srgbClr val="FFFFFF"/>
      </a:lt1>
      <a:dk2>
        <a:srgbClr val="666469"/>
      </a:dk2>
      <a:lt2>
        <a:srgbClr val="8A9098"/>
      </a:lt2>
      <a:accent1>
        <a:srgbClr val="D60004"/>
      </a:accent1>
      <a:accent2>
        <a:srgbClr val="1D6820"/>
      </a:accent2>
      <a:accent3>
        <a:srgbClr val="77202E"/>
      </a:accent3>
      <a:accent4>
        <a:srgbClr val="BC902C"/>
      </a:accent4>
      <a:accent5>
        <a:srgbClr val="5A3D36"/>
      </a:accent5>
      <a:accent6>
        <a:srgbClr val="92542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170949-54dc-44b5-b4ed-29aa3ab899a0">
      <Terms xmlns="http://schemas.microsoft.com/office/infopath/2007/PartnerControls"/>
    </lcf76f155ced4ddcb4097134ff3c332f>
    <TaxCatchAll xmlns="cd2f99cb-4b40-450b-8542-9cf33698eb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24CC7802DC4047A3DB676FF821F825" ma:contentTypeVersion="12" ma:contentTypeDescription="Utwórz nowy dokument." ma:contentTypeScope="" ma:versionID="3cd7cccecfe65a42d72ef6cc200fd06e">
  <xsd:schema xmlns:xsd="http://www.w3.org/2001/XMLSchema" xmlns:xs="http://www.w3.org/2001/XMLSchema" xmlns:p="http://schemas.microsoft.com/office/2006/metadata/properties" xmlns:ns2="1b170949-54dc-44b5-b4ed-29aa3ab899a0" xmlns:ns3="cd2f99cb-4b40-450b-8542-9cf33698eb3a" targetNamespace="http://schemas.microsoft.com/office/2006/metadata/properties" ma:root="true" ma:fieldsID="b7d32d67e6c9861466d673b683d1509a" ns2:_="" ns3:_="">
    <xsd:import namespace="1b170949-54dc-44b5-b4ed-29aa3ab899a0"/>
    <xsd:import namespace="cd2f99cb-4b40-450b-8542-9cf33698eb3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70949-54dc-44b5-b4ed-29aa3ab899a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5c0e165f-680c-4350-b129-fb99b43bcd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f99cb-4b40-450b-8542-9cf33698eb3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ce2211-a689-46d7-93d3-4080f3b4b11f}" ma:internalName="TaxCatchAll" ma:showField="CatchAllData" ma:web="cd2f99cb-4b40-450b-8542-9cf33698eb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14332-B23D-4BC8-9CC5-890E9EE8E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D96DE-3A2A-497A-979D-D829D1C414E0}">
  <ds:schemaRefs>
    <ds:schemaRef ds:uri="cd2f99cb-4b40-450b-8542-9cf33698eb3a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b170949-54dc-44b5-b4ed-29aa3ab899a0"/>
  </ds:schemaRefs>
</ds:datastoreItem>
</file>

<file path=customXml/itemProps3.xml><?xml version="1.0" encoding="utf-8"?>
<ds:datastoreItem xmlns:ds="http://schemas.openxmlformats.org/officeDocument/2006/customXml" ds:itemID="{ED171182-B3FF-4615-A1E9-96ED20FB3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70949-54dc-44b5-b4ed-29aa3ab899a0"/>
    <ds:schemaRef ds:uri="cd2f99cb-4b40-450b-8542-9cf33698e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822</Words>
  <Application>Microsoft Office PowerPoint</Application>
  <PresentationFormat>Pokaz na ekranie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Arial Nova</vt:lpstr>
      <vt:lpstr>Wingdings</vt:lpstr>
      <vt:lpstr>Motyw pakietu Office</vt:lpstr>
      <vt:lpstr>Prezentacja programu PowerPoint</vt:lpstr>
      <vt:lpstr>Wiem, że znów nie wiem, w jakich sytuacjach należy korygować podatek naliczony</vt:lpstr>
      <vt:lpstr>Sprawa Vittamed – stan faktyczny</vt:lpstr>
      <vt:lpstr>Pytanie prejudycjalne</vt:lpstr>
      <vt:lpstr>Teza 1:</vt:lpstr>
      <vt:lpstr>Teza 2:</vt:lpstr>
      <vt:lpstr>Dotychczas:</vt:lpstr>
      <vt:lpstr>Czy mamy zmianę stanowiska TSUE?</vt:lpstr>
      <vt:lpstr>Prezentacja programu PowerPoint</vt:lpstr>
      <vt:lpstr>Prezentacja programu PowerPoint</vt:lpstr>
      <vt:lpstr>Dyskusja: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Nykiel</dc:creator>
  <cp:lastModifiedBy>Wojciech Morawski (wmoraw)</cp:lastModifiedBy>
  <cp:revision>254</cp:revision>
  <cp:lastPrinted>2021-06-22T10:11:07Z</cp:lastPrinted>
  <dcterms:created xsi:type="dcterms:W3CDTF">2021-06-21T16:35:17Z</dcterms:created>
  <dcterms:modified xsi:type="dcterms:W3CDTF">2023-03-09T22:31:49Z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0x010100EE24CC7802DC4047A3DB676FF821F825</vt:lpwstr>
  </property>
  <property fmtid="{D5CDD505-2E9C-101B-9397-08002B2CF9AE}" pid="3" name="MediaServiceImageTags">
    <vt:lpwstr/>
  </property>
</Properties>
</file>