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6" r:id="rId4"/>
    <p:sldId id="267" r:id="rId5"/>
    <p:sldId id="260" r:id="rId6"/>
    <p:sldId id="264" r:id="rId7"/>
    <p:sldId id="265" r:id="rId8"/>
    <p:sldId id="263" r:id="rId9"/>
    <p:sldId id="261" r:id="rId10"/>
    <p:sldId id="262" r:id="rId11"/>
    <p:sldId id="268" r:id="rId12"/>
    <p:sldId id="258" r:id="rId1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441"/>
    <a:srgbClr val="009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67" d="100"/>
          <a:sy n="67" d="100"/>
        </p:scale>
        <p:origin x="124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7B49AA-9B91-493B-A7C9-2C8A1E800C9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12423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A1A808-945B-4815-9028-FBB332A2DE8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7380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C:\Users\karolinar\Desktop\copyr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9" t="17973" r="20859" b="25189"/>
          <a:stretch>
            <a:fillRect/>
          </a:stretch>
        </p:blipFill>
        <p:spPr bwMode="auto">
          <a:xfrm>
            <a:off x="3294063" y="6440488"/>
            <a:ext cx="2649537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279675"/>
            <a:ext cx="9143997" cy="2077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732631" y="3853755"/>
            <a:ext cx="7772400" cy="675506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132441"/>
                </a:solidFill>
              </a:defRPr>
            </a:lvl1pPr>
          </a:lstStyle>
          <a:p>
            <a:r>
              <a:rPr lang="pl-PL" dirty="0"/>
              <a:t>&lt;Tytuł prezentacji&gt;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5462422" y="5733256"/>
            <a:ext cx="3456384" cy="481608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600"/>
              </a:spcBef>
              <a:buNone/>
              <a:defRPr sz="2000" baseline="0">
                <a:solidFill>
                  <a:srgbClr val="13244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Warszawa, …..</a:t>
            </a:r>
          </a:p>
        </p:txBody>
      </p:sp>
    </p:spTree>
    <p:extLst>
      <p:ext uri="{BB962C8B-B14F-4D97-AF65-F5344CB8AC3E}">
        <p14:creationId xmlns:p14="http://schemas.microsoft.com/office/powerpoint/2010/main" val="148669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81750"/>
            <a:ext cx="354013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1500188"/>
            <a:ext cx="20002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1656" y="1238399"/>
            <a:ext cx="8229600" cy="723602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 sz="2400">
                <a:solidFill>
                  <a:srgbClr val="13244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1656" y="2060848"/>
            <a:ext cx="8229600" cy="4065315"/>
          </a:xfrm>
        </p:spPr>
        <p:txBody>
          <a:bodyPr/>
          <a:lstStyle>
            <a:lvl1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9EE3"/>
              </a:buClr>
              <a:buFont typeface="Wingdings" panose="05000000000000000000" pitchFamily="2" charset="2"/>
              <a:buChar char="§"/>
              <a:defRPr sz="2000" baseline="0"/>
            </a:lvl1pPr>
            <a:lvl2pPr marL="0" indent="0" defTabSz="901700">
              <a:lnSpc>
                <a:spcPct val="120000"/>
              </a:lnSpc>
              <a:spcBef>
                <a:spcPts val="600"/>
              </a:spcBef>
              <a:buNone/>
              <a:defRPr sz="2000"/>
            </a:lvl2pPr>
            <a:lvl3pPr marL="769938" indent="-32861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 sz="2000"/>
            </a:lvl3pPr>
            <a:lvl4pPr marL="1250950" indent="-35242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/>
            </a:lvl4pPr>
            <a:lvl5pPr marL="1708150" indent="-2286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 sz="1400"/>
            </a:lvl5pPr>
          </a:lstStyle>
          <a:p>
            <a:pPr lvl="0"/>
            <a:r>
              <a:rPr lang="pl-PL" altLang="pl-PL"/>
              <a:t>Edytuj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FFE911F-F8B5-4BD0-875A-01265A91FA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09916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4652963"/>
            <a:ext cx="20002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81750"/>
            <a:ext cx="354013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4365104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13244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6816" y="292494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3244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5FF3F2E-C33D-4497-BD55-06558B10F42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10729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1500188"/>
            <a:ext cx="20002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81750"/>
            <a:ext cx="354013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63843" y="1238399"/>
            <a:ext cx="8213725" cy="723602"/>
          </a:xfrm>
        </p:spPr>
        <p:txBody>
          <a:bodyPr/>
          <a:lstStyle>
            <a:lvl1pPr algn="l">
              <a:spcBef>
                <a:spcPts val="0"/>
              </a:spcBef>
              <a:spcAft>
                <a:spcPts val="600"/>
              </a:spcAft>
              <a:defRPr sz="2400">
                <a:solidFill>
                  <a:srgbClr val="13244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11560" y="2060848"/>
            <a:ext cx="4038600" cy="4065315"/>
          </a:xfr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600"/>
              </a:spcAft>
              <a:buClr>
                <a:srgbClr val="009EE3"/>
              </a:buClr>
              <a:buFont typeface="Wingdings" panose="05000000000000000000" pitchFamily="2" charset="2"/>
              <a:buChar char="§"/>
              <a:defRPr sz="2000"/>
            </a:lvl1pPr>
            <a:lvl2pPr marL="0" indent="0">
              <a:buNone/>
              <a:defRPr sz="2000"/>
            </a:lvl2pPr>
            <a:lvl3pPr marL="727075" indent="-365125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 sz="1800"/>
            </a:lvl3pPr>
            <a:lvl4pPr marL="1076325" indent="-350838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aseline="0"/>
            </a:lvl4pPr>
            <a:lvl5pPr marL="1438275" indent="-228600">
              <a:buFont typeface="Wingdings" panose="05000000000000000000" pitchFamily="2" charset="2"/>
              <a:buChar char="Ø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altLang="pl-PL"/>
              <a:t>Edytuj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42656" y="2060848"/>
            <a:ext cx="4038600" cy="4065315"/>
          </a:xfr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600"/>
              </a:spcAft>
              <a:buClr>
                <a:srgbClr val="009EE3"/>
              </a:buClr>
              <a:buFont typeface="Wingdings" panose="05000000000000000000" pitchFamily="2" charset="2"/>
              <a:buChar char="§"/>
              <a:defRPr sz="2000"/>
            </a:lvl1pPr>
            <a:lvl2pPr marL="285750" indent="-285750">
              <a:tabLst>
                <a:tab pos="806450" algn="l"/>
              </a:tabLst>
              <a:defRPr sz="2000"/>
            </a:lvl2pPr>
            <a:lvl3pPr marL="631825" indent="-363538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981075" algn="l"/>
              </a:tabLst>
              <a:defRPr sz="1800"/>
            </a:lvl3pPr>
            <a:lvl4pPr marL="981075" indent="-350838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/>
            </a:lvl4pPr>
            <a:lvl5pPr marL="1438275" indent="-228600">
              <a:buFont typeface="Wingdings" panose="05000000000000000000" pitchFamily="2" charset="2"/>
              <a:buChar char="Ø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altLang="pl-PL"/>
              <a:t>Edytuj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6EE3FC-EA5B-483B-B1CD-EB0D74A878E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710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81750"/>
            <a:ext cx="354013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3" y="1700213"/>
            <a:ext cx="20002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1656" y="1328738"/>
            <a:ext cx="8229600" cy="1020142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rgbClr val="13244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2F5114-94D2-40E1-B447-5D49B31C202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589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81750"/>
            <a:ext cx="354013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37D488-94CB-4DFB-8DE1-BC57D3D4B70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127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611188" y="1265238"/>
            <a:ext cx="8086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611188" y="2492375"/>
            <a:ext cx="8075612" cy="363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pl-PL" altLang="pl-PL" dirty="0" err="1"/>
              <a:t>aaaa</a:t>
            </a:r>
            <a:endParaRPr lang="pl-PL" altLang="pl-PL" dirty="0"/>
          </a:p>
          <a:p>
            <a:pPr lvl="2"/>
            <a:r>
              <a:rPr lang="pl-PL" altLang="pl-PL" dirty="0" err="1"/>
              <a:t>bbbbbb</a:t>
            </a:r>
            <a:endParaRPr lang="pl-PL" altLang="pl-PL" dirty="0"/>
          </a:p>
          <a:p>
            <a:pPr lvl="3"/>
            <a:r>
              <a:rPr lang="pl-PL" altLang="pl-PL" dirty="0" err="1"/>
              <a:t>cccccc</a:t>
            </a:r>
            <a:endParaRPr lang="pl-PL" altLang="pl-PL" dirty="0"/>
          </a:p>
          <a:p>
            <a:pPr lvl="4"/>
            <a:r>
              <a:rPr lang="pl-PL" altLang="pl-PL" dirty="0" err="1"/>
              <a:t>dddddddddd</a:t>
            </a:r>
            <a:endParaRPr lang="pl-PL" alt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A8C93"/>
                </a:solidFill>
              </a:defRPr>
            </a:lvl1pPr>
          </a:lstStyle>
          <a:p>
            <a:fld id="{862BB7DC-3886-4CFF-834E-281720BCE71C}" type="slidenum">
              <a:rPr lang="pl-PL" altLang="pl-PL"/>
              <a:pPr/>
              <a:t>‹#›</a:t>
            </a:fld>
            <a:endParaRPr lang="pl-PL" altLang="pl-PL"/>
          </a:p>
        </p:txBody>
      </p:sp>
      <p:pic>
        <p:nvPicPr>
          <p:cNvPr id="1030" name="Picture 8" descr="C:\Users\karolinar\Desktop\copyright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9" t="17973" r="20859" b="25189"/>
          <a:stretch>
            <a:fillRect/>
          </a:stretch>
        </p:blipFill>
        <p:spPr bwMode="auto">
          <a:xfrm>
            <a:off x="3294063" y="6440488"/>
            <a:ext cx="2649537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C:\Users\karolinar\Desktop\Nowe logo\graphics – edit files\logo ozog\png\logo-ozog-pl-rgb.png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799" y="4316"/>
            <a:ext cx="2760345" cy="1264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</p:sldLayoutIdLst>
  <p:hf hdr="0" ftr="0" dt="0"/>
  <p:txStyles>
    <p:titleStyle>
      <a:lvl1pPr algn="l" rtl="0" eaLnBrk="1" fontAlgn="base" hangingPunct="1">
        <a:lnSpc>
          <a:spcPct val="120000"/>
        </a:lnSpc>
        <a:spcBef>
          <a:spcPts val="0"/>
        </a:spcBef>
        <a:spcAft>
          <a:spcPts val="600"/>
        </a:spcAft>
        <a:defRPr sz="2400" kern="1200">
          <a:solidFill>
            <a:srgbClr val="13244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20000"/>
        </a:lnSpc>
        <a:spcBef>
          <a:spcPts val="600"/>
        </a:spcBef>
        <a:spcAft>
          <a:spcPct val="0"/>
        </a:spcAft>
        <a:defRPr sz="2800">
          <a:solidFill>
            <a:srgbClr val="132441"/>
          </a:solidFill>
          <a:latin typeface="Calibri" pitchFamily="34" charset="0"/>
        </a:defRPr>
      </a:lvl2pPr>
      <a:lvl3pPr algn="l" rtl="0" eaLnBrk="1" fontAlgn="base" hangingPunct="1">
        <a:lnSpc>
          <a:spcPct val="120000"/>
        </a:lnSpc>
        <a:spcBef>
          <a:spcPts val="600"/>
        </a:spcBef>
        <a:spcAft>
          <a:spcPct val="0"/>
        </a:spcAft>
        <a:defRPr sz="2800">
          <a:solidFill>
            <a:srgbClr val="132441"/>
          </a:solidFill>
          <a:latin typeface="Calibri" pitchFamily="34" charset="0"/>
        </a:defRPr>
      </a:lvl3pPr>
      <a:lvl4pPr algn="l" rtl="0" eaLnBrk="1" fontAlgn="base" hangingPunct="1">
        <a:lnSpc>
          <a:spcPct val="120000"/>
        </a:lnSpc>
        <a:spcBef>
          <a:spcPts val="600"/>
        </a:spcBef>
        <a:spcAft>
          <a:spcPct val="0"/>
        </a:spcAft>
        <a:defRPr sz="2800">
          <a:solidFill>
            <a:srgbClr val="132441"/>
          </a:solidFill>
          <a:latin typeface="Calibri" pitchFamily="34" charset="0"/>
        </a:defRPr>
      </a:lvl4pPr>
      <a:lvl5pPr algn="l" rtl="0" eaLnBrk="1" fontAlgn="base" hangingPunct="1">
        <a:lnSpc>
          <a:spcPct val="120000"/>
        </a:lnSpc>
        <a:spcBef>
          <a:spcPts val="600"/>
        </a:spcBef>
        <a:spcAft>
          <a:spcPct val="0"/>
        </a:spcAft>
        <a:defRPr sz="2800">
          <a:solidFill>
            <a:srgbClr val="13244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algn="l" rtl="0" eaLnBrk="1" fontAlgn="base" hangingPunct="1">
        <a:lnSpc>
          <a:spcPct val="120000"/>
        </a:lnSpc>
        <a:spcBef>
          <a:spcPts val="600"/>
        </a:spcBef>
        <a:spcAft>
          <a:spcPct val="0"/>
        </a:spcAft>
        <a:buFont typeface="Arial" panose="020B0604020202020204" pitchFamily="34" charset="0"/>
        <a:defRPr sz="2800" kern="1200">
          <a:solidFill>
            <a:srgbClr val="132441"/>
          </a:solidFill>
          <a:latin typeface="+mn-lt"/>
          <a:ea typeface="+mn-ea"/>
          <a:cs typeface="+mn-cs"/>
        </a:defRPr>
      </a:lvl1pPr>
      <a:lvl2pPr marL="285750" indent="-285750" algn="l" rtl="0" eaLnBrk="1" fontAlgn="base" hangingPunct="1">
        <a:lnSpc>
          <a:spcPct val="120000"/>
        </a:lnSpc>
        <a:spcBef>
          <a:spcPts val="0"/>
        </a:spcBef>
        <a:spcAft>
          <a:spcPts val="600"/>
        </a:spcAft>
        <a:buClr>
          <a:srgbClr val="009EE3"/>
        </a:buClr>
        <a:buFont typeface="Wingdings" panose="05000000000000000000" pitchFamily="2" charset="2"/>
        <a:buChar char="§"/>
        <a:defRPr sz="2000" kern="1200">
          <a:solidFill>
            <a:srgbClr val="132441"/>
          </a:solidFill>
          <a:latin typeface="+mn-lt"/>
          <a:ea typeface="+mn-ea"/>
          <a:cs typeface="+mn-cs"/>
        </a:defRPr>
      </a:lvl2pPr>
      <a:lvl3pPr marL="806450" indent="-228600" algn="l" defTabSz="981075" rtl="0" eaLnBrk="1" fontAlgn="base" hangingPunct="1">
        <a:lnSpc>
          <a:spcPct val="120000"/>
        </a:lnSpc>
        <a:spcBef>
          <a:spcPts val="0"/>
        </a:spcBef>
        <a:spcAft>
          <a:spcPts val="600"/>
        </a:spcAft>
        <a:buClr>
          <a:srgbClr val="009EE3"/>
        </a:buClr>
        <a:buFont typeface="Wingdings" panose="05000000000000000000" pitchFamily="2" charset="2"/>
        <a:buChar char="ü"/>
        <a:defRPr sz="1800" kern="1200">
          <a:solidFill>
            <a:srgbClr val="132441"/>
          </a:solidFill>
          <a:latin typeface="+mn-lt"/>
          <a:ea typeface="+mn-ea"/>
          <a:cs typeface="+mn-cs"/>
        </a:defRPr>
      </a:lvl3pPr>
      <a:lvl4pPr marL="1250950" indent="-228600" algn="l" rtl="0" eaLnBrk="1" fontAlgn="base" hangingPunct="1">
        <a:lnSpc>
          <a:spcPct val="120000"/>
        </a:lnSpc>
        <a:spcBef>
          <a:spcPts val="0"/>
        </a:spcBef>
        <a:spcAft>
          <a:spcPts val="600"/>
        </a:spcAft>
        <a:buClr>
          <a:srgbClr val="009EE3"/>
        </a:buClr>
        <a:buFont typeface="Arial" panose="020B0604020202020204" pitchFamily="34" charset="0"/>
        <a:buChar char="•"/>
        <a:defRPr sz="1600" kern="1200">
          <a:solidFill>
            <a:srgbClr val="132441"/>
          </a:solidFill>
          <a:latin typeface="+mn-lt"/>
          <a:ea typeface="+mn-ea"/>
          <a:cs typeface="+mn-cs"/>
        </a:defRPr>
      </a:lvl4pPr>
      <a:lvl5pPr marL="1789113" indent="-228600" algn="l" rtl="0" eaLnBrk="1" fontAlgn="base" hangingPunct="1">
        <a:lnSpc>
          <a:spcPct val="120000"/>
        </a:lnSpc>
        <a:spcBef>
          <a:spcPts val="0"/>
        </a:spcBef>
        <a:spcAft>
          <a:spcPts val="600"/>
        </a:spcAft>
        <a:buClr>
          <a:srgbClr val="009EE3"/>
        </a:buClr>
        <a:buFont typeface="Wingdings" panose="05000000000000000000" pitchFamily="2" charset="2"/>
        <a:buChar char="Ø"/>
        <a:defRPr sz="1400" kern="1200">
          <a:solidFill>
            <a:srgbClr val="13244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l.linkedin.com/company/ozog-and-partners" TargetMode="External"/><Relationship Id="rId2" Type="http://schemas.openxmlformats.org/officeDocument/2006/relationships/hyperlink" Target="http://www.ozog.pl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ctrTitle"/>
          </p:nvPr>
        </p:nvSpPr>
        <p:spPr>
          <a:xfrm>
            <a:off x="684213" y="3965575"/>
            <a:ext cx="7772400" cy="676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altLang="pl-PL" dirty="0"/>
              <a:t>Czy można odliczyć VAT bez faktury?</a:t>
            </a:r>
          </a:p>
        </p:txBody>
      </p:sp>
      <p:sp>
        <p:nvSpPr>
          <p:cNvPr id="10243" name="Podtytuł 2"/>
          <p:cNvSpPr>
            <a:spLocks noGrp="1"/>
          </p:cNvSpPr>
          <p:nvPr>
            <p:ph type="subTitle" idx="1"/>
          </p:nvPr>
        </p:nvSpPr>
        <p:spPr>
          <a:xfrm>
            <a:off x="5462588" y="5157788"/>
            <a:ext cx="3455987" cy="1057275"/>
          </a:xfrm>
        </p:spPr>
        <p:txBody>
          <a:bodyPr/>
          <a:lstStyle/>
          <a:p>
            <a:r>
              <a:rPr lang="pl-PL" altLang="pl-PL" dirty="0"/>
              <a:t>Toruń, 11 marca 2023 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61" y="1412776"/>
            <a:ext cx="8229600" cy="723602"/>
          </a:xfrm>
        </p:spPr>
        <p:txBody>
          <a:bodyPr/>
          <a:lstStyle/>
          <a:p>
            <a:r>
              <a:rPr lang="pl-PL" dirty="0"/>
              <a:t>Wyrok TSUE z 29.09.2022 r. w sprawie C-235/21, Raiffeisen Leasing przeciwko Republika </a:t>
            </a:r>
            <a:r>
              <a:rPr lang="pl-PL" dirty="0" err="1"/>
              <a:t>Slovenija</a:t>
            </a: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700808"/>
            <a:ext cx="8171819" cy="4209331"/>
          </a:xfrm>
        </p:spPr>
        <p:txBody>
          <a:bodyPr/>
          <a:lstStyle/>
          <a:p>
            <a:pPr algn="just"/>
            <a:r>
              <a:rPr lang="pl-PL" sz="1600" u="sng" dirty="0"/>
              <a:t>Stan faktyczny</a:t>
            </a:r>
            <a:r>
              <a:rPr lang="pl-PL" sz="1600" dirty="0"/>
              <a:t>: Leasing zwrotny nieruchomości od 11.2007 r. Brak VAT od rat leasingowych – Raiffeisen Leasing nie zapłaciła VAT należnego za okres od dnia 3 stycznia 2008 r. do dnia 25 lipca 2014 r. </a:t>
            </a:r>
          </a:p>
          <a:p>
            <a:pPr algn="just"/>
            <a:r>
              <a:rPr lang="pl-PL" sz="1600" dirty="0"/>
              <a:t>Artykuł 203 dyrektywy Rady 2006/112/WE z dnia 28 listopada 2006 r. w sprawie wspólnego systemu podatku od wartości dodanej należy interpretować w ten sposób, że:</a:t>
            </a:r>
          </a:p>
          <a:p>
            <a:pPr algn="just"/>
            <a:r>
              <a:rPr lang="pl-PL" sz="1600" dirty="0"/>
              <a:t>umowę zbycia i leasingu zwrotnego, po zawarciu której strony nie wystawiły faktury, można uznać za fakturę w rozumieniu tego przepisu, w przypadku gdy umowa ta zawiera wszystkie informacje niezbędne do tego, by organ podatkowy państwa członkowskiego mógł ustalić, czy materialne przesłanki prawa do odliczenia podatku od wartości dodanej zostały w danym wypadku spełnione, czego zbadanie należy do sądu odsyłającego.</a:t>
            </a:r>
          </a:p>
          <a:p>
            <a:pPr algn="just"/>
            <a:endParaRPr lang="pl-PL" sz="1600" dirty="0"/>
          </a:p>
          <a:p>
            <a:pPr algn="just"/>
            <a:endParaRPr lang="pl-PL" sz="13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10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718936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61" y="1412776"/>
            <a:ext cx="8229600" cy="723602"/>
          </a:xfrm>
        </p:spPr>
        <p:txBody>
          <a:bodyPr/>
          <a:lstStyle/>
          <a:p>
            <a:r>
              <a:rPr lang="pl-PL" dirty="0"/>
              <a:t>Zob. nieprawomocny wyrok WSA w Bydgoszczy z 10.01.2023 r., I SA/</a:t>
            </a:r>
            <a:r>
              <a:rPr lang="pl-PL" dirty="0" err="1"/>
              <a:t>Bd</a:t>
            </a:r>
            <a:r>
              <a:rPr lang="pl-PL" dirty="0"/>
              <a:t> 592/22 – akt notarialny jak faktura</a:t>
            </a:r>
            <a:br>
              <a:rPr lang="pl-PL" dirty="0"/>
            </a:b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11</a:t>
            </a:fld>
            <a:endParaRPr lang="pl-PL" alt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A798419C-5EE7-FE41-2BCF-B51A6304B4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136378"/>
            <a:ext cx="7200219" cy="3740894"/>
          </a:xfrm>
          <a:prstGeom prst="rect">
            <a:avLst/>
          </a:prstGeom>
        </p:spPr>
      </p:pic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1BB17651-B576-2E77-B5FF-CFE4B0659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9556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3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648072"/>
          </a:xfrm>
        </p:spPr>
        <p:txBody>
          <a:bodyPr/>
          <a:lstStyle/>
          <a:p>
            <a:r>
              <a:rPr lang="pl-PL" altLang="pl-PL" dirty="0"/>
              <a:t>Zapraszamy do kontaktu</a:t>
            </a:r>
          </a:p>
        </p:txBody>
      </p:sp>
      <p:sp>
        <p:nvSpPr>
          <p:cNvPr id="12291" name="Symbol zastępczy zawartości 4"/>
          <p:cNvSpPr>
            <a:spLocks noGrp="1"/>
          </p:cNvSpPr>
          <p:nvPr>
            <p:ph sz="half" idx="1"/>
          </p:nvPr>
        </p:nvSpPr>
        <p:spPr>
          <a:xfrm>
            <a:off x="3707904" y="4060249"/>
            <a:ext cx="5400600" cy="2017341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endParaRPr lang="pl-PL" altLang="pl-PL" sz="2000" b="1" dirty="0"/>
          </a:p>
          <a:p>
            <a:pPr marL="0" indent="0">
              <a:spcBef>
                <a:spcPct val="0"/>
              </a:spcBef>
              <a:buNone/>
            </a:pPr>
            <a:r>
              <a:rPr lang="pl-PL" altLang="pl-PL" sz="2000" b="1" dirty="0"/>
              <a:t>Kancelaria Ożóg Tomczykowski Sp. z o.o.</a:t>
            </a:r>
            <a:br>
              <a:rPr lang="pl-PL" altLang="pl-PL" sz="2000" b="1" dirty="0"/>
            </a:br>
            <a:r>
              <a:rPr lang="pl-PL" altLang="pl-PL" sz="2000" dirty="0"/>
              <a:t>Al. </a:t>
            </a:r>
            <a:r>
              <a:rPr lang="pl-PL" altLang="pl-PL" sz="2000"/>
              <a:t>Jerozolimskie 93, 02-001 </a:t>
            </a:r>
            <a:r>
              <a:rPr lang="pl-PL" altLang="pl-PL" sz="2000" dirty="0"/>
              <a:t>Warszawa</a:t>
            </a:r>
          </a:p>
          <a:p>
            <a:pPr marL="0" indent="0">
              <a:spcBef>
                <a:spcPct val="0"/>
              </a:spcBef>
              <a:buNone/>
            </a:pPr>
            <a:r>
              <a:rPr lang="pl-PL" altLang="pl-PL" sz="2000" dirty="0"/>
              <a:t>+48 22 480 81 00</a:t>
            </a:r>
            <a:br>
              <a:rPr lang="pl-PL" altLang="pl-PL" sz="2000" dirty="0"/>
            </a:br>
            <a:r>
              <a:rPr lang="pl-PL" altLang="pl-PL" sz="2000" dirty="0">
                <a:hlinkClick r:id="rId2"/>
              </a:rPr>
              <a:t>www.ozogtomczykowski.pl</a:t>
            </a:r>
            <a:endParaRPr lang="pl-PL" altLang="pl-PL" sz="2000" dirty="0"/>
          </a:p>
          <a:p>
            <a:pPr marL="0" indent="0">
              <a:spcBef>
                <a:spcPct val="0"/>
              </a:spcBef>
              <a:buNone/>
            </a:pPr>
            <a:r>
              <a:rPr lang="pl-PL" altLang="pl-PL" sz="2000" dirty="0"/>
              <a:t>     </a:t>
            </a:r>
          </a:p>
        </p:txBody>
      </p:sp>
      <p:sp>
        <p:nvSpPr>
          <p:cNvPr id="12292" name="Symbol zastępczy zawartości 5"/>
          <p:cNvSpPr>
            <a:spLocks noGrp="1"/>
          </p:cNvSpPr>
          <p:nvPr>
            <p:ph sz="half" idx="2"/>
          </p:nvPr>
        </p:nvSpPr>
        <p:spPr>
          <a:xfrm>
            <a:off x="539552" y="2172642"/>
            <a:ext cx="4392488" cy="1832422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pl-PL" altLang="pl-PL" sz="2000" b="1" dirty="0"/>
              <a:t>Dr Jacek Matarewicz</a:t>
            </a:r>
          </a:p>
          <a:p>
            <a:pPr marL="0" indent="0">
              <a:spcBef>
                <a:spcPct val="0"/>
              </a:spcBef>
              <a:buNone/>
            </a:pPr>
            <a:r>
              <a:rPr lang="pl-PL" altLang="pl-PL" dirty="0"/>
              <a:t>Partner</a:t>
            </a:r>
            <a:endParaRPr lang="pl-PL" altLang="pl-PL" sz="2000" dirty="0"/>
          </a:p>
          <a:p>
            <a:pPr marL="0" indent="0">
              <a:spcBef>
                <a:spcPct val="0"/>
              </a:spcBef>
              <a:buNone/>
            </a:pPr>
            <a:r>
              <a:rPr lang="pl-PL" altLang="pl-PL" sz="2000" dirty="0"/>
              <a:t>j.matarewicz@ozogtomczykowski.pl</a:t>
            </a:r>
          </a:p>
          <a:p>
            <a:pPr marL="0" indent="0">
              <a:spcBef>
                <a:spcPct val="0"/>
              </a:spcBef>
              <a:buNone/>
            </a:pPr>
            <a:r>
              <a:rPr lang="pl-PL" altLang="pl-PL" dirty="0"/>
              <a:t>+48 661 975 552</a:t>
            </a:r>
            <a:endParaRPr lang="pl-PL" altLang="pl-PL" sz="2000" dirty="0"/>
          </a:p>
          <a:p>
            <a:pPr marL="0" indent="0">
              <a:spcBef>
                <a:spcPct val="0"/>
              </a:spcBef>
              <a:buNone/>
            </a:pPr>
            <a:endParaRPr lang="pl-PL" altLang="pl-PL" sz="2000" dirty="0"/>
          </a:p>
          <a:p>
            <a:pPr>
              <a:spcBef>
                <a:spcPct val="0"/>
              </a:spcBef>
            </a:pPr>
            <a:endParaRPr lang="pl-PL" altLang="pl-PL" dirty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8BCAD1E-5B15-4CF7-A54C-97A5C65D0C13}" type="slidenum">
              <a:rPr lang="pl-PL" altLang="pl-PL">
                <a:solidFill>
                  <a:srgbClr val="8A8C93"/>
                </a:solidFill>
              </a:rPr>
              <a:pPr eaLnBrk="1" hangingPunct="1"/>
              <a:t>12</a:t>
            </a:fld>
            <a:endParaRPr lang="pl-PL" altLang="pl-PL">
              <a:solidFill>
                <a:srgbClr val="8A8C93"/>
              </a:solidFill>
            </a:endParaRPr>
          </a:p>
        </p:txBody>
      </p:sp>
      <p:pic>
        <p:nvPicPr>
          <p:cNvPr id="6" name="Obraz 5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813790"/>
            <a:ext cx="252000" cy="252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l-PL" dirty="0"/>
              <a:t>Dokument uznawany za fakturę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1600" b="1" dirty="0"/>
              <a:t>Dyrektywa 2006/112/WE</a:t>
            </a:r>
          </a:p>
          <a:p>
            <a:pPr algn="just"/>
            <a:r>
              <a:rPr lang="pl-PL" sz="1600" dirty="0"/>
              <a:t>Artykuł  203</a:t>
            </a:r>
          </a:p>
          <a:p>
            <a:pPr marL="0" indent="0" algn="just">
              <a:buNone/>
            </a:pPr>
            <a:r>
              <a:rPr lang="pl-PL" sz="1600" dirty="0"/>
              <a:t>Każda osoba, która wykazuje VAT na fakturze, jest zobowiązana do zapłaty VAT.</a:t>
            </a:r>
          </a:p>
          <a:p>
            <a:pPr algn="just"/>
            <a:r>
              <a:rPr lang="pl-PL" sz="1600" dirty="0"/>
              <a:t>Artykuł  218</a:t>
            </a:r>
          </a:p>
          <a:p>
            <a:pPr marL="0" indent="0" algn="just">
              <a:buNone/>
            </a:pPr>
            <a:r>
              <a:rPr lang="pl-PL" sz="1600" dirty="0"/>
              <a:t>Do celów niniejszej dyrektywy państwa członkowskie uznają za faktury dokumenty lub noty w formie papierowej lub w formie elektronicznej, które spełniają warunki określone w niniejszym rozdziale.</a:t>
            </a:r>
          </a:p>
          <a:p>
            <a:pPr algn="just"/>
            <a:r>
              <a:rPr lang="pl-PL" sz="1600" dirty="0"/>
              <a:t>Artykuł  219</a:t>
            </a:r>
          </a:p>
          <a:p>
            <a:pPr marL="0" indent="0" algn="just">
              <a:buNone/>
            </a:pPr>
            <a:r>
              <a:rPr lang="pl-PL" sz="1600" dirty="0"/>
              <a:t>Każdy dokument lub notę, która zmienia fakturę pierwotną i odnosi się do niej w sposób wyraźny i jednoznaczny, uznaje się za fakturę.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2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042468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l-PL" dirty="0"/>
              <a:t>Dokument uznawany za fakturę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1656" y="1844824"/>
            <a:ext cx="8229600" cy="4065315"/>
          </a:xfrm>
        </p:spPr>
        <p:txBody>
          <a:bodyPr/>
          <a:lstStyle/>
          <a:p>
            <a:pPr marL="0" indent="0" algn="just">
              <a:buNone/>
            </a:pPr>
            <a:r>
              <a:rPr lang="pl-PL" sz="1600" b="1" dirty="0"/>
              <a:t>Dyrektywa 2006/112/WE</a:t>
            </a:r>
          </a:p>
          <a:p>
            <a:pPr algn="just"/>
            <a:r>
              <a:rPr lang="pl-PL" sz="1600" dirty="0"/>
              <a:t>Artykuł  226</a:t>
            </a:r>
          </a:p>
          <a:p>
            <a:pPr marL="0" indent="0" algn="just">
              <a:buNone/>
            </a:pPr>
            <a:r>
              <a:rPr lang="pl-PL" sz="1600" dirty="0"/>
              <a:t>Bez uszczerbku dla przepisów szczególnych przewidzianych w niniejszej dyrektywie, faktury wystawione zgodnie z przepisami art. 220 i 221, do celów VAT, zawierają wyłącznie następujące dane:</a:t>
            </a:r>
          </a:p>
          <a:p>
            <a:pPr marL="0" indent="0" algn="just">
              <a:buNone/>
            </a:pPr>
            <a:r>
              <a:rPr lang="pl-PL" sz="1600" dirty="0"/>
              <a:t>(1) datę wystawienia faktury;</a:t>
            </a:r>
          </a:p>
          <a:p>
            <a:pPr marL="0" indent="0" algn="just">
              <a:buNone/>
            </a:pPr>
            <a:r>
              <a:rPr lang="pl-PL" sz="1600" dirty="0"/>
              <a:t>(2) kolejny numer, nadany w ramach jednej lub kilku serii, który w sposób jednoznaczny identyfikuje fakturę;</a:t>
            </a:r>
          </a:p>
          <a:p>
            <a:pPr marL="0" indent="0" algn="just">
              <a:buNone/>
            </a:pPr>
            <a:r>
              <a:rPr lang="pl-PL" sz="1600" dirty="0"/>
              <a:t>(3) numer identyfikacyjny VAT, o którym mowa w art. 214, pod którym podatnik dostarczył towary lub świadczył usługi;</a:t>
            </a:r>
          </a:p>
          <a:p>
            <a:pPr marL="0" indent="0" algn="just">
              <a:buNone/>
            </a:pPr>
            <a:r>
              <a:rPr lang="pl-PL" sz="1600" dirty="0"/>
              <a:t>(4) numer identyfikacyjny VAT nabywcy lub usługobiorcy, o którym mowa w art. 214, pod którym otrzymał on towary lub usługi, z tytułu których jest zobowiązany do zapłaty VAT, lub też otrzymał towary, o których mowa w art. 138;</a:t>
            </a:r>
          </a:p>
          <a:p>
            <a:pPr marL="0" indent="0" algn="just">
              <a:buNone/>
            </a:pPr>
            <a:r>
              <a:rPr lang="pl-PL" sz="1600" dirty="0"/>
              <a:t>(5) pełną nazwę (nazwisko) i adres podatnika oraz nabywcy lub usługobiorcy;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endParaRPr lang="pl-PL" sz="16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3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04735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1656" y="947861"/>
            <a:ext cx="8229600" cy="723602"/>
          </a:xfrm>
        </p:spPr>
        <p:txBody>
          <a:bodyPr/>
          <a:lstStyle/>
          <a:p>
            <a:pPr algn="just"/>
            <a:r>
              <a:rPr lang="pl-PL" dirty="0"/>
              <a:t>Dokument uznawany za fakturę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1656" y="1628800"/>
            <a:ext cx="8229600" cy="4065315"/>
          </a:xfrm>
        </p:spPr>
        <p:txBody>
          <a:bodyPr/>
          <a:lstStyle/>
          <a:p>
            <a:pPr marL="0" indent="0" algn="just">
              <a:buNone/>
            </a:pPr>
            <a:r>
              <a:rPr lang="pl-PL" sz="1600" b="1" dirty="0"/>
              <a:t>Dyrektywa 2006/112/WE</a:t>
            </a:r>
          </a:p>
          <a:p>
            <a:pPr algn="just"/>
            <a:r>
              <a:rPr lang="pl-PL" sz="1600" dirty="0"/>
              <a:t>Artykuł  226</a:t>
            </a:r>
          </a:p>
          <a:p>
            <a:pPr marL="0" indent="0" algn="just">
              <a:buNone/>
            </a:pPr>
            <a:r>
              <a:rPr lang="pl-PL" sz="1600" dirty="0"/>
              <a:t>(6) ilość i rodzaj dostarczonych towarów lub zakres i rodzaj wykonanych usług;</a:t>
            </a:r>
          </a:p>
          <a:p>
            <a:pPr marL="0" indent="0" algn="just">
              <a:buNone/>
            </a:pPr>
            <a:r>
              <a:rPr lang="pl-PL" sz="1600" dirty="0"/>
              <a:t>(7) datę dokonania lub zakończenia dostawy towarów lub wykonania usług lub datę dokonania wpłaty zaliczki, o której mowa w art. 220 pkt 4 i 5, o ile taka data jest określona i różni się od daty wystawienia faktury;</a:t>
            </a:r>
          </a:p>
          <a:p>
            <a:pPr marL="0" indent="0" algn="just">
              <a:buNone/>
            </a:pPr>
            <a:r>
              <a:rPr lang="pl-PL" sz="1600" dirty="0"/>
              <a:t>(7a) 165  w przypadku gdy VAT staje się wymagalny w momencie otrzymania zapłaty zgodnie z art. 66 lit. b), a prawo do odliczenia powstaje w momencie, gdy podatek podlegający odliczeniu staje się wymagalny - wyrazy "metoda kasowa";</a:t>
            </a:r>
          </a:p>
          <a:p>
            <a:pPr marL="0" indent="0" algn="just">
              <a:buNone/>
            </a:pPr>
            <a:r>
              <a:rPr lang="pl-PL" sz="1600" dirty="0"/>
              <a:t>(8) podstawę opodatkowania dla każdej stawki podatku lub zwolnienia, cenę jednostkową z wyłączeniem VAT, a także wszelkie upusty lub rabaty, o ile nie zostały one uwzględnione w cenie jednostkowej;</a:t>
            </a:r>
          </a:p>
          <a:p>
            <a:pPr marL="0" indent="0" algn="just">
              <a:buNone/>
            </a:pPr>
            <a:r>
              <a:rPr lang="pl-PL" sz="1600" dirty="0"/>
              <a:t>(9) zastosowaną </a:t>
            </a:r>
            <a:r>
              <a:rPr lang="pl-PL" sz="1600" b="1" dirty="0"/>
              <a:t>stawkę VAT</a:t>
            </a:r>
            <a:r>
              <a:rPr lang="pl-PL" sz="1600" dirty="0"/>
              <a:t>;</a:t>
            </a:r>
          </a:p>
          <a:p>
            <a:pPr marL="0" indent="0" algn="just">
              <a:buNone/>
            </a:pPr>
            <a:r>
              <a:rPr lang="pl-PL" sz="1600" dirty="0"/>
              <a:t>(10) </a:t>
            </a:r>
            <a:r>
              <a:rPr lang="pl-PL" sz="1600" b="1" dirty="0"/>
              <a:t>kwotę VAT do zapłaty</a:t>
            </a:r>
            <a:r>
              <a:rPr lang="pl-PL" sz="1600" dirty="0"/>
              <a:t>, chyba że zastosowano procedurę szczególną, która zgodnie z niniejszą dyrektywą wyklucza podawanie takiej informacji; (…)</a:t>
            </a:r>
          </a:p>
          <a:p>
            <a:pPr marL="0" indent="0" algn="just">
              <a:buNone/>
            </a:pPr>
            <a:endParaRPr lang="pl-PL" sz="16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4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576473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l-PL" dirty="0"/>
              <a:t>Stan faktyczny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1656" y="2060848"/>
            <a:ext cx="8229600" cy="4065315"/>
          </a:xfrm>
        </p:spPr>
        <p:txBody>
          <a:bodyPr/>
          <a:lstStyle/>
          <a:p>
            <a:pPr algn="just"/>
            <a:r>
              <a:rPr lang="pl-PL" sz="1500" i="1" dirty="0"/>
              <a:t>18      RED </a:t>
            </a:r>
            <a:r>
              <a:rPr lang="pl-PL" sz="1500" i="1" dirty="0" err="1"/>
              <a:t>d.o.o</a:t>
            </a:r>
            <a:r>
              <a:rPr lang="pl-PL" sz="1500" i="1" dirty="0"/>
              <a:t>. była właścicielem gruntu i domu mieszkalnego w </a:t>
            </a:r>
            <a:r>
              <a:rPr lang="pl-PL" sz="1500" i="1" dirty="0" err="1"/>
              <a:t>Rožna</a:t>
            </a:r>
            <a:r>
              <a:rPr lang="pl-PL" sz="1500" i="1" dirty="0"/>
              <a:t> dolina, w gminie Lublana (Słowenia). Spółka ta zamierzała wznieść w tym miejscu nowe budynki. W dniu 19 listopada 2007 r. zawarła ona z Raiffeisen Leasing umowę zbycia i leasingu zwrotnego (sale-and-</a:t>
            </a:r>
            <a:r>
              <a:rPr lang="pl-PL" sz="1500" i="1" dirty="0" err="1"/>
              <a:t>lease</a:t>
            </a:r>
            <a:r>
              <a:rPr lang="pl-PL" sz="1500" i="1" dirty="0"/>
              <a:t> </a:t>
            </a:r>
            <a:r>
              <a:rPr lang="pl-PL" sz="1500" i="1" dirty="0" err="1"/>
              <a:t>back</a:t>
            </a:r>
            <a:r>
              <a:rPr lang="pl-PL" sz="1500" i="1" dirty="0"/>
              <a:t>). Zgodnie z tą umową Raiffeisen Leasing zobowiązała się do nabycia przedmiotowego gruntu za pewną cenę, zaś RED – do płacenia Raiffeisen Leasing miesięcznych rat leasingowych aż do pełnej spłaty wartości gruntu i budynków, które miały zostać wzniesione, czyli łącznej kwoty 1 294 786,56 EUR (zwaną dalej „umową zbycia i leasingu zwrotnego”). W umowie tej wskazano kwotę VAT w wysokości 110 056,86 EUR.</a:t>
            </a:r>
          </a:p>
          <a:p>
            <a:pPr algn="just"/>
            <a:r>
              <a:rPr lang="pl-PL" sz="1500" i="1" dirty="0"/>
              <a:t>19      Raiffeisen Leasing nie wystawiła RED na podstawie umowy zbycia i leasingu zwrotnego żadnej faktury, w związku z czym nie zafakturowała ona VAT ani go nie zapłaciła. RED powołała się na podstawie owej umowy na prawo do odliczenia VAT, twierdząc, że umowa ta stanowiła fakturę.</a:t>
            </a:r>
          </a:p>
          <a:p>
            <a:pPr algn="just"/>
            <a:r>
              <a:rPr lang="pl-PL" sz="1500" i="1" dirty="0"/>
              <a:t>20      W dniu </a:t>
            </a:r>
            <a:r>
              <a:rPr lang="pl-PL" sz="1500" b="1" i="1" dirty="0"/>
              <a:t>22 listopada 2007 r. </a:t>
            </a:r>
            <a:r>
              <a:rPr lang="pl-PL" sz="1500" i="1" dirty="0"/>
              <a:t>strony umowy zbycia i leasingu zwrotnego zawarły umowę sprzedaży przedmiotowego gruntu (zwaną dalej „umową sprzedaży”), w której ustalono cenę sprzedaży zawierającą VAT. </a:t>
            </a:r>
            <a:r>
              <a:rPr lang="pl-PL" sz="1500" b="1" i="1" dirty="0"/>
              <a:t>RED wystawił Raiffeisen Leasing fakturę, w której został uwzględniony VAT.</a:t>
            </a:r>
          </a:p>
          <a:p>
            <a:pPr algn="just"/>
            <a:endParaRPr lang="pl-PL" sz="15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5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971590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l-PL" dirty="0"/>
              <a:t>Stan faktyczny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1656" y="2060848"/>
            <a:ext cx="8229600" cy="4065315"/>
          </a:xfrm>
        </p:spPr>
        <p:txBody>
          <a:bodyPr/>
          <a:lstStyle/>
          <a:p>
            <a:pPr algn="just"/>
            <a:r>
              <a:rPr lang="pl-PL" sz="1500" i="1" dirty="0"/>
              <a:t>21      W listopadzie 2007 r. Raiffeisen Leasing powołała się na prawo do odliczenia VAT z tytułu umowy sprzedaży.</a:t>
            </a:r>
          </a:p>
          <a:p>
            <a:pPr algn="just"/>
            <a:r>
              <a:rPr lang="pl-PL" sz="1500" i="1" dirty="0"/>
              <a:t>22      Z uwagi na to, że RED nie wypełnił w wyznaczonym terminie zobowiązań przewidzianych w umowie zbycia i leasingu zwrotnego, strony </a:t>
            </a:r>
            <a:r>
              <a:rPr lang="pl-PL" sz="1500" b="1" i="1" dirty="0"/>
              <a:t>rozwiązały</a:t>
            </a:r>
            <a:r>
              <a:rPr lang="pl-PL" sz="1500" i="1" dirty="0"/>
              <a:t> ją w dniu </a:t>
            </a:r>
            <a:r>
              <a:rPr lang="pl-PL" sz="1500" b="1" i="1" dirty="0"/>
              <a:t>21 października 2011 r. </a:t>
            </a:r>
            <a:r>
              <a:rPr lang="pl-PL" sz="1500" i="1" dirty="0"/>
              <a:t>Następnie Raiffeisen Leasing sprzedała przedmiotowy grunt osobie trzeciej za cenę zawierającą VAT.</a:t>
            </a:r>
          </a:p>
          <a:p>
            <a:pPr algn="just"/>
            <a:r>
              <a:rPr lang="pl-PL" sz="1500" i="1" dirty="0"/>
              <a:t>23      W dniu 25 lipca 2014 r. RED doręczono decyzję słoweńskiego organu podatkowego, który oddalił wniosek tej spółki o odliczenie VAT z tytułu wspomnianej umowy. We wspomnianej decyzji organu podatkowego wykluczono ryzyko uszczuplenia wpływów podatkowych i w związku z tym </a:t>
            </a:r>
            <a:r>
              <a:rPr lang="pl-PL" sz="1500" b="1" i="1" dirty="0"/>
              <a:t>Raiffeisen Leasing </a:t>
            </a:r>
            <a:r>
              <a:rPr lang="pl-PL" sz="1500" i="1" dirty="0"/>
              <a:t>uzyskała prawo do obniżenia należnego VAT w drodze korekty. Organ podatkowy stwierdził jednak, że spółka ta </a:t>
            </a:r>
            <a:r>
              <a:rPr lang="pl-PL" sz="1500" b="1" i="1" dirty="0"/>
              <a:t>nie zapłaciła VAT należnego za okres od dnia 3 stycznia 2008 r. do dnia 25 lipca 2014 r. </a:t>
            </a:r>
            <a:r>
              <a:rPr lang="pl-PL" sz="1500" i="1" dirty="0"/>
              <a:t>W konsekwencji nakazał on Raiffeisen Leasing zapłatę odsetek od zobowiązania podatkowego w wysokości 50 571,88 EUR.</a:t>
            </a:r>
          </a:p>
          <a:p>
            <a:pPr algn="just"/>
            <a:r>
              <a:rPr lang="pl-PL" sz="1500" i="1" dirty="0"/>
              <a:t>24      Co się tyczy transakcji objętej umową sprzedaży, organ podatkowy stwierdził, że jest ona zwolniona z VAT.</a:t>
            </a:r>
          </a:p>
          <a:p>
            <a:pPr algn="just"/>
            <a:endParaRPr lang="pl-PL" sz="1500" i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6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853744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l-PL" dirty="0"/>
              <a:t>Stan faktyczny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1656" y="2060848"/>
            <a:ext cx="8229600" cy="4065315"/>
          </a:xfrm>
        </p:spPr>
        <p:txBody>
          <a:bodyPr/>
          <a:lstStyle/>
          <a:p>
            <a:pPr algn="just"/>
            <a:r>
              <a:rPr lang="pl-PL" sz="1500" i="1" dirty="0"/>
              <a:t>25      Z uwagi jednak na to, że </a:t>
            </a:r>
            <a:r>
              <a:rPr lang="pl-PL" sz="1500" b="1" i="1" dirty="0"/>
              <a:t>strony umowy sprzedaży nie złożyły deklaracji podatkowej </a:t>
            </a:r>
            <a:r>
              <a:rPr lang="pl-PL" sz="1500" i="1" dirty="0"/>
              <a:t>pozwalającej na to, by odnośna transakcja podlegała opodatkowaniu, organ podatkowy uznał, że </a:t>
            </a:r>
            <a:r>
              <a:rPr lang="pl-PL" sz="1500" b="1" i="1" dirty="0"/>
              <a:t>powołanie się na prawo do odliczenia jest niemożliwe</a:t>
            </a:r>
            <a:r>
              <a:rPr lang="pl-PL" sz="1500" i="1" dirty="0"/>
              <a:t>, niezależnie od tego, że wystawiono fakturę wskazującą VAT, który nie był należny.</a:t>
            </a:r>
          </a:p>
          <a:p>
            <a:pPr algn="just"/>
            <a:r>
              <a:rPr lang="pl-PL" sz="1500" i="1" dirty="0"/>
              <a:t>26      W konsekwencji </a:t>
            </a:r>
            <a:r>
              <a:rPr lang="pl-PL" sz="1500" b="1" i="1" dirty="0"/>
              <a:t>Raiffeisen Leasing zobowiązano do zapłaty dodatkowego VAT </a:t>
            </a:r>
            <a:r>
              <a:rPr lang="pl-PL" sz="1500" i="1" dirty="0"/>
              <a:t>w wysokości 44 200 EUR wraz z odsetkami w wysokości 11 841,97 EUR.</a:t>
            </a:r>
          </a:p>
          <a:p>
            <a:pPr algn="just"/>
            <a:r>
              <a:rPr lang="pl-PL" sz="1500" i="1" dirty="0"/>
              <a:t>27      Zdaniem organu podatkowego okoliczność, że Raiffeisen Leasing następnie sprzedała przedmiotowy grunt, jest bez znaczenia, ponieważ sprzedaż ta podlegała opodatkowaniu VAT.</a:t>
            </a:r>
          </a:p>
          <a:p>
            <a:pPr algn="just"/>
            <a:r>
              <a:rPr lang="pl-PL" sz="1500" i="1" dirty="0"/>
              <a:t>28      Po wyczerpaniu administracyjnych środków odwoławczych Raiffeisen Leasing wniosła skargę do </a:t>
            </a:r>
            <a:r>
              <a:rPr lang="pl-PL" sz="1500" i="1" dirty="0" err="1"/>
              <a:t>Upravno</a:t>
            </a:r>
            <a:r>
              <a:rPr lang="pl-PL" sz="1500" i="1" dirty="0"/>
              <a:t> </a:t>
            </a:r>
            <a:r>
              <a:rPr lang="pl-PL" sz="1500" i="1" dirty="0" err="1"/>
              <a:t>sodišče</a:t>
            </a:r>
            <a:r>
              <a:rPr lang="pl-PL" sz="1500" i="1" dirty="0"/>
              <a:t> (sądu administracyjnego, Słowenia), który ją oddalił. Następnie wniosła ona skargę rewizyjną do </a:t>
            </a:r>
            <a:r>
              <a:rPr lang="pl-PL" sz="1500" i="1" dirty="0" err="1"/>
              <a:t>Vrhovno</a:t>
            </a:r>
            <a:r>
              <a:rPr lang="pl-PL" sz="1500" i="1" dirty="0"/>
              <a:t> </a:t>
            </a:r>
            <a:r>
              <a:rPr lang="pl-PL" sz="1500" i="1" dirty="0" err="1"/>
              <a:t>sodišče</a:t>
            </a:r>
            <a:r>
              <a:rPr lang="pl-PL" sz="1500" i="1" dirty="0"/>
              <a:t> (sądu najwyższego, Słowenia), będącego sądem odsyłającym.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7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731619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l-PL" dirty="0"/>
              <a:t>Istota sporu?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1656" y="2060848"/>
            <a:ext cx="8229600" cy="4065315"/>
          </a:xfrm>
        </p:spPr>
        <p:txBody>
          <a:bodyPr/>
          <a:lstStyle/>
          <a:p>
            <a:pPr algn="just"/>
            <a:r>
              <a:rPr lang="pl-PL" sz="1800" i="1" dirty="0"/>
              <a:t>33      Poprzez pytania prejudycjalne, które należy rozpatrzyć łącznie, sąd odsyłający dąży w istocie do ustalenia, czy art. 203 dyrektywy 2006/112 należy interpretować w ten sposób, że umowę zbycia i leasingu zwrotnego, po zawarciu której strony nie wystawiły faktury, można uznać za fakturę w rozumieniu tego przepisu, a jeżeli tak, to jakie elementy umowa ta powinna obligatoryjnie zawierać, by można ją było uznać za taką fakturę.</a:t>
            </a:r>
          </a:p>
          <a:p>
            <a:pPr algn="just"/>
            <a:r>
              <a:rPr lang="pl-PL" sz="1800" i="1" dirty="0"/>
              <a:t>34      Ponadto sąd odsyłający zmierza zasadniczo do ustalenia, czy w tym względzie istotne jest zbadanie, czy z rzeczonej umowy obiektywnie wynika wola sprzedawcy lub usługodawcy, by mogła ona, tak jak w przypadku faktury, wzbudzić u kupującego przekonanie, że będzie on mógł na podstawie owej umowy odliczyć naliczony VAT.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8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42446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1771" y="898117"/>
            <a:ext cx="8229600" cy="723602"/>
          </a:xfrm>
        </p:spPr>
        <p:txBody>
          <a:bodyPr/>
          <a:lstStyle/>
          <a:p>
            <a:pPr algn="just"/>
            <a:r>
              <a:rPr lang="pl-PL" dirty="0"/>
              <a:t>Regulacje krajowe – ustawa o VAT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1770" y="1700808"/>
            <a:ext cx="8266693" cy="4209331"/>
          </a:xfrm>
        </p:spPr>
        <p:txBody>
          <a:bodyPr/>
          <a:lstStyle/>
          <a:p>
            <a:pPr algn="just"/>
            <a:r>
              <a:rPr lang="pl-PL" sz="1300" dirty="0"/>
              <a:t>Art.  108. [Zasada podatku wykazanego w fakturze]</a:t>
            </a:r>
          </a:p>
          <a:p>
            <a:pPr algn="just"/>
            <a:r>
              <a:rPr lang="pl-PL" sz="1300" dirty="0"/>
              <a:t>1.	W przypadku gdy osoba prawna, jednostka organizacyjna niemająca osobowości prawnej lub osoba fizyczna wystawi fakturę, w której wykaże kwotę podatku, jest obowiązana do jego zapłaty.</a:t>
            </a:r>
          </a:p>
          <a:p>
            <a:pPr algn="just"/>
            <a:r>
              <a:rPr lang="pl-PL" sz="1300" dirty="0"/>
              <a:t>2.	Przepis ust. 1 stosuje się odpowiednio, w przypadku gdy podatnik wystawi fakturę, w której wykaże kwotę podatku wyższą od kwoty podatku należnego.</a:t>
            </a:r>
          </a:p>
          <a:p>
            <a:pPr algn="just"/>
            <a:r>
              <a:rPr lang="pl-PL" sz="1300" dirty="0"/>
              <a:t>3.	W przypadku, o którym mowa w art. 43 ust. 12a, do zapłaty podatku jest obowiązana organizacja pożytku publicznego.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FE911F-F8B5-4BD0-875A-01265A91FA60}" type="slidenum">
              <a:rPr lang="pl-PL" altLang="pl-PL" smtClean="0"/>
              <a:pPr/>
              <a:t>9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286273067"/>
      </p:ext>
    </p:extLst>
  </p:cSld>
  <p:clrMapOvr>
    <a:masterClrMapping/>
  </p:clrMapOvr>
</p:sld>
</file>

<file path=ppt/theme/theme1.xml><?xml version="1.0" encoding="utf-8"?>
<a:theme xmlns:a="http://schemas.openxmlformats.org/drawingml/2006/main" name="Szablon_pl">
  <a:themeElements>
    <a:clrScheme name="OŻÓG">
      <a:dk1>
        <a:srgbClr val="132441"/>
      </a:dk1>
      <a:lt1>
        <a:sysClr val="window" lastClr="FFFFFF"/>
      </a:lt1>
      <a:dk2>
        <a:srgbClr val="132441"/>
      </a:dk2>
      <a:lt2>
        <a:srgbClr val="FFFFFF"/>
      </a:lt2>
      <a:accent1>
        <a:srgbClr val="009EE3"/>
      </a:accent1>
      <a:accent2>
        <a:srgbClr val="132441"/>
      </a:accent2>
      <a:accent3>
        <a:srgbClr val="D9D9D9"/>
      </a:accent3>
      <a:accent4>
        <a:srgbClr val="FFCC00"/>
      </a:accent4>
      <a:accent5>
        <a:srgbClr val="FFFFCC"/>
      </a:accent5>
      <a:accent6>
        <a:srgbClr val="4CEE12"/>
      </a:accent6>
      <a:hlink>
        <a:srgbClr val="2B5193"/>
      </a:hlink>
      <a:folHlink>
        <a:srgbClr val="2B5193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zablon_pl" id="{8D182F44-4147-4E95-913F-3B3B98130DD0}" vid="{2413BE2F-A9F9-48E8-8441-F2448491BE01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KOT_pl</Template>
  <TotalTime>165</TotalTime>
  <Words>1464</Words>
  <Application>Microsoft Office PowerPoint</Application>
  <PresentationFormat>Pokaz na ekranie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Szablon_pl</vt:lpstr>
      <vt:lpstr>Czy można odliczyć VAT bez faktury?</vt:lpstr>
      <vt:lpstr>Dokument uznawany za fakturę</vt:lpstr>
      <vt:lpstr>Dokument uznawany za fakturę</vt:lpstr>
      <vt:lpstr>Dokument uznawany za fakturę</vt:lpstr>
      <vt:lpstr>Stan faktyczny</vt:lpstr>
      <vt:lpstr>Stan faktyczny cd.</vt:lpstr>
      <vt:lpstr>Stan faktyczny cd.</vt:lpstr>
      <vt:lpstr>Istota sporu?</vt:lpstr>
      <vt:lpstr>Regulacje krajowe – ustawa o VAT</vt:lpstr>
      <vt:lpstr>Wyrok TSUE z 29.09.2022 r. w sprawie C-235/21, Raiffeisen Leasing przeciwko Republika Slovenija  </vt:lpstr>
      <vt:lpstr>Zob. nieprawomocny wyrok WSA w Bydgoszczy z 10.01.2023 r., I SA/Bd 592/22 – akt notarialny jak faktura </vt:lpstr>
      <vt:lpstr>Zapraszamy do kontaktu</vt:lpstr>
    </vt:vector>
  </TitlesOfParts>
  <Company>KPMG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Jakubecki Paweł</dc:creator>
  <cp:lastModifiedBy>Wojciech Morawski (wmoraw)</cp:lastModifiedBy>
  <cp:revision>7</cp:revision>
  <dcterms:created xsi:type="dcterms:W3CDTF">2018-04-09T07:05:04Z</dcterms:created>
  <dcterms:modified xsi:type="dcterms:W3CDTF">2023-03-09T17:18:21Z</dcterms:modified>
</cp:coreProperties>
</file>