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70" r:id="rId4"/>
    <p:sldId id="269" r:id="rId5"/>
    <p:sldId id="257" r:id="rId6"/>
    <p:sldId id="258" r:id="rId7"/>
    <p:sldId id="260" r:id="rId8"/>
    <p:sldId id="259" r:id="rId9"/>
    <p:sldId id="261" r:id="rId10"/>
    <p:sldId id="262" r:id="rId11"/>
    <p:sldId id="264" r:id="rId12"/>
    <p:sldId id="265"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3/9/2023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211977" y="773084"/>
            <a:ext cx="9292635" cy="2388127"/>
          </a:xfrm>
        </p:spPr>
        <p:txBody>
          <a:bodyPr>
            <a:noAutofit/>
          </a:bodyPr>
          <a:lstStyle/>
          <a:p>
            <a:r>
              <a:rPr lang="pl-PL" sz="3600" b="1" dirty="0">
                <a:solidFill>
                  <a:srgbClr val="00B0F0"/>
                </a:solidFill>
              </a:rPr>
              <a:t>Stałe miejsce prowadzenia działalności gospodarczej (wyrok NSA 19.05.2022,           I FSK 968/20) </a:t>
            </a:r>
            <a:r>
              <a:rPr lang="pl-PL" sz="3600" dirty="0"/>
              <a:t>–  dr Roman Wiatrowski</a:t>
            </a:r>
          </a:p>
        </p:txBody>
      </p:sp>
      <p:sp>
        <p:nvSpPr>
          <p:cNvPr id="3" name="Podtytuł 2"/>
          <p:cNvSpPr>
            <a:spLocks noGrp="1"/>
          </p:cNvSpPr>
          <p:nvPr>
            <p:ph type="subTitle" idx="1"/>
          </p:nvPr>
        </p:nvSpPr>
        <p:spPr>
          <a:xfrm>
            <a:off x="2589213" y="4101737"/>
            <a:ext cx="8915399" cy="1801925"/>
          </a:xfrm>
        </p:spPr>
        <p:txBody>
          <a:bodyPr/>
          <a:lstStyle/>
          <a:p>
            <a:r>
              <a:rPr lang="pl-PL" sz="2800" b="1" dirty="0"/>
              <a:t>VIII TORUŃSKI PRZEGLĄD ORZECZNICTWA PODATKOWEGO 10-11 marca 2023 r.</a:t>
            </a:r>
          </a:p>
          <a:p>
            <a:endParaRPr lang="pl-PL" dirty="0"/>
          </a:p>
        </p:txBody>
      </p:sp>
    </p:spTree>
    <p:extLst>
      <p:ext uri="{BB962C8B-B14F-4D97-AF65-F5344CB8AC3E}">
        <p14:creationId xmlns:p14="http://schemas.microsoft.com/office/powerpoint/2010/main" val="770306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NSA 19.05.2022, I FSK 968/20 –istotna kontrola nad pracownikami</a:t>
            </a:r>
          </a:p>
        </p:txBody>
      </p:sp>
      <p:sp>
        <p:nvSpPr>
          <p:cNvPr id="3" name="Symbol zastępczy zawartości 2"/>
          <p:cNvSpPr>
            <a:spLocks noGrp="1"/>
          </p:cNvSpPr>
          <p:nvPr>
            <p:ph idx="1"/>
          </p:nvPr>
        </p:nvSpPr>
        <p:spPr/>
        <p:txBody>
          <a:bodyPr>
            <a:normAutofit/>
          </a:bodyPr>
          <a:lstStyle/>
          <a:p>
            <a:pPr algn="just"/>
            <a:r>
              <a:rPr lang="pl-PL" sz="2000" dirty="0"/>
              <a:t>Organ wprawdzie stwierdził, że "z okoliczności niniejszej sprawy wynika, że Zainteresowany posiada/będzie posiadać faktyczne władztwo nad zapleczem technicznym i personalnym, bowiem jest i będzie w stanie odpowiednio wykorzystywać je przy dystrybucji towarów", to jednak trafnie Spółka w skardze kasacyjnej podnosi, że wskazała w uzasadnieniu swojego stanowiska, że </a:t>
            </a:r>
            <a:r>
              <a:rPr lang="pl-PL" sz="2000" b="1" dirty="0"/>
              <a:t>A. nie posiada kontroli nad działaniem jej pracowników</a:t>
            </a:r>
            <a:r>
              <a:rPr lang="pl-PL" sz="2000" dirty="0"/>
              <a:t>, a w konsekwencji nie mogą oni zostać uznani za strukturę niemieckiej spółki, a organ tę okoliczność stanu faktycznego pominął i w żaden sposób nie uzasadnił z czego wywodzi, że spółka niemiecka dysponuje władztwem nad personelem Spółki.(...)</a:t>
            </a:r>
          </a:p>
        </p:txBody>
      </p:sp>
    </p:spTree>
    <p:extLst>
      <p:ext uri="{BB962C8B-B14F-4D97-AF65-F5344CB8AC3E}">
        <p14:creationId xmlns:p14="http://schemas.microsoft.com/office/powerpoint/2010/main" val="1019266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NSA 19.05.2022, I FSK 968/20</a:t>
            </a:r>
          </a:p>
        </p:txBody>
      </p:sp>
      <p:sp>
        <p:nvSpPr>
          <p:cNvPr id="3" name="Symbol zastępczy zawartości 2"/>
          <p:cNvSpPr>
            <a:spLocks noGrp="1"/>
          </p:cNvSpPr>
          <p:nvPr>
            <p:ph idx="1"/>
          </p:nvPr>
        </p:nvSpPr>
        <p:spPr/>
        <p:txBody>
          <a:bodyPr>
            <a:normAutofit fontScale="92500" lnSpcReduction="10000"/>
          </a:bodyPr>
          <a:lstStyle/>
          <a:p>
            <a:pPr algn="just"/>
            <a:r>
              <a:rPr lang="pl-PL" dirty="0"/>
              <a:t>Aby spółkę niemiecką, w okolicznościach przedstawionych we wniosku o interpretację, można było uważać za posiadającą w Polsce stałe miejsce prowadzenia działalności w rozumieniu art. 28b ust. 2 </a:t>
            </a:r>
            <a:r>
              <a:rPr lang="pl-PL" dirty="0" err="1"/>
              <a:t>u.p.t.u</a:t>
            </a:r>
            <a:r>
              <a:rPr lang="pl-PL" dirty="0"/>
              <a:t>., powinna ona dysponować w Polsce nie tylko strukturą charakteryzującą się wystarczającą stałością, lecz także, </a:t>
            </a:r>
            <a:r>
              <a:rPr lang="pl-PL" b="1" dirty="0"/>
              <a:t>aby ta struktura umożliwiała w zakresie zaplecza personalnego i technicznego, odbiór w Polsce i wykorzystywanie usług świadczonych przez spółkę polską do własnych potrzeb działalności gospodarczej tego stałego miejsca</a:t>
            </a:r>
            <a:r>
              <a:rPr lang="pl-PL" dirty="0"/>
              <a:t> (konsumpcja nabytych usług w Polsce).</a:t>
            </a:r>
          </a:p>
          <a:p>
            <a:pPr algn="just"/>
            <a:r>
              <a:rPr lang="pl-PL" dirty="0"/>
              <a:t>Stałe miejsce prowadzenia działalności gospodarczej podatnika charakteryzuje bowiem wystarczająca stałość oraz odpowiednia struktura w zakresie zaplecza personalnego i technicznego</a:t>
            </a:r>
            <a:r>
              <a:rPr lang="pl-PL" b="1" dirty="0"/>
              <a:t>, by umożliwić mu odbiór i wykorzystywanie usług świadczonych na własne potrzeby </a:t>
            </a:r>
            <a:r>
              <a:rPr lang="pl-PL" dirty="0"/>
              <a:t>tego stałego miejsca prowadzenia działalności gospodarczej, a nie fakt, że owa struktura uprawniona jest do podejmowania decyzji (por. wyrok TSUE z dnia 7 kwietnia 2022 r. w sprawie C-333/20 B., pkt 53).</a:t>
            </a:r>
          </a:p>
        </p:txBody>
      </p:sp>
    </p:spTree>
    <p:extLst>
      <p:ext uri="{BB962C8B-B14F-4D97-AF65-F5344CB8AC3E}">
        <p14:creationId xmlns:p14="http://schemas.microsoft.com/office/powerpoint/2010/main" val="3655521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NSA 19.05.2022, I FSK 968/20</a:t>
            </a:r>
          </a:p>
        </p:txBody>
      </p:sp>
      <p:sp>
        <p:nvSpPr>
          <p:cNvPr id="3" name="Symbol zastępczy zawartości 2"/>
          <p:cNvSpPr>
            <a:spLocks noGrp="1"/>
          </p:cNvSpPr>
          <p:nvPr>
            <p:ph idx="1"/>
          </p:nvPr>
        </p:nvSpPr>
        <p:spPr/>
        <p:txBody>
          <a:bodyPr/>
          <a:lstStyle/>
          <a:p>
            <a:pPr algn="just"/>
            <a:r>
              <a:rPr lang="pl-PL" dirty="0"/>
              <a:t>Nie można mówić o "stałym miejscu prowadzenia działalności gospodarczej" zagranicznego usługobiorcy w rozumieniu art. 11 ust. 1 rozporządzenia Rady (UE) Nr 282/2011 w zw. z art. 28b ust. 2 ustawy o VAT, jeżeli to samo zaplecze personalne i techniczne, które ma zostać udostępnione spółce zagranicznej przez spółkę krajową, i które zdaniem organów podatkowych pozwala na wykazanie istnienia stałego miejsca prowadzenia działalności spółki zagranicznej w kraju, stanowi również zaplecze, </a:t>
            </a:r>
            <a:r>
              <a:rPr lang="pl-PL" b="1" dirty="0"/>
              <a:t>dzięki któremu spółka krajowa świadczy usługi na rzecz tej spółki zagranicznej </a:t>
            </a:r>
            <a:r>
              <a:rPr lang="pl-PL" dirty="0"/>
              <a:t>( w tej sprawie spółki niemieckiej). </a:t>
            </a:r>
            <a:r>
              <a:rPr lang="pl-PL" b="1" dirty="0"/>
              <a:t>To samo bowiem zaplecze personalne i techniczne nie może być wykorzystywane jednocześnie do świadczenia i odbioru tych samych usług</a:t>
            </a:r>
            <a:r>
              <a:rPr lang="pl-PL" dirty="0"/>
              <a:t> (por. wyrok TSUE z dnia 7 kwietnia 2022 r. w sprawie C-333/20 B., pkt 54).</a:t>
            </a:r>
          </a:p>
        </p:txBody>
      </p:sp>
    </p:spTree>
    <p:extLst>
      <p:ext uri="{BB962C8B-B14F-4D97-AF65-F5344CB8AC3E}">
        <p14:creationId xmlns:p14="http://schemas.microsoft.com/office/powerpoint/2010/main" val="2598417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TSUE z dnia 7 kwietnia 2022 r. w sprawie C-333/20 B.</a:t>
            </a:r>
          </a:p>
        </p:txBody>
      </p:sp>
      <p:sp>
        <p:nvSpPr>
          <p:cNvPr id="3" name="Symbol zastępczy zawartości 2"/>
          <p:cNvSpPr>
            <a:spLocks noGrp="1"/>
          </p:cNvSpPr>
          <p:nvPr>
            <p:ph idx="1"/>
          </p:nvPr>
        </p:nvSpPr>
        <p:spPr/>
        <p:txBody>
          <a:bodyPr>
            <a:normAutofit fontScale="85000" lnSpcReduction="10000"/>
          </a:bodyPr>
          <a:lstStyle/>
          <a:p>
            <a:pPr algn="just"/>
            <a:r>
              <a:rPr lang="pl-PL" dirty="0"/>
              <a:t>Należy "</a:t>
            </a:r>
            <a:r>
              <a:rPr lang="pl-PL" i="1" dirty="0"/>
              <a:t>odróżnić usługi świadczone przez spółkę rumuńską na rzecz spółki niemieckiej od towarów, które ta ostatnia sprzedaje i dostarcza w Rumunii. Chodzi o odrębne świadczenie usług i odrębną dostawę towarów, które podlegają różnym systemom VAT</a:t>
            </a:r>
            <a:r>
              <a:rPr lang="pl-PL" dirty="0"/>
              <a:t>" (pkt 52 uzasadnienia wyroku). Ponadto jak zauważył Trybunał "stałe miejsce prowadzenia działalności gospodarczej podatnika charakteryzuje wystarczająca stałość oraz odpowiednia struktura w zakresie zaplecza personalnego i technicznego, by umożliwić mu odbiór i wykorzystywanie usług świadczonych na własne potrzeby tego stałego miejsca prowadzenia działalności gospodarczej, a nie fakt, że owa struktura uprawniona jest do podejmowania decyzji" (pkt 53 uzasadnienia wyroku). Istotne dla Trybunału było również to, że "</a:t>
            </a:r>
            <a:r>
              <a:rPr lang="pl-PL" i="1" dirty="0"/>
              <a:t>w sprawie w postępowaniu głównym zaplecze personalne i techniczne, które zostało udostępnione spółce niemieckiej przez spółkę rumuńską i które zdaniem rumuńskich organów podatkowych pozwala na wykazanie istnienia stałego miejsca prowadzenia działalności spółki niemieckiej w Rumunii, stanowi również zaplecze, dzięki któremu spółka rumuńska świadczy usługi na rzecz spółki niemieckiej. Tymczasem to samo zaplecze nie może być wykorzystywane jednocześnie do świadczenia i odbioru tych samych usług"</a:t>
            </a:r>
            <a:r>
              <a:rPr lang="pl-PL" dirty="0"/>
              <a:t> (pkt 54 uzasadnienia wyroku).</a:t>
            </a:r>
          </a:p>
        </p:txBody>
      </p:sp>
    </p:spTree>
    <p:extLst>
      <p:ext uri="{BB962C8B-B14F-4D97-AF65-F5344CB8AC3E}">
        <p14:creationId xmlns:p14="http://schemas.microsoft.com/office/powerpoint/2010/main" val="454612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NSA z 14.02.2023 r. , I FSK 1794/19</a:t>
            </a:r>
          </a:p>
        </p:txBody>
      </p:sp>
      <p:sp>
        <p:nvSpPr>
          <p:cNvPr id="3" name="Symbol zastępczy zawartości 2"/>
          <p:cNvSpPr>
            <a:spLocks noGrp="1"/>
          </p:cNvSpPr>
          <p:nvPr>
            <p:ph idx="1"/>
          </p:nvPr>
        </p:nvSpPr>
        <p:spPr/>
        <p:txBody>
          <a:bodyPr>
            <a:normAutofit lnSpcReduction="10000"/>
          </a:bodyPr>
          <a:lstStyle/>
          <a:p>
            <a:pPr algn="just"/>
            <a:r>
              <a:rPr lang="pl-PL" b="1" dirty="0"/>
              <a:t>Istotne jest to, że usługa ma charakter kompleksowy i świadczona na rzecz działalności gospodarczej prowadzonej przez kontrahenta na terytorium innego kraju. Dlatego nie można wywnioskować, że część usług wsparcia będzie świadczona przez wnioskodawcę dla stałych miejsc prowadzenia działalności gospodarczej kontrahenta, znajdujących się w Polsce.  W szczególności nie świadczy o tym to, że wnioskodawca będzie odpowiadał za wsparcie procesu sprzedaży w odniesieniu do całej działalności handlowej kontrahenta, tzn. za sprzedaż dokonywaną z tego innego kraju i sprzedaż dokonywaną ze stałych miejsc prowadzenia działalności gospodarczej na terytorium Polski. Opis stanu faktycznego przedstawionego przez wnioskodawcę pozwala uznać, że są to usługi wykonywane wyłącznie na rzecz  kontrahenta z innego kraju, a jedynie pośrednio ich efekty mogą znaleźć odzwierciedlenie w sprzedaży dokonywanej przez  podmioty krajowe.</a:t>
            </a:r>
          </a:p>
          <a:p>
            <a:endParaRPr lang="pl-PL" dirty="0"/>
          </a:p>
        </p:txBody>
      </p:sp>
    </p:spTree>
    <p:extLst>
      <p:ext uri="{BB962C8B-B14F-4D97-AF65-F5344CB8AC3E}">
        <p14:creationId xmlns:p14="http://schemas.microsoft.com/office/powerpoint/2010/main" val="138215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Główne problemy</a:t>
            </a:r>
            <a:br>
              <a:rPr lang="pl-PL" dirty="0"/>
            </a:br>
            <a:endParaRPr lang="pl-PL" dirty="0"/>
          </a:p>
        </p:txBody>
      </p:sp>
      <p:sp>
        <p:nvSpPr>
          <p:cNvPr id="3" name="Symbol zastępczy zawartości 2"/>
          <p:cNvSpPr>
            <a:spLocks noGrp="1"/>
          </p:cNvSpPr>
          <p:nvPr>
            <p:ph idx="1"/>
          </p:nvPr>
        </p:nvSpPr>
        <p:spPr/>
        <p:txBody>
          <a:bodyPr/>
          <a:lstStyle/>
          <a:p>
            <a:pPr lvl="0" algn="just"/>
            <a:r>
              <a:rPr lang="pl-PL" sz="2400" dirty="0"/>
              <a:t>Pojęcie stałego miejsca prowadzenia działalności gospodarczej na terenie kraju.</a:t>
            </a:r>
          </a:p>
          <a:p>
            <a:pPr lvl="0" algn="just"/>
            <a:r>
              <a:rPr lang="pl-PL" sz="2400" dirty="0"/>
              <a:t>Struktura spółki zagranicznej na terenie kraju, która charakteryzuje się wystarczającą stałością pozwalającą uznać ją za stałe miejsce prowadzenia działalności gospodarczej.</a:t>
            </a:r>
          </a:p>
          <a:p>
            <a:pPr lvl="0" algn="just"/>
            <a:r>
              <a:rPr lang="pl-PL" sz="2400" dirty="0"/>
              <a:t>W jaki sposób wykorzystanie  zaplecza personalnego i technicznego wpływa na określenie stałego miejsca prowadzenia działalności gospodarczej?</a:t>
            </a:r>
          </a:p>
          <a:p>
            <a:endParaRPr lang="pl-PL" dirty="0"/>
          </a:p>
        </p:txBody>
      </p:sp>
    </p:spTree>
    <p:extLst>
      <p:ext uri="{BB962C8B-B14F-4D97-AF65-F5344CB8AC3E}">
        <p14:creationId xmlns:p14="http://schemas.microsoft.com/office/powerpoint/2010/main" val="304719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Wyrok TSUE z 16.10.2014 r. sprawie C‑605/12, W.</a:t>
            </a:r>
            <a:br>
              <a:rPr lang="pl-PL" dirty="0"/>
            </a:br>
            <a:endParaRPr lang="pl-PL" dirty="0"/>
          </a:p>
        </p:txBody>
      </p:sp>
      <p:sp>
        <p:nvSpPr>
          <p:cNvPr id="3" name="Symbol zastępczy zawartości 2"/>
          <p:cNvSpPr>
            <a:spLocks noGrp="1"/>
          </p:cNvSpPr>
          <p:nvPr>
            <p:ph idx="1"/>
          </p:nvPr>
        </p:nvSpPr>
        <p:spPr/>
        <p:txBody>
          <a:bodyPr>
            <a:normAutofit/>
          </a:bodyPr>
          <a:lstStyle/>
          <a:p>
            <a:pPr algn="just"/>
            <a:r>
              <a:rPr lang="pl-PL" sz="2000" dirty="0"/>
              <a:t>Pierwszy podatnik mający siedzibę działalności gospodarczej w jednym państwie członkowskim, który korzysta z usług świadczonych przez drugiego podatnika mającego siedzibę w innym państwie członkowskim, powinien być uważany za posiadającego w tym innym państwie członkowskim „stałe miejsce prowadzenia działalności” w rozumieniu art. 44 dyrektywy 112, w celu określenia miejsca opodatkowania tych usług, jeżeli to stałe miejsce charakteryzuje się wystarczającą stałością oraz odpowiednią strukturą w zakresie zaplecza personalnego i technicznego, by umożliwić mu odbiór usług i wykorzystywanie ich do celów jego działalności gospodarczej, czego zbadanie należy do sądu odsyłającego. </a:t>
            </a:r>
          </a:p>
        </p:txBody>
      </p:sp>
    </p:spTree>
    <p:extLst>
      <p:ext uri="{BB962C8B-B14F-4D97-AF65-F5344CB8AC3E}">
        <p14:creationId xmlns:p14="http://schemas.microsoft.com/office/powerpoint/2010/main" val="3820601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Poprzednie orzecznictwo_ wyrok NSA z dnia 29 lipca 2021 r., sygn. akt I FSK 660/18</a:t>
            </a:r>
          </a:p>
        </p:txBody>
      </p:sp>
      <p:sp>
        <p:nvSpPr>
          <p:cNvPr id="3" name="Symbol zastępczy zawartości 2"/>
          <p:cNvSpPr>
            <a:spLocks noGrp="1"/>
          </p:cNvSpPr>
          <p:nvPr>
            <p:ph idx="1"/>
          </p:nvPr>
        </p:nvSpPr>
        <p:spPr/>
        <p:txBody>
          <a:bodyPr>
            <a:normAutofit/>
          </a:bodyPr>
          <a:lstStyle/>
          <a:p>
            <a:pPr marL="0" indent="0" algn="just">
              <a:buNone/>
            </a:pPr>
            <a:r>
              <a:rPr lang="pl-PL" dirty="0"/>
              <a:t>W przypadku, gdy przedsiębiorca zagraniczny wykorzystuje znajdujące się w kraju zaplecze personalne i techniczne innego podmiotu, dla wypełnienia kryterium "stałości" przy ocenie istnienia stałego miejsca prowadzenia działalności gospodarczej konieczne jest:</a:t>
            </a:r>
          </a:p>
          <a:p>
            <a:pPr algn="just"/>
            <a:r>
              <a:rPr lang="pl-PL" dirty="0"/>
              <a:t>- zawarcie umów o świadczeniu usług lub umów najmu dotyczących zaplecza technicznego i personalnego, które nie podlegają rozwiązaniu w krótkim czasie,</a:t>
            </a:r>
          </a:p>
          <a:p>
            <a:pPr algn="just"/>
            <a:r>
              <a:rPr lang="pl-PL" dirty="0"/>
              <a:t>- posiadanie przez zagraniczny podmiot kontroli nad zapleczem personalnym i technicznym oraz dysponowanie nim w sposób porównywalny do sytuacji, w której zaplecze personalne i techniczne stanowiłoby własność zagranicznego podatnika (por. Opinia Rzecznika Generalnego z 15 maja 2014 r. w sprawie C-605/12 </a:t>
            </a:r>
            <a:r>
              <a:rPr lang="pl-PL" dirty="0" err="1"/>
              <a:t>W.sp</a:t>
            </a:r>
            <a:r>
              <a:rPr lang="pl-PL" dirty="0"/>
              <a:t>. z o.o.).</a:t>
            </a:r>
          </a:p>
          <a:p>
            <a:endParaRPr lang="pl-PL" dirty="0"/>
          </a:p>
        </p:txBody>
      </p:sp>
    </p:spTree>
    <p:extLst>
      <p:ext uri="{BB962C8B-B14F-4D97-AF65-F5344CB8AC3E}">
        <p14:creationId xmlns:p14="http://schemas.microsoft.com/office/powerpoint/2010/main" val="412482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NSA 19.05.2022, I FSK 968/20</a:t>
            </a:r>
          </a:p>
        </p:txBody>
      </p:sp>
      <p:sp>
        <p:nvSpPr>
          <p:cNvPr id="3" name="Symbol zastępczy zawartości 2"/>
          <p:cNvSpPr>
            <a:spLocks noGrp="1"/>
          </p:cNvSpPr>
          <p:nvPr>
            <p:ph idx="1"/>
          </p:nvPr>
        </p:nvSpPr>
        <p:spPr/>
        <p:txBody>
          <a:bodyPr/>
          <a:lstStyle/>
          <a:p>
            <a:pPr algn="just"/>
            <a:r>
              <a:rPr lang="pl-PL" sz="2000" b="1" dirty="0"/>
              <a:t>Nie można mówić o „stałym miejscu prowadzenia działalności gospodarczej” zagranicznego usługobiorcy w rozumieniu art. 11 ust. 1 rozporządzenia Rady (UE) Nr 282/2011 w zw. z art. 28b ust. 2 ustawy o VAT, jeżeli to samo zaplecze personalne i techniczne, które ma zostać udostępnione spółce zagranicznej przez spółkę krajową i które zdaniem organów podatkowych pozwala na wykazanie istnienia stałego miejsca prowadzenia działalności spółki zagranicznej w kraju, stanowi również zaplecze, dzięki któremu spółka krajowa świadczy usługi na rzecz spółki zagranicznej.</a:t>
            </a:r>
            <a:endParaRPr lang="pl-PL" sz="2000" dirty="0"/>
          </a:p>
          <a:p>
            <a:endParaRPr lang="pl-PL" dirty="0"/>
          </a:p>
        </p:txBody>
      </p:sp>
    </p:spTree>
    <p:extLst>
      <p:ext uri="{BB962C8B-B14F-4D97-AF65-F5344CB8AC3E}">
        <p14:creationId xmlns:p14="http://schemas.microsoft.com/office/powerpoint/2010/main" val="2008226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Wyrok NSA 19.05.2022, I FSK 968/20 – stan faktyczny</a:t>
            </a:r>
          </a:p>
        </p:txBody>
      </p:sp>
      <p:sp>
        <p:nvSpPr>
          <p:cNvPr id="3" name="Symbol zastępczy zawartości 2"/>
          <p:cNvSpPr>
            <a:spLocks noGrp="1"/>
          </p:cNvSpPr>
          <p:nvPr>
            <p:ph idx="1"/>
          </p:nvPr>
        </p:nvSpPr>
        <p:spPr>
          <a:xfrm>
            <a:off x="2589211" y="2133600"/>
            <a:ext cx="9239799" cy="4475018"/>
          </a:xfrm>
        </p:spPr>
        <p:txBody>
          <a:bodyPr>
            <a:normAutofit fontScale="62500" lnSpcReduction="20000"/>
          </a:bodyPr>
          <a:lstStyle/>
          <a:p>
            <a:pPr algn="just"/>
            <a:r>
              <a:rPr lang="pl-PL" sz="1900" b="1" dirty="0"/>
              <a:t> Spółka zawarła z niemieckim podmiotem A., będącym czynnym podatnikiem VAT zarejestrowanym na potrzeby VAT w Polsce, umowę składu regulującą transakcje magazynowania towarów przez Spółkę na rzecz A. Zawarta przez strony umowa, związana była z profilem działalności obu podmiotów.  Spółka prowadzi m.in. działalność w zakresie magazynowania i przechowywania towarów, zaś Zainteresowany zajmuje się sprzedażą części zamiennych do samochodów osobowych i motocykli w formule e-commerce, bezpośrednio do klienta. </a:t>
            </a:r>
          </a:p>
          <a:p>
            <a:pPr algn="just"/>
            <a:r>
              <a:rPr lang="pl-PL" sz="1900" b="1" dirty="0"/>
              <a:t>Z zapisu zawartej umowy wynika, że jej przedmiotem jest stałe przyjmowanie i składowanie towarów, przygotowanie towarów do wysyłki, wysyłka oraz przyjęcia zwrotów towarów w wynajmowanym przez Spółkę magazynie. Wynagrodzenie należne Spółce płatne jest przez A. na podstawie zestawienia przygotowanego przez Spółkę ostatniego dnia każdego miesiąca oraz sporządzonej faktury VAT. W ramach przygotowania towaru do wysyłki, Spółka monitoruje na bieżąco asortyment magazynu. Po otrzymaniu zamówienia, system komputerowy sprawdza, czy dana część znajduje się w magazynie czy też trzeba zamówić ją u dostawcy. Jeżeli konieczne jest zamówienie towaru u zewnętrznego dostawcy, generowana przez system odpowiednia informacja jest do niego kierowana automatycznie. Po dotarciu do magazynu towar jest przyjmowany i składowany na półki. Następnie, po skompletowaniu zamówienia części są zbierane, pakowane i wysyłane do klienta. W zawartej przez strony umowie, A. zastrzegł sobie możliwość przeprowadzenia kontroli ilości i stanu składowanych towarów, warunków ich przechowywania, pobierania próbek oraz dokonywania wszelkich innych czynności niezbędnych dla zachowania towarów w należytym stanie. A. ma zapewniony dostęp do przechowywanych towarów, w czasie przez siebie wybranym. Umowa została zawarta na czas nieoznaczony, jednakże obie strony mogą rozwiązać umowę za 90-dniowym pisemnym uprzedzeniem.</a:t>
            </a:r>
          </a:p>
          <a:p>
            <a:pPr algn="just"/>
            <a:r>
              <a:rPr lang="pl-PL" sz="1900" b="1" dirty="0"/>
              <a:t>Spółka podkreśliła, że zdecydowana większość odbiorców towarów sprzedawanych przez A. to osoby zagraniczne. Odbiorcy z Polski stanowią mniej niż 1% ogółu klientów Zainteresowanego, zaś transakcje zawierane na terytorium Polski są sporadyczne, przede wszystkim dotyczą zakupu opakowań. Ponadto poza usługami objętymi umową, Zainteresowany uczestniczył jedynie w jednorazowych transakcjach ze Spółką.</a:t>
            </a:r>
          </a:p>
          <a:p>
            <a:pPr algn="just"/>
            <a:r>
              <a:rPr lang="pl-PL" sz="1900" b="1" dirty="0"/>
              <a:t>Ponadto, A. nie dokonuje na terytorium Polski odpłatnej dostawy towarów ani odpłatnego świadczenia usług; nabywa na terytorium Polski towary handlowe (części samochodowe) oraz materiały do pakowania przesyłek; nie ma wyłącznego prawa do korzystania z określonej powierzchni magazynowej.</a:t>
            </a:r>
          </a:p>
          <a:p>
            <a:endParaRPr lang="pl-PL" dirty="0"/>
          </a:p>
        </p:txBody>
      </p:sp>
    </p:spTree>
    <p:extLst>
      <p:ext uri="{BB962C8B-B14F-4D97-AF65-F5344CB8AC3E}">
        <p14:creationId xmlns:p14="http://schemas.microsoft.com/office/powerpoint/2010/main" val="3682772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 faktyczny - pytanie</a:t>
            </a:r>
          </a:p>
        </p:txBody>
      </p:sp>
      <p:sp>
        <p:nvSpPr>
          <p:cNvPr id="3" name="Symbol zastępczy zawartości 2"/>
          <p:cNvSpPr>
            <a:spLocks noGrp="1"/>
          </p:cNvSpPr>
          <p:nvPr>
            <p:ph idx="1"/>
          </p:nvPr>
        </p:nvSpPr>
        <p:spPr/>
        <p:txBody>
          <a:bodyPr/>
          <a:lstStyle/>
          <a:p>
            <a:pPr algn="just"/>
            <a:r>
              <a:rPr lang="pl-PL" sz="2400" dirty="0"/>
              <a:t>Czy w związku z zawarciem opisanej w stanie faktycznym (zdarzeniu przyszłym) umowy, powstanie dla Zainteresowanego na terytorium Polski stałe miejsce prowadzenia działalności gospodarczej dla celów stosowania art. 28b ust. 2 ustawy o VAT w związku z czym usługi świadczone na jego rzecz przez Spółkę będą opodatkowane w Polsce</a:t>
            </a:r>
            <a:r>
              <a:rPr lang="pl-PL" dirty="0"/>
              <a:t>?</a:t>
            </a:r>
          </a:p>
        </p:txBody>
      </p:sp>
    </p:spTree>
    <p:extLst>
      <p:ext uri="{BB962C8B-B14F-4D97-AF65-F5344CB8AC3E}">
        <p14:creationId xmlns:p14="http://schemas.microsoft.com/office/powerpoint/2010/main" val="1377506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 faktyczny – stanowisko organów</a:t>
            </a:r>
          </a:p>
        </p:txBody>
      </p:sp>
      <p:sp>
        <p:nvSpPr>
          <p:cNvPr id="3" name="Symbol zastępczy zawartości 2"/>
          <p:cNvSpPr>
            <a:spLocks noGrp="1"/>
          </p:cNvSpPr>
          <p:nvPr>
            <p:ph idx="1"/>
          </p:nvPr>
        </p:nvSpPr>
        <p:spPr/>
        <p:txBody>
          <a:bodyPr>
            <a:normAutofit fontScale="92500" lnSpcReduction="20000"/>
          </a:bodyPr>
          <a:lstStyle/>
          <a:p>
            <a:pPr algn="just"/>
            <a:r>
              <a:rPr lang="pl-PL" dirty="0"/>
              <a:t>Spełnione są przesłanki do uznania opisanej w stanie faktycznym działalności Zainteresowanego (podmiotu mającego siedzibę w Niemczech) na terytorium Polski za stałe miejsce prowadzenia działalności gospodarczej, które cechuje się wystarczającą stałością oraz odpowiednią strukturą w zakresie zaplecza personalnego i technicznego."</a:t>
            </a:r>
          </a:p>
          <a:p>
            <a:pPr algn="just"/>
            <a:r>
              <a:rPr lang="pl-PL" dirty="0"/>
              <a:t>W  niniejszej sprawie zostaną spełnione kryteria posiadania minimalnego rozmiaru działalności charakteryzującej się określonym poziomem stałości, w której będzie miała miejsce obecność zasobów ludzkich i technicznych, koniecznych do prowadzenia działalności gospodarczej podatnika. Tym samym wykorzystanie posiadanej w Polsce infrastruktury technicznej oraz personelu do wykonywania prowadzonej działalności gospodarczej w sposób zorganizowany oraz ciągły, kwalifikuje aktywność Zainteresowanego na terytorium kraju jako stałe miejsce prowadzenia działalności gospodarczej w Polsce w rozumieniu przepisów art. 28b ust. 2 ustawy. W związku z powyższym miejscem świadczenia usług składu na rzecz Zainteresowanego przez Spółkę, zgodnie z art. 28b ust. 2 ustawy o podatku od towarów i usług jest terytorium Polski (miejsce stałego prowadzenia działalności gospodarczej podmiotu niemieckiego).</a:t>
            </a:r>
          </a:p>
        </p:txBody>
      </p:sp>
    </p:spTree>
    <p:extLst>
      <p:ext uri="{BB962C8B-B14F-4D97-AF65-F5344CB8AC3E}">
        <p14:creationId xmlns:p14="http://schemas.microsoft.com/office/powerpoint/2010/main" val="1835150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 faktyczny – stanowisko Sądu pierwszej instancji</a:t>
            </a:r>
          </a:p>
        </p:txBody>
      </p:sp>
      <p:sp>
        <p:nvSpPr>
          <p:cNvPr id="3" name="Symbol zastępczy zawartości 2"/>
          <p:cNvSpPr>
            <a:spLocks noGrp="1"/>
          </p:cNvSpPr>
          <p:nvPr>
            <p:ph idx="1"/>
          </p:nvPr>
        </p:nvSpPr>
        <p:spPr/>
        <p:txBody>
          <a:bodyPr>
            <a:normAutofit fontScale="85000" lnSpcReduction="10000"/>
          </a:bodyPr>
          <a:lstStyle/>
          <a:p>
            <a:pPr algn="just"/>
            <a:r>
              <a:rPr lang="pl-PL" dirty="0"/>
              <a:t>Sąd przychylił się do stanowiska zaprezentowanego przez organ, że jeżeli dany podmiot posiada w danym państwie swój personel oraz strukturę (w tym infrastrukturę techniczną), cechującą się odpowiednią stałością, to posiada stałe miejsce prowadzenia działalności w tym państwie. Bez znaczenia pozostaje natomiast okoliczność, czy są to pracownicy zatrudnieni bezpośrednio przez ten podmiot, czy też jest to "własna" infrastruktura. Sąd stwierdził ponadto, że słusznie organ nie zgodził się ze Skarżącą, że Zainteresowany nie dysponuje na terytorium Polski żadnym personelem ani infrastrukturą techniczną, że działalność na terytorium kraju nie ma charakteru niezależnego, co oznacza, że nie ma możliwości samodzielnego działania oraz że aktywność Zainteresowanego w Polsce nie charakteryzuje się stałością, tj. nie występuję w sposób powtarzalny i nieprzemijający. </a:t>
            </a:r>
          </a:p>
          <a:p>
            <a:pPr algn="just"/>
            <a:r>
              <a:rPr lang="pl-PL" dirty="0"/>
              <a:t>Zasadnie zdaniem Sądu organ uwzględnił także to, że Skarżąca, w celu realizacji usługi składu, działa pod ścisłym nadzorem Zainteresowanego, który zastrzegł sobie możliwość przeprowadzenia kontroli ilości i stanu składowanych towarów, warunków ich przechowywania, pobierania próbek oraz dokonywania wszelkich innych czynności niezbędnych dla zachowania towarów w należytym stanie. Zgodnie z umową Zainteresowany ma zapewniony dostęp do przechowywanych towarów, w czasie przez siebie wybranym.</a:t>
            </a:r>
          </a:p>
          <a:p>
            <a:endParaRPr lang="pl-PL" dirty="0"/>
          </a:p>
        </p:txBody>
      </p:sp>
    </p:spTree>
    <p:extLst>
      <p:ext uri="{BB962C8B-B14F-4D97-AF65-F5344CB8AC3E}">
        <p14:creationId xmlns:p14="http://schemas.microsoft.com/office/powerpoint/2010/main" val="23991932"/>
      </p:ext>
    </p:extLst>
  </p:cSld>
  <p:clrMapOvr>
    <a:masterClrMapping/>
  </p:clrMapOvr>
</p:sld>
</file>

<file path=ppt/theme/theme1.xml><?xml version="1.0" encoding="utf-8"?>
<a:theme xmlns:a="http://schemas.openxmlformats.org/drawingml/2006/main" name="Smug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311</TotalTime>
  <Words>2063</Words>
  <Application>Microsoft Office PowerPoint</Application>
  <PresentationFormat>Panoramiczny</PresentationFormat>
  <Paragraphs>38</Paragraphs>
  <Slides>14</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14</vt:i4>
      </vt:variant>
    </vt:vector>
  </HeadingPairs>
  <TitlesOfParts>
    <vt:vector size="18" baseType="lpstr">
      <vt:lpstr>Arial</vt:lpstr>
      <vt:lpstr>Century Gothic</vt:lpstr>
      <vt:lpstr>Wingdings 3</vt:lpstr>
      <vt:lpstr>Smuga</vt:lpstr>
      <vt:lpstr>Stałe miejsce prowadzenia działalności gospodarczej (wyrok NSA 19.05.2022,           I FSK 968/20) –  dr Roman Wiatrowski</vt:lpstr>
      <vt:lpstr>Główne problemy </vt:lpstr>
      <vt:lpstr>Wyrok TSUE z 16.10.2014 r. sprawie C‑605/12, W. </vt:lpstr>
      <vt:lpstr>Poprzednie orzecznictwo_ wyrok NSA z dnia 29 lipca 2021 r., sygn. akt I FSK 660/18</vt:lpstr>
      <vt:lpstr>Wyrok NSA 19.05.2022, I FSK 968/20</vt:lpstr>
      <vt:lpstr>Wyrok NSA 19.05.2022, I FSK 968/20 – stan faktyczny</vt:lpstr>
      <vt:lpstr>Stan faktyczny - pytanie</vt:lpstr>
      <vt:lpstr>Stan faktyczny – stanowisko organów</vt:lpstr>
      <vt:lpstr>Stan faktyczny – stanowisko Sądu pierwszej instancji</vt:lpstr>
      <vt:lpstr>Wyrok NSA 19.05.2022, I FSK 968/20 –istotna kontrola nad pracownikami</vt:lpstr>
      <vt:lpstr>Wyrok NSA 19.05.2022, I FSK 968/20</vt:lpstr>
      <vt:lpstr>Wyrok NSA 19.05.2022, I FSK 968/20</vt:lpstr>
      <vt:lpstr>Wyrok TSUE z dnia 7 kwietnia 2022 r. w sprawie C-333/20 B.</vt:lpstr>
      <vt:lpstr>Wyrok NSA z 14.02.2023 r. , I FSK 1794/19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Stałe miejsce prowadzenia działalności gospodarczej (wyrok NSA 19.05.2022, I FSK 968/20) –   dr Roman Wiatrowski</dc:title>
  <dc:creator>Roman Wiatrowski</dc:creator>
  <cp:lastModifiedBy>Wojciech Morawski (wmoraw)</cp:lastModifiedBy>
  <cp:revision>24</cp:revision>
  <dcterms:created xsi:type="dcterms:W3CDTF">2023-03-05T11:38:26Z</dcterms:created>
  <dcterms:modified xsi:type="dcterms:W3CDTF">2023-03-09T17:15:21Z</dcterms:modified>
</cp:coreProperties>
</file>