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660" r:id="rId3"/>
    <p:sldId id="670" r:id="rId4"/>
    <p:sldId id="669" r:id="rId5"/>
    <p:sldId id="691" r:id="rId6"/>
    <p:sldId id="692" r:id="rId7"/>
    <p:sldId id="700" r:id="rId8"/>
    <p:sldId id="694" r:id="rId9"/>
    <p:sldId id="698" r:id="rId10"/>
    <p:sldId id="695" r:id="rId11"/>
    <p:sldId id="696" r:id="rId12"/>
    <p:sldId id="697" r:id="rId13"/>
    <p:sldId id="693" r:id="rId14"/>
    <p:sldId id="699" r:id="rId15"/>
    <p:sldId id="353" r:id="rId16"/>
  </p:sldIdLst>
  <p:sldSz cx="9144000" cy="6858000" type="screen4x3"/>
  <p:notesSz cx="6797675" cy="9928225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niel Więckowski" initials="DW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5" autoAdjust="0"/>
    <p:restoredTop sz="94660"/>
  </p:normalViewPr>
  <p:slideViewPr>
    <p:cSldViewPr>
      <p:cViewPr varScale="1">
        <p:scale>
          <a:sx n="67" d="100"/>
          <a:sy n="67" d="100"/>
        </p:scale>
        <p:origin x="1284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4"/>
            <a:ext cx="2945659" cy="496410"/>
          </a:xfrm>
          <a:prstGeom prst="rect">
            <a:avLst/>
          </a:prstGeom>
        </p:spPr>
        <p:txBody>
          <a:bodyPr vert="horz" lIns="92807" tIns="46404" rIns="92807" bIns="46404" rtlCol="0"/>
          <a:lstStyle>
            <a:lvl1pPr algn="l">
              <a:defRPr sz="14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50448" y="4"/>
            <a:ext cx="2945659" cy="496410"/>
          </a:xfrm>
          <a:prstGeom prst="rect">
            <a:avLst/>
          </a:prstGeom>
        </p:spPr>
        <p:txBody>
          <a:bodyPr vert="horz" lIns="92807" tIns="46404" rIns="92807" bIns="46404" rtlCol="0"/>
          <a:lstStyle>
            <a:lvl1pPr algn="r">
              <a:defRPr sz="1400"/>
            </a:lvl1pPr>
          </a:lstStyle>
          <a:p>
            <a:fld id="{3B048149-A31B-4BBA-8A0A-1CD6AD141E81}" type="datetimeFigureOut">
              <a:rPr lang="pl-PL" smtClean="0"/>
              <a:t>10.03.2023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1" y="9430096"/>
            <a:ext cx="2945659" cy="496410"/>
          </a:xfrm>
          <a:prstGeom prst="rect">
            <a:avLst/>
          </a:prstGeom>
        </p:spPr>
        <p:txBody>
          <a:bodyPr vert="horz" lIns="92807" tIns="46404" rIns="92807" bIns="46404" rtlCol="0" anchor="b"/>
          <a:lstStyle>
            <a:lvl1pPr algn="l">
              <a:defRPr sz="1400"/>
            </a:lvl1pPr>
          </a:lstStyle>
          <a:p>
            <a:r>
              <a:rPr lang="pl-PL"/>
              <a:t>Jarosław Dziewa | Doradca podatkowy</a:t>
            </a: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0448" y="9430096"/>
            <a:ext cx="2945659" cy="496410"/>
          </a:xfrm>
          <a:prstGeom prst="rect">
            <a:avLst/>
          </a:prstGeom>
        </p:spPr>
        <p:txBody>
          <a:bodyPr vert="horz" lIns="92807" tIns="46404" rIns="92807" bIns="46404" rtlCol="0" anchor="b"/>
          <a:lstStyle>
            <a:lvl1pPr algn="r">
              <a:defRPr sz="1400"/>
            </a:lvl1pPr>
          </a:lstStyle>
          <a:p>
            <a:fld id="{9C5BC94C-1885-45FB-B60D-5A2DCEF033C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73655870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1" y="4"/>
            <a:ext cx="2945659" cy="496410"/>
          </a:xfrm>
          <a:prstGeom prst="rect">
            <a:avLst/>
          </a:prstGeom>
        </p:spPr>
        <p:txBody>
          <a:bodyPr vert="horz" lIns="92807" tIns="46404" rIns="92807" bIns="46404" rtlCol="0"/>
          <a:lstStyle>
            <a:lvl1pPr algn="l">
              <a:defRPr sz="14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8" y="4"/>
            <a:ext cx="2945659" cy="496410"/>
          </a:xfrm>
          <a:prstGeom prst="rect">
            <a:avLst/>
          </a:prstGeom>
        </p:spPr>
        <p:txBody>
          <a:bodyPr vert="horz" lIns="92807" tIns="46404" rIns="92807" bIns="46404" rtlCol="0"/>
          <a:lstStyle>
            <a:lvl1pPr algn="r">
              <a:defRPr sz="1400"/>
            </a:lvl1pPr>
          </a:lstStyle>
          <a:p>
            <a:fld id="{3A0294F1-A400-4EAE-8019-1024B1609257}" type="datetimeFigureOut">
              <a:rPr lang="pl-PL" smtClean="0"/>
              <a:t>10.03.2023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2950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07" tIns="46404" rIns="92807" bIns="46404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15911"/>
            <a:ext cx="5438140" cy="4467701"/>
          </a:xfrm>
          <a:prstGeom prst="rect">
            <a:avLst/>
          </a:prstGeom>
        </p:spPr>
        <p:txBody>
          <a:bodyPr vert="horz" lIns="92807" tIns="46404" rIns="92807" bIns="46404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1" y="9430096"/>
            <a:ext cx="2945659" cy="496410"/>
          </a:xfrm>
          <a:prstGeom prst="rect">
            <a:avLst/>
          </a:prstGeom>
        </p:spPr>
        <p:txBody>
          <a:bodyPr vert="horz" lIns="92807" tIns="46404" rIns="92807" bIns="46404" rtlCol="0" anchor="b"/>
          <a:lstStyle>
            <a:lvl1pPr algn="l">
              <a:defRPr sz="1400"/>
            </a:lvl1pPr>
          </a:lstStyle>
          <a:p>
            <a:r>
              <a:rPr lang="pl-PL"/>
              <a:t>Jarosław Dziewa | Doradca podatkowy</a:t>
            </a: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8" y="9430096"/>
            <a:ext cx="2945659" cy="496410"/>
          </a:xfrm>
          <a:prstGeom prst="rect">
            <a:avLst/>
          </a:prstGeom>
        </p:spPr>
        <p:txBody>
          <a:bodyPr vert="horz" lIns="92807" tIns="46404" rIns="92807" bIns="46404" rtlCol="0" anchor="b"/>
          <a:lstStyle>
            <a:lvl1pPr algn="r">
              <a:defRPr sz="1400"/>
            </a:lvl1pPr>
          </a:lstStyle>
          <a:p>
            <a:fld id="{22D3BD3C-A2C9-406E-937A-ED3386F8366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26710300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D3BD3C-A2C9-406E-937A-ED3386F8366E}" type="slidenum">
              <a:rPr lang="pl-PL" smtClean="0"/>
              <a:t>1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/>
              <a:t>Jarosław Dziewa | Doradca podatkowy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592527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19C7B-0936-488F-8C84-F7CDE54BBABC}" type="datetime1">
              <a:rPr lang="pl-PL" smtClean="0"/>
              <a:t>10.03.2023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77C5-7A09-4061-A310-CEF476031B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43331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4D0F0-747B-4B99-A892-8B7AA474CF9A}" type="datetime1">
              <a:rPr lang="pl-PL" smtClean="0"/>
              <a:t>10.03.2023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77C5-7A09-4061-A310-CEF476031B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73399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D579D-4CD8-416C-A5E6-985B9BC9F79D}" type="datetime1">
              <a:rPr lang="pl-PL" smtClean="0"/>
              <a:t>10.03.2023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77C5-7A09-4061-A310-CEF476031B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81254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0A42F-F34A-4D5A-A675-588A88B16436}" type="datetime1">
              <a:rPr lang="pl-PL" smtClean="0"/>
              <a:t>10.03.2023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77C5-7A09-4061-A310-CEF476031B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6260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805C-B94D-4294-A465-FAEBBE1A38BC}" type="datetime1">
              <a:rPr lang="pl-PL" smtClean="0"/>
              <a:t>10.03.2023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77C5-7A09-4061-A310-CEF476031B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81480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2EEF15-174A-4983-9B5A-B224A846EDEC}" type="datetime1">
              <a:rPr lang="pl-PL" smtClean="0"/>
              <a:t>10.03.2023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77C5-7A09-4061-A310-CEF476031B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59233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8BE7E-2DB1-45C4-ABD6-B97970CD56CE}" type="datetime1">
              <a:rPr lang="pl-PL" smtClean="0"/>
              <a:t>10.03.2023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77C5-7A09-4061-A310-CEF476031B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43531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6E5DB4-6277-4EF8-9F09-A85BB517ACF6}" type="datetime1">
              <a:rPr lang="pl-PL" smtClean="0"/>
              <a:t>10.03.2023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77C5-7A09-4061-A310-CEF476031B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69265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E4FAA-BDD4-4503-81AD-564783874A53}" type="datetime1">
              <a:rPr lang="pl-PL" smtClean="0"/>
              <a:t>10.03.2023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77C5-7A09-4061-A310-CEF476031B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47960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CE477-6532-43FE-A393-9C771D7CB257}" type="datetime1">
              <a:rPr lang="pl-PL" smtClean="0"/>
              <a:t>10.03.2023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77C5-7A09-4061-A310-CEF476031B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10349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D7D09-667C-434F-8D12-296587EEAF80}" type="datetime1">
              <a:rPr lang="pl-PL" smtClean="0"/>
              <a:t>10.03.2023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77C5-7A09-4061-A310-CEF476031B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19316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3025C6-9BBE-4499-B2EA-07F4FA0982D7}" type="datetime1">
              <a:rPr lang="pl-PL" smtClean="0"/>
              <a:t>10.03.2023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5577C5-7A09-4061-A310-CEF476031BC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59916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sip.lex.pl/#/document/67649533?unitId=art(25)lit(a)&amp;cm=DOCUMENT" TargetMode="External"/><Relationship Id="rId2" Type="http://schemas.openxmlformats.org/officeDocument/2006/relationships/hyperlink" Target="https://sip.lex.pl/#/document/522731455?cm=DOCUMENT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ancelaria.dziewa-rutyna.eu/" TargetMode="External"/><Relationship Id="rId2" Type="http://schemas.openxmlformats.org/officeDocument/2006/relationships/hyperlink" Target="mailto:jaroslaw.dziewa@kancelaria.dziewa-rutyna.eu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3568" y="2204864"/>
            <a:ext cx="5142197" cy="3312363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pl-PL" sz="2500" b="1" dirty="0">
                <a:solidFill>
                  <a:srgbClr val="C00000"/>
                </a:solidFill>
              </a:rPr>
              <a:t>Przejęcie praw i obowiązków z umowy deweloperskiej</a:t>
            </a:r>
            <a:br>
              <a:rPr lang="pl-PL" sz="2500" b="1" dirty="0">
                <a:solidFill>
                  <a:srgbClr val="C00000"/>
                </a:solidFill>
              </a:rPr>
            </a:br>
            <a:br>
              <a:rPr lang="pl-PL" sz="2500" dirty="0">
                <a:solidFill>
                  <a:srgbClr val="C00000"/>
                </a:solidFill>
              </a:rPr>
            </a:br>
            <a:r>
              <a:rPr lang="pl-PL" sz="2000" b="1" dirty="0">
                <a:solidFill>
                  <a:srgbClr val="C00000"/>
                </a:solidFill>
              </a:rPr>
              <a:t>wyrok NSA z 17.02.2022r. sygn. I FSK 1669/18</a:t>
            </a:r>
            <a:br>
              <a:rPr lang="pl-PL" sz="2000" b="1" dirty="0">
                <a:solidFill>
                  <a:srgbClr val="C00000"/>
                </a:solidFill>
              </a:rPr>
            </a:br>
            <a:br>
              <a:rPr lang="pl-PL" sz="2000" b="1" dirty="0">
                <a:solidFill>
                  <a:srgbClr val="C00000"/>
                </a:solidFill>
              </a:rPr>
            </a:br>
            <a:br>
              <a:rPr lang="pl-PL" sz="2000" b="1" dirty="0">
                <a:solidFill>
                  <a:srgbClr val="C00000"/>
                </a:solidFill>
              </a:rPr>
            </a:br>
            <a:r>
              <a:rPr lang="pl-PL" sz="2000" b="1" dirty="0">
                <a:solidFill>
                  <a:srgbClr val="C00000"/>
                </a:solidFill>
              </a:rPr>
              <a:t>VIII TPOP, 10-11.03.2023</a:t>
            </a:r>
            <a:endParaRPr lang="pl-PL" sz="20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5" name="Text Box 3"/>
          <p:cNvSpPr txBox="1">
            <a:spLocks noGrp="1" noChangeArrowheads="1"/>
          </p:cNvSpPr>
          <p:nvPr>
            <p:ph type="subTitle" idx="1"/>
          </p:nvPr>
        </p:nvSpPr>
        <p:spPr bwMode="auto">
          <a:xfrm>
            <a:off x="4355976" y="4653136"/>
            <a:ext cx="4104456" cy="1159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>
            <a:normAutofit/>
          </a:bodyPr>
          <a:lstStyle>
            <a:lvl1pPr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1pPr>
            <a:lvl2pPr marL="74295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2pPr>
            <a:lvl3pPr marL="11430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3pPr>
            <a:lvl4pPr marL="16002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4pPr>
            <a:lvl5pPr marL="20574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9pPr>
          </a:lstStyle>
          <a:p>
            <a:pPr algn="r" eaLnBrk="1" hangingPunct="1">
              <a:spcBef>
                <a:spcPts val="400"/>
              </a:spcBef>
            </a:pPr>
            <a:r>
              <a:rPr lang="pl-PL" sz="1800" b="1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Jarosław Dziewa</a:t>
            </a:r>
          </a:p>
          <a:p>
            <a:pPr algn="r" eaLnBrk="1" hangingPunct="1">
              <a:spcBef>
                <a:spcPts val="400"/>
              </a:spcBef>
            </a:pPr>
            <a:r>
              <a:rPr lang="pl-PL" sz="16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Doradca Podatkowy </a:t>
            </a:r>
          </a:p>
          <a:p>
            <a:pPr algn="r" eaLnBrk="1" hangingPunct="1">
              <a:spcBef>
                <a:spcPts val="400"/>
              </a:spcBef>
            </a:pPr>
            <a:r>
              <a:rPr lang="pl-PL" sz="1600" dirty="0">
                <a:solidFill>
                  <a:schemeClr val="tx2">
                    <a:lumMod val="75000"/>
                  </a:schemeClr>
                </a:solidFill>
                <a:latin typeface="Calibri" pitchFamily="34" charset="0"/>
              </a:rPr>
              <a:t>Senior Partner</a:t>
            </a:r>
          </a:p>
          <a:p>
            <a:pPr algn="r" eaLnBrk="1" hangingPunct="1">
              <a:spcBef>
                <a:spcPts val="400"/>
              </a:spcBef>
            </a:pPr>
            <a:endParaRPr lang="pl-PL" sz="1600" dirty="0">
              <a:solidFill>
                <a:schemeClr val="tx2">
                  <a:lumMod val="75000"/>
                </a:schemeClr>
              </a:solidFill>
              <a:latin typeface="Calibri" pitchFamily="34" charset="0"/>
            </a:endParaRPr>
          </a:p>
        </p:txBody>
      </p:sp>
      <p:pic>
        <p:nvPicPr>
          <p:cNvPr id="7" name="Obraz 6" descr="C:\Users\R830\Documents\Kancelaria DiR\Podstawowe\Katalog\Zdjęcia_07012013\2bw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7222" y="1012077"/>
            <a:ext cx="2088232" cy="324036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 dirty="0"/>
          </a:p>
        </p:txBody>
      </p:sp>
      <p:pic>
        <p:nvPicPr>
          <p:cNvPr id="8" name="Obraz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723" y="1012077"/>
            <a:ext cx="4387333" cy="496018"/>
          </a:xfrm>
          <a:prstGeom prst="rect">
            <a:avLst/>
          </a:prstGeom>
        </p:spPr>
      </p:pic>
      <p:sp>
        <p:nvSpPr>
          <p:cNvPr id="9" name="Tytuł 1"/>
          <p:cNvSpPr txBox="1">
            <a:spLocks/>
          </p:cNvSpPr>
          <p:nvPr/>
        </p:nvSpPr>
        <p:spPr>
          <a:xfrm>
            <a:off x="688723" y="4988895"/>
            <a:ext cx="5142197" cy="82343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</a:pPr>
            <a:endParaRPr lang="pl-PL" sz="2300" dirty="0">
              <a:solidFill>
                <a:srgbClr val="C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36747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196753"/>
            <a:ext cx="8229600" cy="5040557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15000"/>
              </a:lnSpc>
              <a:spcAft>
                <a:spcPts val="600"/>
              </a:spcAft>
              <a:buNone/>
            </a:pPr>
            <a:r>
              <a:rPr lang="pl-PL" sz="1800" dirty="0">
                <a:solidFill>
                  <a:schemeClr val="tx2">
                    <a:lumMod val="75000"/>
                  </a:schemeClr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Wyrok TSUE </a:t>
            </a:r>
            <a:r>
              <a:rPr lang="pl-PL" sz="1800" b="1" dirty="0">
                <a:solidFill>
                  <a:schemeClr val="tx2">
                    <a:lumMod val="75000"/>
                  </a:schemeClr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C-692/17</a:t>
            </a:r>
            <a:r>
              <a:rPr lang="pl-PL" sz="1800" dirty="0">
                <a:solidFill>
                  <a:schemeClr val="tx2">
                    <a:lumMod val="75000"/>
                  </a:schemeClr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[35] 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pl-PL" sz="18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Open Sans" panose="020B0606030504020204" pitchFamily="34" charset="0"/>
              </a:rPr>
              <a:t>Gdyby tak było, rozpatrywana w postępowaniu głównym </a:t>
            </a:r>
            <a:r>
              <a:rPr lang="pl-PL" sz="1800" b="1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Open Sans" panose="020B0606030504020204" pitchFamily="34" charset="0"/>
              </a:rPr>
              <a:t>transakcja cesji, </a:t>
            </a:r>
            <a:r>
              <a:rPr lang="pl-PL" sz="18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Open Sans" panose="020B0606030504020204" pitchFamily="34" charset="0"/>
              </a:rPr>
              <a:t>do której doszło - według uwag przedstawionych przed Trybunałem - w przeddzień uprawomocnienia się wyroku przysądzającego odnośną nieruchomość, </a:t>
            </a:r>
            <a:r>
              <a:rPr lang="pl-PL" sz="1800" b="1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Open Sans" panose="020B0606030504020204" pitchFamily="34" charset="0"/>
              </a:rPr>
              <a:t>polegałaby na przekazaniu rzeczy</a:t>
            </a:r>
            <a:r>
              <a:rPr lang="pl-PL" sz="18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Open Sans" panose="020B0606030504020204" pitchFamily="34" charset="0"/>
              </a:rPr>
              <a:t>, mianowicie nieruchomości, przez stronę, </a:t>
            </a:r>
            <a:r>
              <a:rPr lang="pl-PL" sz="1800" b="1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Open Sans" panose="020B0606030504020204" pitchFamily="34" charset="0"/>
              </a:rPr>
              <a:t>która upoważnia drugą stronę do rozporządzania tą rzeczą</a:t>
            </a:r>
            <a:r>
              <a:rPr lang="pl-PL" sz="18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Open Sans" panose="020B0606030504020204" pitchFamily="34" charset="0"/>
              </a:rPr>
              <a:t>, </a:t>
            </a:r>
            <a:r>
              <a:rPr lang="pl-PL" sz="1800" b="1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Open Sans" panose="020B0606030504020204" pitchFamily="34" charset="0"/>
              </a:rPr>
              <a:t>jakby była jej właścicielem</a:t>
            </a:r>
            <a:r>
              <a:rPr lang="pl-PL" sz="18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Open Sans" panose="020B0606030504020204" pitchFamily="34" charset="0"/>
              </a:rPr>
              <a:t>, co stanowiłoby dostawę towarów (zob. podobnie wyrok z dnia 27 marca 2019 r., </a:t>
            </a:r>
            <a:r>
              <a:rPr lang="pl-PL" sz="1800" dirty="0" err="1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Open Sans" panose="020B0606030504020204" pitchFamily="34" charset="0"/>
              </a:rPr>
              <a:t>Mydibel</a:t>
            </a:r>
            <a:r>
              <a:rPr lang="pl-PL" sz="18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Open Sans" panose="020B0606030504020204" pitchFamily="34" charset="0"/>
              </a:rPr>
              <a:t>, </a:t>
            </a:r>
            <a:r>
              <a:rPr lang="pl-PL" sz="1800" u="sng" dirty="0">
                <a:solidFill>
                  <a:srgbClr val="0000FF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Open Sans" panose="020B0606030504020204" pitchFamily="34" charset="0"/>
                <a:hlinkClick r:id="rId2"/>
              </a:rPr>
              <a:t>C-201/18</a:t>
            </a:r>
            <a:r>
              <a:rPr lang="pl-PL" sz="18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Open Sans" panose="020B0606030504020204" pitchFamily="34" charset="0"/>
              </a:rPr>
              <a:t>, EU:C:2019:254, pkt 34 i przytoczone tam orzecznictwo). 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pl-PL" sz="18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Open Sans" panose="020B0606030504020204" pitchFamily="34" charset="0"/>
              </a:rPr>
              <a:t>Gdyby tak nie było, rozpatrywana w postępowaniu głównym transakcja polegałaby na cesji wartości niematerialnej, mającej za przedmiot prawa do nieruchomości, i </a:t>
            </a:r>
            <a:r>
              <a:rPr lang="pl-PL" sz="1800" b="1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Open Sans" panose="020B0606030504020204" pitchFamily="34" charset="0"/>
              </a:rPr>
              <a:t>wchodziłaby w zakres pojęcia świadczenia usług </a:t>
            </a:r>
            <a:r>
              <a:rPr lang="pl-PL" sz="18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Open Sans" panose="020B0606030504020204" pitchFamily="34" charset="0"/>
              </a:rPr>
              <a:t>zgodnie z </a:t>
            </a:r>
            <a:r>
              <a:rPr lang="pl-PL" sz="1800" u="sng" dirty="0">
                <a:solidFill>
                  <a:srgbClr val="0000FF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Open Sans" panose="020B0606030504020204" pitchFamily="34" charset="0"/>
                <a:hlinkClick r:id="rId3"/>
              </a:rPr>
              <a:t>art. 25 lit. a)</a:t>
            </a:r>
            <a:r>
              <a:rPr lang="pl-PL" sz="18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Open Sans" panose="020B0606030504020204" pitchFamily="34" charset="0"/>
              </a:rPr>
              <a:t> dyrektywy 2006/112. Do sądu odsyłającego należy dokonanie niezbędnych ustaleń w tej kwestii.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cs-CZ" sz="1800" dirty="0"/>
          </a:p>
          <a:p>
            <a:pPr marL="0" indent="0" algn="just">
              <a:buNone/>
            </a:pPr>
            <a:endParaRPr lang="cs-CZ" sz="2000" dirty="0"/>
          </a:p>
          <a:p>
            <a:pPr marL="0" indent="0" algn="just">
              <a:buNone/>
            </a:pPr>
            <a:endParaRPr lang="cs-CZ" sz="2000" dirty="0"/>
          </a:p>
          <a:p>
            <a:pPr marL="0" lvl="0" indent="0">
              <a:spcBef>
                <a:spcPts val="1800"/>
              </a:spcBef>
              <a:buNone/>
            </a:pPr>
            <a:endParaRPr lang="pl-PL" sz="22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77C5-7A09-4061-A310-CEF476031BCD}" type="slidenum">
              <a:rPr lang="pl-PL" smtClean="0"/>
              <a:t>10</a:t>
            </a:fld>
            <a:endParaRPr lang="pl-PL"/>
          </a:p>
        </p:txBody>
      </p:sp>
      <p:sp>
        <p:nvSpPr>
          <p:cNvPr id="5" name="Text Box 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78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normAutofit/>
          </a:bodyPr>
          <a:lstStyle>
            <a:lvl1pPr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1pPr>
            <a:lvl2pPr marL="74295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2pPr>
            <a:lvl3pPr marL="11430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3pPr>
            <a:lvl4pPr marL="16002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4pPr>
            <a:lvl5pPr marL="20574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9pPr>
          </a:lstStyle>
          <a:p>
            <a:pPr algn="r" eaLnBrk="1" hangingPunct="1"/>
            <a:r>
              <a:rPr lang="pl-PL" sz="2000" b="1" dirty="0">
                <a:solidFill>
                  <a:srgbClr val="984807"/>
                </a:solidFill>
                <a:latin typeface="Calibri" pitchFamily="34" charset="0"/>
              </a:rPr>
              <a:t>C-692/17</a:t>
            </a:r>
          </a:p>
        </p:txBody>
      </p:sp>
      <p:cxnSp>
        <p:nvCxnSpPr>
          <p:cNvPr id="6" name="Łącznik prostoliniowy 5"/>
          <p:cNvCxnSpPr/>
          <p:nvPr/>
        </p:nvCxnSpPr>
        <p:spPr>
          <a:xfrm>
            <a:off x="238820" y="1052736"/>
            <a:ext cx="8568952" cy="0"/>
          </a:xfrm>
          <a:prstGeom prst="line">
            <a:avLst/>
          </a:prstGeom>
          <a:ln>
            <a:solidFill>
              <a:srgbClr val="98480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ytuł 1"/>
          <p:cNvSpPr txBox="1">
            <a:spLocks/>
          </p:cNvSpPr>
          <p:nvPr/>
        </p:nvSpPr>
        <p:spPr>
          <a:xfrm>
            <a:off x="438656" y="6129300"/>
            <a:ext cx="3168352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1400" dirty="0">
                <a:solidFill>
                  <a:schemeClr val="accent1"/>
                </a:solidFill>
                <a:latin typeface="Calibri" pitchFamily="34" charset="0"/>
              </a:rPr>
              <a:t>Jarosław Dziewa | Doradca podatkowy</a:t>
            </a:r>
          </a:p>
        </p:txBody>
      </p:sp>
    </p:spTree>
    <p:extLst>
      <p:ext uri="{BB962C8B-B14F-4D97-AF65-F5344CB8AC3E}">
        <p14:creationId xmlns:p14="http://schemas.microsoft.com/office/powerpoint/2010/main" val="41753987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196753"/>
            <a:ext cx="8229600" cy="5040557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5000"/>
              </a:lnSpc>
              <a:spcAft>
                <a:spcPts val="600"/>
              </a:spcAft>
              <a:buNone/>
            </a:pPr>
            <a:r>
              <a:rPr lang="pl-PL" sz="2000" b="1" dirty="0">
                <a:solidFill>
                  <a:schemeClr val="tx2">
                    <a:lumMod val="75000"/>
                  </a:schemeClr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Art.14, ust.1 D.VAT (dostawa towarów)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pl-PL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Opinia RG </a:t>
            </a:r>
            <a:r>
              <a:rPr lang="pl-PL" sz="18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Michala</a:t>
            </a:r>
            <a:r>
              <a:rPr lang="pl-PL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8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Bobeka</a:t>
            </a:r>
            <a:r>
              <a:rPr lang="pl-PL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z dnia 22 lutego 2018r. do sprawy </a:t>
            </a:r>
            <a:r>
              <a:rPr lang="pl-PL" sz="1800" b="1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C-665/16</a:t>
            </a:r>
            <a:r>
              <a:rPr lang="pl-PL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Minister Finansów p-ko Gmina Wrocław [41]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l-PL" sz="180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Open Sans" panose="020B0606030504020204" pitchFamily="34" charset="0"/>
              </a:rPr>
              <a:t>[W</a:t>
            </a:r>
            <a:r>
              <a:rPr lang="pl-PL" sz="18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Open Sans" panose="020B0606030504020204" pitchFamily="34" charset="0"/>
              </a:rPr>
              <a:t>] art. 14 ust. 1 dyrektywy VAT, (…) podkreśla się znaczenie faktycznego przeniesienia własności, niezależnie od formy prawnej tego przeniesienia.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l-PL" sz="18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Open Sans" panose="020B0606030504020204" pitchFamily="34" charset="0"/>
              </a:rPr>
              <a:t>Trybunał orzekł, że aby daną transakcję można było zakwalifikować jako dostawę towarów w rozumieniu art. 14 ust. 1, konieczne jest, </a:t>
            </a:r>
            <a:r>
              <a:rPr lang="pl-PL" sz="1800" b="1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Open Sans" panose="020B0606030504020204" pitchFamily="34" charset="0"/>
              </a:rPr>
              <a:t>aby w następstwie tej transakcji osoba ta zyskała uprawnienie </a:t>
            </a:r>
            <a:r>
              <a:rPr lang="pl-PL" sz="1800" b="1" u="sng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Open Sans" panose="020B0606030504020204" pitchFamily="34" charset="0"/>
              </a:rPr>
              <a:t>do faktycznego rozporządzania </a:t>
            </a:r>
            <a:r>
              <a:rPr lang="pl-PL" sz="1800" b="1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Open Sans" panose="020B0606030504020204" pitchFamily="34" charset="0"/>
              </a:rPr>
              <a:t>tymi towarami jak właściciel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l-PL" sz="1800" b="1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Open Sans" panose="020B0606030504020204" pitchFamily="34" charset="0"/>
              </a:rPr>
              <a:t>Prawo do rozporządzania towarami jak właściciel zostało określone</a:t>
            </a:r>
            <a:r>
              <a:rPr lang="pl-PL" sz="18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Open Sans" panose="020B0606030504020204" pitchFamily="34" charset="0"/>
              </a:rPr>
              <a:t> </a:t>
            </a:r>
            <a:r>
              <a:rPr lang="pl-PL" sz="1800" b="1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Open Sans" panose="020B0606030504020204" pitchFamily="34" charset="0"/>
              </a:rPr>
              <a:t>jako prawo do decydowania, w jaki sposób towary są wykorzystywane lub w jakim celu</a:t>
            </a:r>
            <a:r>
              <a:rPr lang="pl-PL" sz="1800" b="1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Open Sans" panose="020B0606030504020204" pitchFamily="34" charset="0"/>
              </a:rPr>
              <a:t>.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cs-CZ" sz="1800" dirty="0"/>
          </a:p>
          <a:p>
            <a:pPr marL="0" indent="0" algn="just">
              <a:buNone/>
            </a:pPr>
            <a:endParaRPr lang="cs-CZ" sz="2000" dirty="0"/>
          </a:p>
          <a:p>
            <a:pPr marL="0" indent="0" algn="just">
              <a:buNone/>
            </a:pPr>
            <a:endParaRPr lang="cs-CZ" sz="2000" dirty="0"/>
          </a:p>
          <a:p>
            <a:pPr marL="0" lvl="0" indent="0">
              <a:spcBef>
                <a:spcPts val="1800"/>
              </a:spcBef>
              <a:buNone/>
            </a:pPr>
            <a:endParaRPr lang="pl-PL" sz="22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77C5-7A09-4061-A310-CEF476031BCD}" type="slidenum">
              <a:rPr lang="pl-PL" smtClean="0"/>
              <a:t>11</a:t>
            </a:fld>
            <a:endParaRPr lang="pl-PL"/>
          </a:p>
        </p:txBody>
      </p:sp>
      <p:sp>
        <p:nvSpPr>
          <p:cNvPr id="5" name="Text Box 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78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normAutofit/>
          </a:bodyPr>
          <a:lstStyle>
            <a:lvl1pPr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1pPr>
            <a:lvl2pPr marL="74295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2pPr>
            <a:lvl3pPr marL="11430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3pPr>
            <a:lvl4pPr marL="16002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4pPr>
            <a:lvl5pPr marL="20574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9pPr>
          </a:lstStyle>
          <a:p>
            <a:pPr algn="r" eaLnBrk="1" hangingPunct="1"/>
            <a:r>
              <a:rPr lang="pl-PL" sz="2000" b="1" dirty="0">
                <a:solidFill>
                  <a:srgbClr val="984807"/>
                </a:solidFill>
                <a:latin typeface="Calibri" pitchFamily="34" charset="0"/>
              </a:rPr>
              <a:t>C-692/17</a:t>
            </a:r>
          </a:p>
        </p:txBody>
      </p:sp>
      <p:cxnSp>
        <p:nvCxnSpPr>
          <p:cNvPr id="6" name="Łącznik prostoliniowy 5"/>
          <p:cNvCxnSpPr/>
          <p:nvPr/>
        </p:nvCxnSpPr>
        <p:spPr>
          <a:xfrm>
            <a:off x="238820" y="1052736"/>
            <a:ext cx="8568952" cy="0"/>
          </a:xfrm>
          <a:prstGeom prst="line">
            <a:avLst/>
          </a:prstGeom>
          <a:ln>
            <a:solidFill>
              <a:srgbClr val="98480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ytuł 1"/>
          <p:cNvSpPr txBox="1">
            <a:spLocks/>
          </p:cNvSpPr>
          <p:nvPr/>
        </p:nvSpPr>
        <p:spPr>
          <a:xfrm>
            <a:off x="438656" y="6129300"/>
            <a:ext cx="3168352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1400" dirty="0">
                <a:solidFill>
                  <a:schemeClr val="accent1"/>
                </a:solidFill>
                <a:latin typeface="Calibri" pitchFamily="34" charset="0"/>
              </a:rPr>
              <a:t>Jarosław Dziewa | Doradca podatkowy</a:t>
            </a:r>
          </a:p>
        </p:txBody>
      </p:sp>
    </p:spTree>
    <p:extLst>
      <p:ext uri="{BB962C8B-B14F-4D97-AF65-F5344CB8AC3E}">
        <p14:creationId xmlns:p14="http://schemas.microsoft.com/office/powerpoint/2010/main" val="24551535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196753"/>
            <a:ext cx="8229600" cy="5040557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15000"/>
              </a:lnSpc>
              <a:spcAft>
                <a:spcPts val="600"/>
              </a:spcAft>
              <a:buNone/>
            </a:pPr>
            <a:r>
              <a:rPr lang="pl-PL" sz="2200" b="1" dirty="0">
                <a:solidFill>
                  <a:schemeClr val="tx2">
                    <a:lumMod val="75000"/>
                  </a:schemeClr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Art.</a:t>
            </a:r>
            <a:r>
              <a:rPr lang="pl-PL" sz="2200" b="1" dirty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r>
              <a:rPr lang="pl-PL" sz="2200" b="1" dirty="0">
                <a:solidFill>
                  <a:schemeClr val="tx2">
                    <a:lumMod val="75000"/>
                  </a:schemeClr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ust.1 D.VAT (świadczenie usług)</a:t>
            </a: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r>
              <a:rPr lang="pl-PL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Wyrok z dnia 10 stycznia 2019r. w sprawie </a:t>
            </a:r>
            <a:r>
              <a:rPr lang="pl-PL" sz="1800" b="1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C-410/17</a:t>
            </a:r>
            <a:r>
              <a:rPr lang="pl-PL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(A </a:t>
            </a:r>
            <a:r>
              <a:rPr lang="pl-PL" sz="1800" dirty="0" err="1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Oy</a:t>
            </a:r>
            <a:r>
              <a:rPr lang="pl-PL" sz="1800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[31]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l-PL" sz="18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Open Sans" panose="020B0606030504020204" pitchFamily="34" charset="0"/>
              </a:rPr>
              <a:t>Ponadto z orzecznictwa Trybunału wynika, że dostawa towarów lub świadczenie usług dokonywane „odpłatnie” w rozumieniu art. 2 ust. 1 lit. a) i c) dyrektywy 2006/112 zakładają wyłącznie istnienie bezpośredniego związku między dostawą towarów lub świadczeniem usług a wynagrodzeniem rzeczywiście otrzymanym przez podatnika.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l-PL" sz="18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Open Sans" panose="020B0606030504020204" pitchFamily="34" charset="0"/>
              </a:rPr>
              <a:t>Zdaniem Trybunału tego rodzaju bezpośredni związek ma miejsce, gdy </a:t>
            </a:r>
            <a:r>
              <a:rPr lang="pl-PL" sz="1800" b="1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Open Sans" panose="020B0606030504020204" pitchFamily="34" charset="0"/>
              </a:rPr>
              <a:t>pomiędzy usługodawcą a usługobiorcą istnieje stosunek prawny, w ramach którego następuje wymiana świadczeń wzajemnych, gdyż zapłata otrzymywana przez usługodawcę stanowi rzeczywiste odzwierciedlenie wartości usługi świadczonej usługobiorcy</a:t>
            </a:r>
            <a:r>
              <a:rPr lang="pl-PL" sz="18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Open Sans" panose="020B0606030504020204" pitchFamily="34" charset="0"/>
              </a:rPr>
              <a:t> (zob. podobnie wyrok z dnia 26 września 2013 r., </a:t>
            </a:r>
            <a:r>
              <a:rPr lang="pl-PL" sz="1800" dirty="0" err="1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Open Sans" panose="020B0606030504020204" pitchFamily="34" charset="0"/>
              </a:rPr>
              <a:t>Serebryannay</a:t>
            </a:r>
            <a:r>
              <a:rPr lang="pl-PL" sz="18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Open Sans" panose="020B0606030504020204" pitchFamily="34" charset="0"/>
              </a:rPr>
              <a:t> </a:t>
            </a:r>
            <a:r>
              <a:rPr lang="pl-PL" sz="1800" dirty="0" err="1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Open Sans" panose="020B0606030504020204" pitchFamily="34" charset="0"/>
              </a:rPr>
              <a:t>vek</a:t>
            </a:r>
            <a:r>
              <a:rPr lang="pl-PL" sz="18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Open Sans" panose="020B0606030504020204" pitchFamily="34" charset="0"/>
              </a:rPr>
              <a:t>, C‑283/12, EU:C:2013:599, pkt 37 i przytoczone tam orzecznictwo).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cs-CZ" sz="1800" dirty="0"/>
          </a:p>
          <a:p>
            <a:pPr marL="0" indent="0" algn="just">
              <a:buNone/>
            </a:pPr>
            <a:endParaRPr lang="cs-CZ" sz="2000" dirty="0"/>
          </a:p>
          <a:p>
            <a:pPr marL="0" indent="0" algn="just">
              <a:buNone/>
            </a:pPr>
            <a:endParaRPr lang="cs-CZ" sz="2000" dirty="0"/>
          </a:p>
          <a:p>
            <a:pPr marL="0" lvl="0" indent="0">
              <a:spcBef>
                <a:spcPts val="1800"/>
              </a:spcBef>
              <a:buNone/>
            </a:pPr>
            <a:endParaRPr lang="pl-PL" sz="22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77C5-7A09-4061-A310-CEF476031BCD}" type="slidenum">
              <a:rPr lang="pl-PL" smtClean="0"/>
              <a:t>12</a:t>
            </a:fld>
            <a:endParaRPr lang="pl-PL"/>
          </a:p>
        </p:txBody>
      </p:sp>
      <p:sp>
        <p:nvSpPr>
          <p:cNvPr id="5" name="Text Box 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78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normAutofit/>
          </a:bodyPr>
          <a:lstStyle>
            <a:lvl1pPr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1pPr>
            <a:lvl2pPr marL="74295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2pPr>
            <a:lvl3pPr marL="11430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3pPr>
            <a:lvl4pPr marL="16002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4pPr>
            <a:lvl5pPr marL="20574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9pPr>
          </a:lstStyle>
          <a:p>
            <a:pPr algn="r" eaLnBrk="1" hangingPunct="1"/>
            <a:r>
              <a:rPr lang="pl-PL" sz="2000" b="1" dirty="0">
                <a:solidFill>
                  <a:srgbClr val="984807"/>
                </a:solidFill>
                <a:latin typeface="Calibri" pitchFamily="34" charset="0"/>
              </a:rPr>
              <a:t>C-692/17</a:t>
            </a:r>
          </a:p>
        </p:txBody>
      </p:sp>
      <p:cxnSp>
        <p:nvCxnSpPr>
          <p:cNvPr id="6" name="Łącznik prostoliniowy 5"/>
          <p:cNvCxnSpPr/>
          <p:nvPr/>
        </p:nvCxnSpPr>
        <p:spPr>
          <a:xfrm>
            <a:off x="238820" y="1052736"/>
            <a:ext cx="8568952" cy="0"/>
          </a:xfrm>
          <a:prstGeom prst="line">
            <a:avLst/>
          </a:prstGeom>
          <a:ln>
            <a:solidFill>
              <a:srgbClr val="98480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ytuł 1"/>
          <p:cNvSpPr txBox="1">
            <a:spLocks/>
          </p:cNvSpPr>
          <p:nvPr/>
        </p:nvSpPr>
        <p:spPr>
          <a:xfrm>
            <a:off x="438656" y="6129300"/>
            <a:ext cx="3168352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1400" dirty="0">
                <a:solidFill>
                  <a:schemeClr val="accent1"/>
                </a:solidFill>
                <a:latin typeface="Calibri" pitchFamily="34" charset="0"/>
              </a:rPr>
              <a:t>Jarosław Dziewa | Doradca podatkowy</a:t>
            </a:r>
          </a:p>
        </p:txBody>
      </p:sp>
    </p:spTree>
    <p:extLst>
      <p:ext uri="{BB962C8B-B14F-4D97-AF65-F5344CB8AC3E}">
        <p14:creationId xmlns:p14="http://schemas.microsoft.com/office/powerpoint/2010/main" val="32133003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196753"/>
            <a:ext cx="8229600" cy="5040557"/>
          </a:xfrm>
        </p:spPr>
        <p:txBody>
          <a:bodyPr>
            <a:normAutofit/>
          </a:bodyPr>
          <a:lstStyle/>
          <a:p>
            <a:pPr marL="0" lvl="0" indent="0">
              <a:spcBef>
                <a:spcPts val="1800"/>
              </a:spcBef>
              <a:buNone/>
            </a:pPr>
            <a:endParaRPr lang="pl-PL" sz="2200" b="1" dirty="0">
              <a:solidFill>
                <a:schemeClr val="tx2">
                  <a:lumMod val="75000"/>
                </a:schemeClr>
              </a:solidFill>
            </a:endParaRPr>
          </a:p>
          <a:p>
            <a:pPr marL="0" lvl="0" indent="0">
              <a:spcBef>
                <a:spcPts val="1800"/>
              </a:spcBef>
              <a:buNone/>
            </a:pPr>
            <a:r>
              <a:rPr lang="pl-PL" sz="2200" b="1" dirty="0">
                <a:solidFill>
                  <a:schemeClr val="tx2">
                    <a:lumMod val="75000"/>
                  </a:schemeClr>
                </a:solidFill>
              </a:rPr>
              <a:t>Orzeczenia zgodne z poglądem orzeczniczym NSA sygn. I FSK 1669/18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pl-PL" sz="1800" dirty="0">
              <a:effectLst/>
              <a:latin typeface="Bookman Old Style" panose="020506040505050202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l-PL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wyrok NSA z 26 czerwca 2021r. sygn. akt I FSK 1732/18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pl-PL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wyrok WSA w Łodzi z 10 listopada 2021r. sygn. akt I SA/</a:t>
            </a:r>
            <a:r>
              <a:rPr lang="pl-PL" sz="18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Łd</a:t>
            </a:r>
            <a:r>
              <a:rPr lang="pl-PL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645/21</a:t>
            </a:r>
          </a:p>
          <a:p>
            <a:pPr marL="270510" indent="-270510" algn="just">
              <a:lnSpc>
                <a:spcPct val="115000"/>
              </a:lnSpc>
              <a:spcAft>
                <a:spcPts val="1000"/>
              </a:spcAft>
            </a:pPr>
            <a:r>
              <a:rPr lang="pl-PL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wyrok WSA w Bydgoszczy z 23 lipca 2019r. sygn. akt I SA/</a:t>
            </a:r>
            <a:r>
              <a:rPr lang="pl-PL" sz="18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Bd</a:t>
            </a:r>
            <a:r>
              <a:rPr lang="pl-PL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314/19 (NSA wyrokiem z </a:t>
            </a:r>
            <a:r>
              <a:rPr lang="pl-PL" sz="1800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19 stycznia 2023r</a:t>
            </a:r>
            <a:r>
              <a:rPr lang="pl-PL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. sygn. akt </a:t>
            </a:r>
            <a:r>
              <a:rPr lang="pl-PL" sz="1800" b="1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 FSK 2007/19 </a:t>
            </a:r>
            <a:r>
              <a:rPr lang="pl-PL" sz="18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uchylił zaskarżony wyrok w całości, i oddalił skargę kasacyjną Dyrektora Krajowej Informacji Skarbowej).</a:t>
            </a:r>
          </a:p>
          <a:p>
            <a:pPr marL="0" indent="0" algn="just">
              <a:buNone/>
            </a:pPr>
            <a:endParaRPr lang="cs-CZ" sz="2000" dirty="0"/>
          </a:p>
          <a:p>
            <a:pPr marL="0" indent="0" algn="just">
              <a:buNone/>
            </a:pPr>
            <a:endParaRPr lang="cs-CZ" sz="2000" dirty="0"/>
          </a:p>
          <a:p>
            <a:pPr marL="0" lvl="0" indent="0">
              <a:spcBef>
                <a:spcPts val="1800"/>
              </a:spcBef>
              <a:buNone/>
            </a:pPr>
            <a:endParaRPr lang="pl-PL" sz="22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77C5-7A09-4061-A310-CEF476031BCD}" type="slidenum">
              <a:rPr lang="pl-PL" smtClean="0"/>
              <a:t>13</a:t>
            </a:fld>
            <a:endParaRPr lang="pl-PL"/>
          </a:p>
        </p:txBody>
      </p:sp>
      <p:sp>
        <p:nvSpPr>
          <p:cNvPr id="5" name="Text Box 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78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normAutofit/>
          </a:bodyPr>
          <a:lstStyle>
            <a:lvl1pPr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1pPr>
            <a:lvl2pPr marL="74295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2pPr>
            <a:lvl3pPr marL="11430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3pPr>
            <a:lvl4pPr marL="16002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4pPr>
            <a:lvl5pPr marL="20574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9pPr>
          </a:lstStyle>
          <a:p>
            <a:pPr algn="r" eaLnBrk="1" hangingPunct="1"/>
            <a:r>
              <a:rPr lang="pl-PL" sz="2000" b="1" dirty="0">
                <a:solidFill>
                  <a:srgbClr val="984807"/>
                </a:solidFill>
                <a:latin typeface="Calibri" pitchFamily="34" charset="0"/>
              </a:rPr>
              <a:t>I FSK 1669/18</a:t>
            </a:r>
          </a:p>
        </p:txBody>
      </p:sp>
      <p:cxnSp>
        <p:nvCxnSpPr>
          <p:cNvPr id="6" name="Łącznik prostoliniowy 5"/>
          <p:cNvCxnSpPr/>
          <p:nvPr/>
        </p:nvCxnSpPr>
        <p:spPr>
          <a:xfrm>
            <a:off x="238820" y="1052736"/>
            <a:ext cx="8568952" cy="0"/>
          </a:xfrm>
          <a:prstGeom prst="line">
            <a:avLst/>
          </a:prstGeom>
          <a:ln>
            <a:solidFill>
              <a:srgbClr val="98480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ytuł 1"/>
          <p:cNvSpPr txBox="1">
            <a:spLocks/>
          </p:cNvSpPr>
          <p:nvPr/>
        </p:nvSpPr>
        <p:spPr>
          <a:xfrm>
            <a:off x="438656" y="6129300"/>
            <a:ext cx="3168352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1400" dirty="0">
                <a:solidFill>
                  <a:schemeClr val="accent1"/>
                </a:solidFill>
                <a:latin typeface="Calibri" pitchFamily="34" charset="0"/>
              </a:rPr>
              <a:t>Jarosław Dziewa | Doradca podatkowy</a:t>
            </a:r>
          </a:p>
        </p:txBody>
      </p:sp>
    </p:spTree>
    <p:extLst>
      <p:ext uri="{BB962C8B-B14F-4D97-AF65-F5344CB8AC3E}">
        <p14:creationId xmlns:p14="http://schemas.microsoft.com/office/powerpoint/2010/main" val="2053612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196753"/>
            <a:ext cx="8229600" cy="5040557"/>
          </a:xfrm>
        </p:spPr>
        <p:txBody>
          <a:bodyPr>
            <a:normAutofit/>
          </a:bodyPr>
          <a:lstStyle/>
          <a:p>
            <a:pPr marL="0" lvl="0" indent="0">
              <a:spcBef>
                <a:spcPts val="1800"/>
              </a:spcBef>
              <a:buNone/>
            </a:pPr>
            <a:r>
              <a:rPr lang="pl-PL" sz="2200" b="1" dirty="0">
                <a:solidFill>
                  <a:schemeClr val="tx2">
                    <a:lumMod val="75000"/>
                  </a:schemeClr>
                </a:solidFill>
              </a:rPr>
              <a:t>Główne problemy</a:t>
            </a:r>
          </a:p>
          <a:p>
            <a:pPr lvl="0" algn="just">
              <a:lnSpc>
                <a:spcPct val="115000"/>
              </a:lnSpc>
              <a:buFont typeface="+mj-lt"/>
              <a:buAutoNum type="arabicPeriod"/>
            </a:pPr>
            <a:r>
              <a:rPr lang="pl-PL" sz="17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Czy w sytuacji, gdy przedmiotem umowy przejęcia praw i obowiązków z umowy deweloperskiej jest prawo do lokalu, który powstanie w przyszłości, na tle wyroku </a:t>
            </a:r>
            <a:r>
              <a:rPr lang="pl-PL" sz="1700" dirty="0">
                <a:ea typeface="Times New Roman" panose="02020603050405020304" pitchFamily="18" charset="0"/>
                <a:cs typeface="Times New Roman" panose="02020603050405020304" pitchFamily="18" charset="0"/>
              </a:rPr>
              <a:t>TSUE C-692/17</a:t>
            </a:r>
            <a:r>
              <a:rPr lang="pl-PL" sz="17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uzasadnione jest twierdzenie, że umowa przejęcia praw i obowiązków z umowy deweloperskiej winna być rozpoznana jako transakcja dostawy towarów, czy też jako świadczenie usługi ?</a:t>
            </a:r>
            <a:endParaRPr lang="pl-PL" sz="17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Bef>
                <a:spcPts val="60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pl-PL" sz="17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Przyjmując założenie, że umowa przejęcia praw i obowiązków z umowy deweloperskiej powinna zostać rozpoznana jako świadczenie usługi, czy w takiej sytuacji podstawę opodatkowania stanowi </a:t>
            </a:r>
            <a:r>
              <a:rPr lang="pl-PL" sz="1700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wynagrodzenia rozumiane jako różnica pomiędzy kwotą otrzymanego świadczenia, a kwotą wpłaconych zaliczek na poczet ceny zakupu lokalu </a:t>
            </a:r>
            <a:r>
              <a:rPr lang="pl-PL" sz="17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(przy założeniu, że deweloper dokona rozliczenia wpłaconych zaliczek poprzez zarachowanie jej na poczet przejemcy praw i obowiązków) ?</a:t>
            </a:r>
            <a:endParaRPr lang="pl-PL" sz="17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cs-CZ" sz="1700" dirty="0"/>
          </a:p>
          <a:p>
            <a:pPr marL="0" indent="0" algn="just">
              <a:buNone/>
            </a:pPr>
            <a:endParaRPr lang="cs-CZ" sz="1700" dirty="0"/>
          </a:p>
          <a:p>
            <a:pPr marL="0" lvl="0" indent="0">
              <a:spcBef>
                <a:spcPts val="1800"/>
              </a:spcBef>
              <a:buNone/>
            </a:pPr>
            <a:endParaRPr lang="pl-PL" sz="22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77C5-7A09-4061-A310-CEF476031BCD}" type="slidenum">
              <a:rPr lang="pl-PL" smtClean="0"/>
              <a:t>14</a:t>
            </a:fld>
            <a:endParaRPr lang="pl-PL"/>
          </a:p>
        </p:txBody>
      </p:sp>
      <p:sp>
        <p:nvSpPr>
          <p:cNvPr id="5" name="Text Box 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78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normAutofit/>
          </a:bodyPr>
          <a:lstStyle>
            <a:lvl1pPr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1pPr>
            <a:lvl2pPr marL="74295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2pPr>
            <a:lvl3pPr marL="11430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3pPr>
            <a:lvl4pPr marL="16002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4pPr>
            <a:lvl5pPr marL="20574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9pPr>
          </a:lstStyle>
          <a:p>
            <a:pPr algn="r" eaLnBrk="1" hangingPunct="1"/>
            <a:r>
              <a:rPr lang="pl-PL" sz="2000" b="1" dirty="0">
                <a:solidFill>
                  <a:srgbClr val="984807"/>
                </a:solidFill>
                <a:latin typeface="Calibri" pitchFamily="34" charset="0"/>
              </a:rPr>
              <a:t>I FSK 1669/18</a:t>
            </a:r>
          </a:p>
        </p:txBody>
      </p:sp>
      <p:cxnSp>
        <p:nvCxnSpPr>
          <p:cNvPr id="6" name="Łącznik prostoliniowy 5"/>
          <p:cNvCxnSpPr/>
          <p:nvPr/>
        </p:nvCxnSpPr>
        <p:spPr>
          <a:xfrm>
            <a:off x="238820" y="1052736"/>
            <a:ext cx="8568952" cy="0"/>
          </a:xfrm>
          <a:prstGeom prst="line">
            <a:avLst/>
          </a:prstGeom>
          <a:ln>
            <a:solidFill>
              <a:srgbClr val="98480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ytuł 1"/>
          <p:cNvSpPr txBox="1">
            <a:spLocks/>
          </p:cNvSpPr>
          <p:nvPr/>
        </p:nvSpPr>
        <p:spPr>
          <a:xfrm>
            <a:off x="438656" y="6129300"/>
            <a:ext cx="3168352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1400" dirty="0">
                <a:solidFill>
                  <a:schemeClr val="accent1"/>
                </a:solidFill>
                <a:latin typeface="Calibri" pitchFamily="34" charset="0"/>
              </a:rPr>
              <a:t>Jarosław Dziewa | Doradca podatkowy</a:t>
            </a:r>
          </a:p>
        </p:txBody>
      </p:sp>
    </p:spTree>
    <p:extLst>
      <p:ext uri="{BB962C8B-B14F-4D97-AF65-F5344CB8AC3E}">
        <p14:creationId xmlns:p14="http://schemas.microsoft.com/office/powerpoint/2010/main" val="5937033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120184" y="1023458"/>
            <a:ext cx="6861448" cy="4608512"/>
          </a:xfrm>
        </p:spPr>
        <p:txBody>
          <a:bodyPr>
            <a:normAutofit/>
          </a:bodyPr>
          <a:lstStyle/>
          <a:p>
            <a:endParaRPr lang="pl-PL" sz="2000" dirty="0"/>
          </a:p>
          <a:p>
            <a:pPr marL="0" indent="0">
              <a:spcBef>
                <a:spcPts val="550"/>
              </a:spcBef>
              <a:buNone/>
            </a:pPr>
            <a:r>
              <a:rPr lang="pl-PL" sz="3000" b="1" dirty="0">
                <a:solidFill>
                  <a:schemeClr val="tx2">
                    <a:lumMod val="75000"/>
                  </a:schemeClr>
                </a:solidFill>
              </a:rPr>
              <a:t>Dziękuję za uwagę</a:t>
            </a:r>
          </a:p>
          <a:p>
            <a:pPr marL="0" indent="0">
              <a:spcBef>
                <a:spcPts val="550"/>
              </a:spcBef>
              <a:buNone/>
            </a:pPr>
            <a:endParaRPr lang="pl-PL" sz="1600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pl-PL" sz="2000" dirty="0">
                <a:solidFill>
                  <a:schemeClr val="tx2">
                    <a:lumMod val="75000"/>
                  </a:schemeClr>
                </a:solidFill>
              </a:rPr>
              <a:t>Jarosław Dziewa,  Doradca podatkowy</a:t>
            </a:r>
          </a:p>
          <a:p>
            <a:pPr marL="0" indent="0">
              <a:buNone/>
            </a:pPr>
            <a:r>
              <a:rPr lang="pl-PL" sz="2000" dirty="0">
                <a:solidFill>
                  <a:schemeClr val="tx2">
                    <a:lumMod val="75000"/>
                  </a:schemeClr>
                </a:solidFill>
              </a:rPr>
              <a:t>Senior Partner</a:t>
            </a:r>
          </a:p>
          <a:p>
            <a:pPr marL="0" indent="0">
              <a:buNone/>
            </a:pPr>
            <a:r>
              <a:rPr lang="pl-PL" sz="2000" dirty="0">
                <a:solidFill>
                  <a:schemeClr val="tx2">
                    <a:lumMod val="75000"/>
                  </a:schemeClr>
                </a:solidFill>
              </a:rPr>
              <a:t>Telefon: 694 486 061</a:t>
            </a:r>
          </a:p>
          <a:p>
            <a:pPr marL="0" indent="0">
              <a:buNone/>
            </a:pPr>
            <a:r>
              <a:rPr lang="pl-PL" sz="2000" u="sng" dirty="0">
                <a:hlinkClick r:id="rId2"/>
              </a:rPr>
              <a:t>jaroslaw.dziewa@kancelaria.dziewa-rutyna.eu</a:t>
            </a:r>
            <a:endParaRPr lang="pl-PL" sz="2000" u="sng" dirty="0"/>
          </a:p>
          <a:p>
            <a:pPr marL="0" indent="0">
              <a:buNone/>
            </a:pPr>
            <a:endParaRPr lang="pl-PL" sz="2000" u="sng" dirty="0"/>
          </a:p>
          <a:p>
            <a:pPr marL="0" indent="0">
              <a:buNone/>
            </a:pPr>
            <a:endParaRPr lang="pl-PL" sz="2000" u="sng" dirty="0"/>
          </a:p>
          <a:p>
            <a:pPr marL="0" indent="0">
              <a:buNone/>
            </a:pPr>
            <a:r>
              <a:rPr lang="pl-PL" sz="2000" dirty="0">
                <a:solidFill>
                  <a:schemeClr val="tx2">
                    <a:lumMod val="75000"/>
                  </a:schemeClr>
                </a:solidFill>
              </a:rPr>
              <a:t>59-220 Legnica  |  ul. Św. Maksymiliana Kolbe 12/2</a:t>
            </a:r>
          </a:p>
          <a:p>
            <a:pPr marL="0" indent="0">
              <a:buNone/>
            </a:pPr>
            <a:r>
              <a:rPr lang="pl-PL" sz="2000" u="sng" dirty="0">
                <a:hlinkClick r:id="rId3"/>
              </a:rPr>
              <a:t>www.kancelaria.dziewa-rutyna.eu</a:t>
            </a:r>
            <a:endParaRPr lang="pl-PL" sz="2000" u="sng" dirty="0"/>
          </a:p>
          <a:p>
            <a:pPr marL="0" indent="0">
              <a:buNone/>
            </a:pPr>
            <a:endParaRPr lang="pl-PL" sz="2000" dirty="0"/>
          </a:p>
          <a:p>
            <a:pPr marL="0" indent="0">
              <a:spcBef>
                <a:spcPts val="550"/>
              </a:spcBef>
              <a:buNone/>
            </a:pPr>
            <a:endParaRPr lang="pl-PL" sz="20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77C5-7A09-4061-A310-CEF476031BCD}" type="slidenum">
              <a:rPr lang="pl-PL" smtClean="0"/>
              <a:t>15</a:t>
            </a:fld>
            <a:endParaRPr lang="pl-PL"/>
          </a:p>
        </p:txBody>
      </p:sp>
      <p:sp>
        <p:nvSpPr>
          <p:cNvPr id="5" name="Text Box 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9221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normAutofit/>
          </a:bodyPr>
          <a:lstStyle>
            <a:lvl1pPr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1pPr>
            <a:lvl2pPr marL="74295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2pPr>
            <a:lvl3pPr marL="11430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3pPr>
            <a:lvl4pPr marL="16002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4pPr>
            <a:lvl5pPr marL="20574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9pPr>
          </a:lstStyle>
          <a:p>
            <a:pPr algn="l" eaLnBrk="1" hangingPunct="1"/>
            <a:br>
              <a:rPr lang="pl-PL" sz="2400" b="1" dirty="0">
                <a:solidFill>
                  <a:srgbClr val="984807"/>
                </a:solidFill>
                <a:latin typeface="Calibri" pitchFamily="34" charset="0"/>
              </a:rPr>
            </a:br>
            <a:endParaRPr lang="pl-PL" sz="2400" b="1" dirty="0">
              <a:solidFill>
                <a:srgbClr val="984807"/>
              </a:solidFill>
              <a:latin typeface="Calibri" pitchFamily="34" charset="0"/>
            </a:endParaRPr>
          </a:p>
        </p:txBody>
      </p:sp>
      <p:pic>
        <p:nvPicPr>
          <p:cNvPr id="7" name="Obraz 6" descr="C:\Users\R830\Documents\Kancelaria DiR\Podstawowe\Katalog\Zdjęcia_07012013\3.jp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1412776"/>
            <a:ext cx="1321400" cy="191493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4316" y="6195898"/>
            <a:ext cx="2717316" cy="326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3642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38656" y="1155235"/>
            <a:ext cx="8229600" cy="464451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pl-PL" sz="2000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pl-PL" sz="2000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pl-PL" sz="2000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pl-PL" i="1" dirty="0">
              <a:solidFill>
                <a:schemeClr val="bg2">
                  <a:lumMod val="10000"/>
                </a:schemeClr>
              </a:solidFill>
            </a:endParaRPr>
          </a:p>
          <a:p>
            <a:pPr marL="0" indent="0" algn="just">
              <a:buNone/>
            </a:pPr>
            <a:r>
              <a:rPr lang="pl-PL" i="1" dirty="0">
                <a:solidFill>
                  <a:schemeClr val="bg2">
                    <a:lumMod val="10000"/>
                  </a:schemeClr>
                </a:solidFill>
              </a:rPr>
              <a:t>Jeśli nienormalne trwa dostatecznie długo, </a:t>
            </a:r>
          </a:p>
          <a:p>
            <a:pPr marL="0" indent="0" algn="just">
              <a:buNone/>
            </a:pPr>
            <a:r>
              <a:rPr lang="pl-PL" i="1" dirty="0">
                <a:solidFill>
                  <a:schemeClr val="bg2">
                    <a:lumMod val="10000"/>
                  </a:schemeClr>
                </a:solidFill>
              </a:rPr>
              <a:t>staje się normalnym</a:t>
            </a:r>
            <a:r>
              <a:rPr lang="pl-PL" i="1" dirty="0"/>
              <a:t>.</a:t>
            </a:r>
            <a:endParaRPr lang="pl-PL" sz="2000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pl-PL" sz="1700" dirty="0">
              <a:solidFill>
                <a:schemeClr val="tx2">
                  <a:lumMod val="75000"/>
                </a:schemeClr>
              </a:solidFill>
            </a:endParaRPr>
          </a:p>
          <a:p>
            <a:pPr marL="400050" lvl="1" indent="0" algn="r">
              <a:buNone/>
            </a:pPr>
            <a:r>
              <a:rPr lang="pl-PL" sz="1800" i="1" dirty="0">
                <a:solidFill>
                  <a:schemeClr val="tx2">
                    <a:lumMod val="75000"/>
                  </a:schemeClr>
                </a:solidFill>
              </a:rPr>
              <a:t>T. </a:t>
            </a:r>
            <a:r>
              <a:rPr lang="pl-PL" sz="1800" i="1" dirty="0" err="1">
                <a:solidFill>
                  <a:schemeClr val="tx2">
                    <a:lumMod val="75000"/>
                  </a:schemeClr>
                </a:solidFill>
              </a:rPr>
              <a:t>Pratchett</a:t>
            </a:r>
            <a:r>
              <a:rPr lang="pl-PL" sz="1800" i="1" dirty="0">
                <a:solidFill>
                  <a:schemeClr val="tx2">
                    <a:lumMod val="75000"/>
                  </a:schemeClr>
                </a:solidFill>
              </a:rPr>
              <a:t> – Ruchome obrazki</a:t>
            </a:r>
          </a:p>
          <a:p>
            <a:pPr marL="0" indent="0">
              <a:buNone/>
            </a:pPr>
            <a:endParaRPr lang="pl-PL" sz="22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77C5-7A09-4061-A310-CEF476031BCD}" type="slidenum">
              <a:rPr lang="pl-PL" smtClean="0"/>
              <a:t>2</a:t>
            </a:fld>
            <a:endParaRPr lang="pl-PL"/>
          </a:p>
        </p:txBody>
      </p:sp>
      <p:sp>
        <p:nvSpPr>
          <p:cNvPr id="5" name="Text Box 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78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normAutofit/>
          </a:bodyPr>
          <a:lstStyle>
            <a:lvl1pPr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1pPr>
            <a:lvl2pPr marL="74295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2pPr>
            <a:lvl3pPr marL="11430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3pPr>
            <a:lvl4pPr marL="16002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4pPr>
            <a:lvl5pPr marL="20574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9pPr>
          </a:lstStyle>
          <a:p>
            <a:pPr algn="r" eaLnBrk="1" hangingPunct="1"/>
            <a:endParaRPr lang="pl-PL" sz="2000" b="1" dirty="0">
              <a:solidFill>
                <a:srgbClr val="984807"/>
              </a:solidFill>
              <a:latin typeface="Calibri" pitchFamily="34" charset="0"/>
            </a:endParaRPr>
          </a:p>
        </p:txBody>
      </p:sp>
      <p:sp>
        <p:nvSpPr>
          <p:cNvPr id="7" name="Tytuł 1"/>
          <p:cNvSpPr txBox="1">
            <a:spLocks/>
          </p:cNvSpPr>
          <p:nvPr/>
        </p:nvSpPr>
        <p:spPr>
          <a:xfrm>
            <a:off x="438656" y="6129300"/>
            <a:ext cx="3168352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1400" dirty="0">
                <a:solidFill>
                  <a:schemeClr val="accent1"/>
                </a:solidFill>
                <a:latin typeface="Calibri" pitchFamily="34" charset="0"/>
              </a:rPr>
              <a:t>Jarosław Dziewa | Doradca podatkowy</a:t>
            </a:r>
          </a:p>
        </p:txBody>
      </p:sp>
    </p:spTree>
    <p:extLst>
      <p:ext uri="{BB962C8B-B14F-4D97-AF65-F5344CB8AC3E}">
        <p14:creationId xmlns:p14="http://schemas.microsoft.com/office/powerpoint/2010/main" val="2528473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296883"/>
            <a:ext cx="8229600" cy="464451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cs-CZ" sz="2000" b="1" dirty="0"/>
          </a:p>
          <a:p>
            <a:pPr marL="0" indent="0" algn="just">
              <a:lnSpc>
                <a:spcPct val="120000"/>
              </a:lnSpc>
              <a:buNone/>
            </a:pPr>
            <a:endParaRPr lang="pl-PL" sz="1800" b="1" dirty="0">
              <a:solidFill>
                <a:srgbClr val="1F497D"/>
              </a:solidFill>
              <a:latin typeface="Bookman Old Style" panose="02050604050505020204" pitchFamily="18" charset="0"/>
              <a:ea typeface="Calibri" panose="020F0502020204030204" pitchFamily="34" charset="0"/>
              <a:cs typeface="Toronto-Bold"/>
            </a:endParaRPr>
          </a:p>
          <a:p>
            <a:pPr marL="0" indent="0" algn="just">
              <a:lnSpc>
                <a:spcPct val="120000"/>
              </a:lnSpc>
              <a:buNone/>
            </a:pPr>
            <a:endParaRPr lang="pl-PL" sz="1800" b="1" dirty="0">
              <a:solidFill>
                <a:srgbClr val="1F497D"/>
              </a:solidFill>
              <a:latin typeface="Bookman Old Style" panose="02050604050505020204" pitchFamily="18" charset="0"/>
              <a:ea typeface="Calibri" panose="020F0502020204030204" pitchFamily="34" charset="0"/>
              <a:cs typeface="Toronto-Bold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pl-PL" sz="1800" b="1" dirty="0">
                <a:solidFill>
                  <a:srgbClr val="1F497D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Toronto-Bold"/>
              </a:rPr>
              <a:t>C</a:t>
            </a:r>
            <a:r>
              <a:rPr lang="pl-PL" sz="1800" b="1" dirty="0">
                <a:solidFill>
                  <a:srgbClr val="1F497D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oronto-Bold"/>
              </a:rPr>
              <a:t>zy konkluzje zawarte w wyroku TSUE z 17.10.2019r. w sprawie 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pl-PL" sz="1800" b="1" dirty="0">
                <a:solidFill>
                  <a:srgbClr val="1F497D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oronto-Bold"/>
              </a:rPr>
              <a:t>C-692/17 powinny być uwzględniane w polskiej praktyce ?</a:t>
            </a:r>
            <a:endParaRPr lang="cs-CZ" sz="1800" b="1" dirty="0"/>
          </a:p>
          <a:p>
            <a:pPr marL="0" indent="0" algn="just">
              <a:buNone/>
            </a:pPr>
            <a:endParaRPr lang="cs-CZ" sz="2000" b="1" dirty="0"/>
          </a:p>
          <a:p>
            <a:pPr marL="0" lvl="0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77C5-7A09-4061-A310-CEF476031BCD}" type="slidenum">
              <a:rPr lang="pl-PL" smtClean="0"/>
              <a:t>3</a:t>
            </a:fld>
            <a:endParaRPr lang="pl-PL"/>
          </a:p>
        </p:txBody>
      </p:sp>
      <p:sp>
        <p:nvSpPr>
          <p:cNvPr id="5" name="Text Box 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78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normAutofit/>
          </a:bodyPr>
          <a:lstStyle>
            <a:lvl1pPr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1pPr>
            <a:lvl2pPr marL="74295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2pPr>
            <a:lvl3pPr marL="11430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3pPr>
            <a:lvl4pPr marL="16002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4pPr>
            <a:lvl5pPr marL="20574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9pPr>
          </a:lstStyle>
          <a:p>
            <a:pPr algn="r" eaLnBrk="1" hangingPunct="1"/>
            <a:r>
              <a:rPr lang="pl-PL" sz="2000" b="1" dirty="0">
                <a:solidFill>
                  <a:srgbClr val="984807"/>
                </a:solidFill>
                <a:latin typeface="Calibri" pitchFamily="34" charset="0"/>
              </a:rPr>
              <a:t>I FSK 1669/18</a:t>
            </a:r>
          </a:p>
        </p:txBody>
      </p:sp>
      <p:cxnSp>
        <p:nvCxnSpPr>
          <p:cNvPr id="6" name="Łącznik prostoliniowy 5"/>
          <p:cNvCxnSpPr/>
          <p:nvPr/>
        </p:nvCxnSpPr>
        <p:spPr>
          <a:xfrm>
            <a:off x="238820" y="1052736"/>
            <a:ext cx="8568952" cy="0"/>
          </a:xfrm>
          <a:prstGeom prst="line">
            <a:avLst/>
          </a:prstGeom>
          <a:ln>
            <a:solidFill>
              <a:srgbClr val="98480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ytuł 1"/>
          <p:cNvSpPr txBox="1">
            <a:spLocks/>
          </p:cNvSpPr>
          <p:nvPr/>
        </p:nvSpPr>
        <p:spPr>
          <a:xfrm>
            <a:off x="438656" y="6129300"/>
            <a:ext cx="3168352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1400" dirty="0">
                <a:solidFill>
                  <a:schemeClr val="accent1"/>
                </a:solidFill>
                <a:latin typeface="Calibri" pitchFamily="34" charset="0"/>
              </a:rPr>
              <a:t>Jarosław Dziewa | Doradca podatkowy</a:t>
            </a:r>
          </a:p>
        </p:txBody>
      </p:sp>
    </p:spTree>
    <p:extLst>
      <p:ext uri="{BB962C8B-B14F-4D97-AF65-F5344CB8AC3E}">
        <p14:creationId xmlns:p14="http://schemas.microsoft.com/office/powerpoint/2010/main" val="1871419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196753"/>
            <a:ext cx="8229600" cy="5040557"/>
          </a:xfrm>
        </p:spPr>
        <p:txBody>
          <a:bodyPr>
            <a:normAutofit fontScale="92500" lnSpcReduction="10000"/>
          </a:bodyPr>
          <a:lstStyle/>
          <a:p>
            <a:pPr marL="0" lvl="0" indent="0">
              <a:spcBef>
                <a:spcPts val="1800"/>
              </a:spcBef>
              <a:buNone/>
            </a:pPr>
            <a:r>
              <a:rPr lang="pl-PL" sz="1900" b="1" dirty="0">
                <a:solidFill>
                  <a:schemeClr val="tx2">
                    <a:lumMod val="75000"/>
                  </a:schemeClr>
                </a:solidFill>
              </a:rPr>
              <a:t>Stan faktyczny (wniosek do DKIS o wydanie interpretacji indywidualnej)</a:t>
            </a:r>
          </a:p>
          <a:p>
            <a:pPr algn="just"/>
            <a:r>
              <a:rPr lang="cs-CZ" sz="2000" dirty="0"/>
              <a:t>Transakcja w relacji B2B (pomiędzy czynnymi podatnikami VAT).</a:t>
            </a:r>
          </a:p>
          <a:p>
            <a:pPr algn="just"/>
            <a:r>
              <a:rPr lang="cs-CZ" sz="2000" dirty="0"/>
              <a:t>Wnioskodawca dokonał cesji praw z przejęciem zobowiązań przez nabywcę z umowy przedwstępnej na zakup nieruchomości mieszkalno-usługowej.</a:t>
            </a:r>
          </a:p>
          <a:p>
            <a:pPr algn="just"/>
            <a:r>
              <a:rPr lang="cs-CZ" sz="2000" u="sng" dirty="0"/>
              <a:t>Transakcje poprzedzające</a:t>
            </a:r>
            <a:r>
              <a:rPr lang="cs-CZ" sz="2000" dirty="0"/>
              <a:t> - łańcuch cesji praw: C2B, B2C, C2B (Wnioskodawca) - 3 transakcje.</a:t>
            </a:r>
          </a:p>
          <a:p>
            <a:pPr algn="just"/>
            <a:r>
              <a:rPr lang="cs-CZ" sz="2000" dirty="0"/>
              <a:t>Brak informacji, czy w dacie cesji doszło do wydania nieruchomości w posiadanie. Gdyby tak było, to okoliczność ta zostałaby wskazana we wniosku.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cs-CZ" sz="1900" b="1" dirty="0">
                <a:solidFill>
                  <a:schemeClr val="tx2">
                    <a:lumMod val="75000"/>
                  </a:schemeClr>
                </a:solidFill>
              </a:rPr>
              <a:t>Stanowisko Wnioskodawcy</a:t>
            </a:r>
          </a:p>
          <a:p>
            <a:pPr algn="just"/>
            <a:r>
              <a:rPr lang="cs-CZ" sz="2000" dirty="0"/>
              <a:t>Zarówno zakup prawa wraz z przejęciem zobowiązań do umowy przedwstępnej sprzedaży nieruchomości mieszkalno-usługowej jak i późniejsza cesja tego prawa, w efekcie końcowym, sprowadzają się do dostawy nieruchomości.</a:t>
            </a:r>
          </a:p>
          <a:p>
            <a:pPr algn="just"/>
            <a:r>
              <a:rPr lang="cs-CZ" sz="2000" dirty="0"/>
              <a:t>Dostawa korzysta ze zwolnienia od podatku (art.43, ust.1 pkt 10a i pkt 10 u.VAT), ponieważ w stosunku do tej nieruchomości nie przysługiwało Wnioskodawcy prawo do obniżenia podatku należnego o kwotę podatku naliczonego (zakup nie był udokumentowany fakturą).</a:t>
            </a:r>
          </a:p>
          <a:p>
            <a:pPr marL="0" indent="0" algn="just">
              <a:buNone/>
            </a:pPr>
            <a:endParaRPr lang="cs-CZ" sz="2000" dirty="0"/>
          </a:p>
          <a:p>
            <a:pPr marL="0" indent="0" algn="just">
              <a:buNone/>
            </a:pPr>
            <a:endParaRPr lang="cs-CZ" sz="2000" dirty="0"/>
          </a:p>
          <a:p>
            <a:pPr marL="0" lvl="0" indent="0">
              <a:spcBef>
                <a:spcPts val="1800"/>
              </a:spcBef>
              <a:buNone/>
            </a:pPr>
            <a:endParaRPr lang="pl-PL" sz="22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77C5-7A09-4061-A310-CEF476031BCD}" type="slidenum">
              <a:rPr lang="pl-PL" smtClean="0"/>
              <a:t>4</a:t>
            </a:fld>
            <a:endParaRPr lang="pl-PL"/>
          </a:p>
        </p:txBody>
      </p:sp>
      <p:sp>
        <p:nvSpPr>
          <p:cNvPr id="5" name="Text Box 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78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normAutofit/>
          </a:bodyPr>
          <a:lstStyle>
            <a:lvl1pPr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1pPr>
            <a:lvl2pPr marL="74295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2pPr>
            <a:lvl3pPr marL="11430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3pPr>
            <a:lvl4pPr marL="16002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4pPr>
            <a:lvl5pPr marL="20574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9pPr>
          </a:lstStyle>
          <a:p>
            <a:pPr algn="r" eaLnBrk="1" hangingPunct="1"/>
            <a:r>
              <a:rPr lang="pl-PL" sz="2000" b="1" dirty="0">
                <a:solidFill>
                  <a:srgbClr val="984807"/>
                </a:solidFill>
                <a:latin typeface="Calibri" pitchFamily="34" charset="0"/>
              </a:rPr>
              <a:t>I FSK 1669/18</a:t>
            </a:r>
          </a:p>
        </p:txBody>
      </p:sp>
      <p:cxnSp>
        <p:nvCxnSpPr>
          <p:cNvPr id="6" name="Łącznik prostoliniowy 5"/>
          <p:cNvCxnSpPr/>
          <p:nvPr/>
        </p:nvCxnSpPr>
        <p:spPr>
          <a:xfrm>
            <a:off x="238820" y="1052736"/>
            <a:ext cx="8568952" cy="0"/>
          </a:xfrm>
          <a:prstGeom prst="line">
            <a:avLst/>
          </a:prstGeom>
          <a:ln>
            <a:solidFill>
              <a:srgbClr val="98480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ytuł 1"/>
          <p:cNvSpPr txBox="1">
            <a:spLocks/>
          </p:cNvSpPr>
          <p:nvPr/>
        </p:nvSpPr>
        <p:spPr>
          <a:xfrm>
            <a:off x="438656" y="6129300"/>
            <a:ext cx="3168352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1400" dirty="0">
                <a:solidFill>
                  <a:schemeClr val="accent1"/>
                </a:solidFill>
                <a:latin typeface="Calibri" pitchFamily="34" charset="0"/>
              </a:rPr>
              <a:t>Jarosław Dziewa | Doradca podatkowy</a:t>
            </a:r>
          </a:p>
        </p:txBody>
      </p:sp>
    </p:spTree>
    <p:extLst>
      <p:ext uri="{BB962C8B-B14F-4D97-AF65-F5344CB8AC3E}">
        <p14:creationId xmlns:p14="http://schemas.microsoft.com/office/powerpoint/2010/main" val="2288197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196753"/>
            <a:ext cx="8229600" cy="5040557"/>
          </a:xfrm>
        </p:spPr>
        <p:txBody>
          <a:bodyPr>
            <a:normAutofit/>
          </a:bodyPr>
          <a:lstStyle/>
          <a:p>
            <a:pPr marL="0" lvl="0" indent="0">
              <a:spcBef>
                <a:spcPts val="1800"/>
              </a:spcBef>
              <a:buNone/>
            </a:pPr>
            <a:r>
              <a:rPr lang="pl-PL" sz="1900" b="1" dirty="0">
                <a:solidFill>
                  <a:schemeClr val="tx2">
                    <a:lumMod val="75000"/>
                  </a:schemeClr>
                </a:solidFill>
              </a:rPr>
              <a:t>Stanowisko DKIS</a:t>
            </a:r>
          </a:p>
          <a:p>
            <a:pPr algn="just"/>
            <a:r>
              <a:rPr lang="cs-CZ" sz="2000" dirty="0"/>
              <a:t>Instytucja cesji, jako umowa prawa cywilnego dotyczy wyłącznie praw, a nie konkretnego towaru, nawet jeżeli dostawa tego towaru jest niejako „efektem końcowym“ scedowanego zobowiązania.</a:t>
            </a:r>
          </a:p>
          <a:p>
            <a:pPr algn="just"/>
            <a:r>
              <a:rPr lang="cs-CZ" sz="2000" dirty="0"/>
              <a:t>Pomiędzy Wnioskodawcą a nabywcą zaistnieje więź o charakterze zobowiązaniowym, która na gruncie u.VAT stanowić będzie świadczenie usług za wynagrodzeniem (art.8, ust.1 u.VAT).</a:t>
            </a:r>
          </a:p>
          <a:p>
            <a:pPr algn="just"/>
            <a:r>
              <a:rPr lang="cs-CZ" sz="2000" dirty="0"/>
              <a:t>Z tytułu świadczenia Wnioskodawca otrzymał wynagrodzenie</a:t>
            </a:r>
          </a:p>
          <a:p>
            <a:pPr algn="just"/>
            <a:r>
              <a:rPr lang="cs-CZ" sz="2000" dirty="0"/>
              <a:t>Tym samym w sprawie objętej wnioskiem nie mają zastosowania art.43, ust.1 pkt 10 i pkt 10a u.VAT.</a:t>
            </a:r>
          </a:p>
          <a:p>
            <a:pPr algn="just"/>
            <a:r>
              <a:rPr lang="cs-CZ" sz="2000" dirty="0"/>
              <a:t>Właściwa stawka: 23% (art.43, ust.1 u.VAT).</a:t>
            </a:r>
          </a:p>
          <a:p>
            <a:pPr marL="0" indent="0" algn="just">
              <a:buNone/>
            </a:pPr>
            <a:endParaRPr lang="cs-CZ" sz="2000" dirty="0"/>
          </a:p>
          <a:p>
            <a:pPr marL="0" indent="0" algn="just">
              <a:buNone/>
            </a:pPr>
            <a:endParaRPr lang="cs-CZ" sz="2000" dirty="0"/>
          </a:p>
          <a:p>
            <a:pPr marL="0" lvl="0" indent="0">
              <a:spcBef>
                <a:spcPts val="1800"/>
              </a:spcBef>
              <a:buNone/>
            </a:pPr>
            <a:endParaRPr lang="pl-PL" sz="22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77C5-7A09-4061-A310-CEF476031BCD}" type="slidenum">
              <a:rPr lang="pl-PL" smtClean="0"/>
              <a:t>5</a:t>
            </a:fld>
            <a:endParaRPr lang="pl-PL"/>
          </a:p>
        </p:txBody>
      </p:sp>
      <p:sp>
        <p:nvSpPr>
          <p:cNvPr id="5" name="Text Box 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78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normAutofit/>
          </a:bodyPr>
          <a:lstStyle>
            <a:lvl1pPr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1pPr>
            <a:lvl2pPr marL="74295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2pPr>
            <a:lvl3pPr marL="11430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3pPr>
            <a:lvl4pPr marL="16002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4pPr>
            <a:lvl5pPr marL="20574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9pPr>
          </a:lstStyle>
          <a:p>
            <a:pPr algn="r" eaLnBrk="1" hangingPunct="1"/>
            <a:r>
              <a:rPr lang="pl-PL" sz="2000" b="1" dirty="0">
                <a:solidFill>
                  <a:srgbClr val="984807"/>
                </a:solidFill>
                <a:latin typeface="Calibri" pitchFamily="34" charset="0"/>
              </a:rPr>
              <a:t>I FSK 1669/18</a:t>
            </a:r>
          </a:p>
        </p:txBody>
      </p:sp>
      <p:cxnSp>
        <p:nvCxnSpPr>
          <p:cNvPr id="6" name="Łącznik prostoliniowy 5"/>
          <p:cNvCxnSpPr/>
          <p:nvPr/>
        </p:nvCxnSpPr>
        <p:spPr>
          <a:xfrm>
            <a:off x="238820" y="1052736"/>
            <a:ext cx="8568952" cy="0"/>
          </a:xfrm>
          <a:prstGeom prst="line">
            <a:avLst/>
          </a:prstGeom>
          <a:ln>
            <a:solidFill>
              <a:srgbClr val="98480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ytuł 1"/>
          <p:cNvSpPr txBox="1">
            <a:spLocks/>
          </p:cNvSpPr>
          <p:nvPr/>
        </p:nvSpPr>
        <p:spPr>
          <a:xfrm>
            <a:off x="438656" y="6129300"/>
            <a:ext cx="3168352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1400" dirty="0">
                <a:solidFill>
                  <a:schemeClr val="accent1"/>
                </a:solidFill>
                <a:latin typeface="Calibri" pitchFamily="34" charset="0"/>
              </a:rPr>
              <a:t>Jarosław Dziewa | Doradca podatkowy</a:t>
            </a:r>
          </a:p>
        </p:txBody>
      </p:sp>
    </p:spTree>
    <p:extLst>
      <p:ext uri="{BB962C8B-B14F-4D97-AF65-F5344CB8AC3E}">
        <p14:creationId xmlns:p14="http://schemas.microsoft.com/office/powerpoint/2010/main" val="30432792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196753"/>
            <a:ext cx="8229600" cy="5040557"/>
          </a:xfrm>
        </p:spPr>
        <p:txBody>
          <a:bodyPr>
            <a:normAutofit lnSpcReduction="10000"/>
          </a:bodyPr>
          <a:lstStyle/>
          <a:p>
            <a:pPr marL="0" lvl="0" indent="0">
              <a:spcBef>
                <a:spcPts val="1800"/>
              </a:spcBef>
              <a:buNone/>
            </a:pPr>
            <a:r>
              <a:rPr lang="pl-PL" sz="1900" b="1" dirty="0">
                <a:solidFill>
                  <a:schemeClr val="tx2">
                    <a:lumMod val="75000"/>
                  </a:schemeClr>
                </a:solidFill>
              </a:rPr>
              <a:t>Stanowisko WSA w Krakowie (wyrok I SA/Kr 132/18 z 28.03.2018r.)</a:t>
            </a:r>
          </a:p>
          <a:p>
            <a:pPr algn="just"/>
            <a:r>
              <a:rPr lang="cs-CZ" sz="1800" dirty="0"/>
              <a:t>Dokonując </a:t>
            </a:r>
            <a:r>
              <a:rPr lang="pl-PL" sz="1800" b="0" i="0" dirty="0">
                <a:solidFill>
                  <a:srgbClr val="000000"/>
                </a:solidFill>
                <a:effectLst/>
              </a:rPr>
              <a:t>kwalifikacji czynności opisanych we wniosku o interpretację ocenić należy przede wszystkim cel ekonomiczny. Zarówno bowiem umowa przedwstępna, cesja uprawnień z tej umowy, jak i umowa przyrzeczona zmierzały do jednego celu ekonomicznego w postaci dostawy nieruchomości.</a:t>
            </a:r>
            <a:endParaRPr lang="cs-CZ" sz="1800" dirty="0"/>
          </a:p>
          <a:p>
            <a:pPr algn="just"/>
            <a:r>
              <a:rPr lang="pl-PL" sz="1800" b="0" i="0" dirty="0">
                <a:solidFill>
                  <a:srgbClr val="000000"/>
                </a:solidFill>
                <a:effectLst/>
              </a:rPr>
              <a:t>Jeżeli zatem </a:t>
            </a:r>
            <a:r>
              <a:rPr lang="pl-PL" sz="1800" b="1" i="0" dirty="0">
                <a:solidFill>
                  <a:srgbClr val="000000"/>
                </a:solidFill>
                <a:effectLst/>
              </a:rPr>
              <a:t>czynność przewidziana w umowie przedwstępnej może być finalnie zakwalifikowana jako dostawa, to również cesja praw i obowiązków wynikających z umowy przedwstępnej powinna być kwalifikowana w ten sam sposób</a:t>
            </a:r>
            <a:r>
              <a:rPr lang="pl-PL" sz="1800" b="0" i="0" dirty="0">
                <a:solidFill>
                  <a:srgbClr val="000000"/>
                </a:solidFill>
                <a:effectLst/>
              </a:rPr>
              <a:t>.</a:t>
            </a:r>
            <a:endParaRPr lang="cs-CZ" sz="1800" dirty="0"/>
          </a:p>
          <a:p>
            <a:pPr algn="just"/>
            <a:r>
              <a:rPr lang="pl-PL" sz="1800" b="0" i="0" dirty="0">
                <a:solidFill>
                  <a:srgbClr val="000000"/>
                </a:solidFill>
                <a:effectLst/>
              </a:rPr>
              <a:t>Nie do przyjęcia jest bowiem taka sytuacja, by stawka podatku od zaliczek na czynność objętą umową przedwstępną była inna niż stawka podatku od czynności przeniesienia praw wynikających z umowy przedwstępnej na osobę trzecią</a:t>
            </a:r>
            <a:r>
              <a:rPr lang="cs-CZ" sz="1800" dirty="0"/>
              <a:t>.</a:t>
            </a:r>
          </a:p>
          <a:p>
            <a:pPr algn="just"/>
            <a:r>
              <a:rPr lang="pl-PL" sz="1800" b="0" i="0" dirty="0">
                <a:solidFill>
                  <a:srgbClr val="000000"/>
                </a:solidFill>
                <a:effectLst/>
              </a:rPr>
              <a:t>W przypadku umowy przedwstępnej jak i cesji ma dojść do dostawy nieruchomości, nie uzasadnione jest zatem traktowanie jednej z czynności jaka wystąpiła na drodze do tej dostawy, tj. cesji praw i obowiązków, jako usługi. Zarówno w przypadku zawarcia umowy przedwstępnej jaki i cesji w efekcie końcowym chodzi o dostawę i nie może być dana czynność kwalifikowana raz jako dostawa, raz jako usługa, by w końcu znowu zakwalifikować ją jako dostawę w momencie przeniesienia prawa do dysponowania jak właściciel</a:t>
            </a:r>
            <a:endParaRPr lang="cs-CZ" sz="1800" dirty="0"/>
          </a:p>
          <a:p>
            <a:pPr marL="0" indent="0" algn="just">
              <a:buNone/>
            </a:pPr>
            <a:endParaRPr lang="cs-CZ" sz="2000" dirty="0"/>
          </a:p>
          <a:p>
            <a:pPr marL="0" indent="0" algn="just">
              <a:buNone/>
            </a:pPr>
            <a:endParaRPr lang="cs-CZ" sz="2000" dirty="0"/>
          </a:p>
          <a:p>
            <a:pPr marL="0" lvl="0" indent="0">
              <a:spcBef>
                <a:spcPts val="1800"/>
              </a:spcBef>
              <a:buNone/>
            </a:pPr>
            <a:endParaRPr lang="pl-PL" sz="22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77C5-7A09-4061-A310-CEF476031BCD}" type="slidenum">
              <a:rPr lang="pl-PL" smtClean="0"/>
              <a:t>6</a:t>
            </a:fld>
            <a:endParaRPr lang="pl-PL"/>
          </a:p>
        </p:txBody>
      </p:sp>
      <p:sp>
        <p:nvSpPr>
          <p:cNvPr id="5" name="Text Box 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78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normAutofit/>
          </a:bodyPr>
          <a:lstStyle>
            <a:lvl1pPr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1pPr>
            <a:lvl2pPr marL="74295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2pPr>
            <a:lvl3pPr marL="11430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3pPr>
            <a:lvl4pPr marL="16002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4pPr>
            <a:lvl5pPr marL="20574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9pPr>
          </a:lstStyle>
          <a:p>
            <a:pPr algn="r" eaLnBrk="1" hangingPunct="1"/>
            <a:r>
              <a:rPr lang="pl-PL" sz="2000" b="1" dirty="0">
                <a:solidFill>
                  <a:srgbClr val="984807"/>
                </a:solidFill>
                <a:latin typeface="Calibri" pitchFamily="34" charset="0"/>
              </a:rPr>
              <a:t>I FSK 1669/18</a:t>
            </a:r>
          </a:p>
        </p:txBody>
      </p:sp>
      <p:cxnSp>
        <p:nvCxnSpPr>
          <p:cNvPr id="6" name="Łącznik prostoliniowy 5"/>
          <p:cNvCxnSpPr/>
          <p:nvPr/>
        </p:nvCxnSpPr>
        <p:spPr>
          <a:xfrm>
            <a:off x="238820" y="1052736"/>
            <a:ext cx="8568952" cy="0"/>
          </a:xfrm>
          <a:prstGeom prst="line">
            <a:avLst/>
          </a:prstGeom>
          <a:ln>
            <a:solidFill>
              <a:srgbClr val="98480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ytuł 1"/>
          <p:cNvSpPr txBox="1">
            <a:spLocks/>
          </p:cNvSpPr>
          <p:nvPr/>
        </p:nvSpPr>
        <p:spPr>
          <a:xfrm>
            <a:off x="438656" y="6129300"/>
            <a:ext cx="3168352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1400" dirty="0">
                <a:solidFill>
                  <a:schemeClr val="accent1"/>
                </a:solidFill>
                <a:latin typeface="Calibri" pitchFamily="34" charset="0"/>
              </a:rPr>
              <a:t>Jarosław Dziewa | Doradca podatkowy</a:t>
            </a:r>
          </a:p>
        </p:txBody>
      </p:sp>
    </p:spTree>
    <p:extLst>
      <p:ext uri="{BB962C8B-B14F-4D97-AF65-F5344CB8AC3E}">
        <p14:creationId xmlns:p14="http://schemas.microsoft.com/office/powerpoint/2010/main" val="4429462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296883"/>
            <a:ext cx="8229600" cy="4644516"/>
          </a:xfrm>
        </p:spPr>
        <p:txBody>
          <a:bodyPr>
            <a:normAutofit/>
          </a:bodyPr>
          <a:lstStyle/>
          <a:p>
            <a:pPr marL="0" lvl="0" indent="0">
              <a:spcBef>
                <a:spcPts val="1800"/>
              </a:spcBef>
              <a:buNone/>
            </a:pPr>
            <a:r>
              <a:rPr lang="pl-PL" sz="2000" b="1" dirty="0">
                <a:solidFill>
                  <a:schemeClr val="tx2">
                    <a:lumMod val="75000"/>
                  </a:schemeClr>
                </a:solidFill>
              </a:rPr>
              <a:t>Wyrok NSA (pkt 15 uzasadnienia wyroku)</a:t>
            </a:r>
          </a:p>
          <a:p>
            <a:pPr algn="just"/>
            <a:r>
              <a:rPr lang="pl-PL" sz="1800" dirty="0">
                <a:solidFill>
                  <a:srgbClr val="333333"/>
                </a:solidFill>
                <a:effectLst/>
                <a:ea typeface="Calibri" panose="020F0502020204030204" pitchFamily="34" charset="0"/>
                <a:cs typeface="Open Sans" panose="020B0606030504020204" pitchFamily="34" charset="0"/>
              </a:rPr>
              <a:t>Zasadna pozostaje ocena, że </a:t>
            </a:r>
            <a:r>
              <a:rPr lang="pl-PL" sz="1800" b="1" dirty="0">
                <a:solidFill>
                  <a:srgbClr val="333333"/>
                </a:solidFill>
                <a:effectLst/>
                <a:ea typeface="Calibri" panose="020F0502020204030204" pitchFamily="34" charset="0"/>
                <a:cs typeface="Open Sans" panose="020B0606030504020204" pitchFamily="34" charset="0"/>
              </a:rPr>
              <a:t>umowa przedwstępna, jak i cesja tej umowy z ekonomicznego punktu widzenia realizują ten sam cel - </a:t>
            </a:r>
            <a:r>
              <a:rPr lang="pl-PL" sz="1800" b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Open Sans" panose="020B0606030504020204" pitchFamily="34" charset="0"/>
              </a:rPr>
              <a:t>dostawę towarów</a:t>
            </a:r>
            <a:r>
              <a:rPr lang="pl-PL" sz="1800" dirty="0">
                <a:solidFill>
                  <a:srgbClr val="333333"/>
                </a:solidFill>
                <a:effectLst/>
                <a:ea typeface="Calibri" panose="020F0502020204030204" pitchFamily="34" charset="0"/>
                <a:cs typeface="Open Sans" panose="020B0606030504020204" pitchFamily="34" charset="0"/>
              </a:rPr>
              <a:t>. </a:t>
            </a:r>
          </a:p>
          <a:p>
            <a:pPr algn="just">
              <a:spcBef>
                <a:spcPts val="600"/>
              </a:spcBef>
            </a:pPr>
            <a:r>
              <a:rPr lang="pl-PL" sz="1800" dirty="0">
                <a:solidFill>
                  <a:srgbClr val="333333"/>
                </a:solidFill>
                <a:effectLst/>
                <a:ea typeface="Calibri" panose="020F0502020204030204" pitchFamily="34" charset="0"/>
                <a:cs typeface="Open Sans" panose="020B0606030504020204" pitchFamily="34" charset="0"/>
              </a:rPr>
              <a:t>Wskazać należy, że jakkolwiek </a:t>
            </a:r>
            <a:r>
              <a:rPr lang="pl-PL" sz="1800" b="1" dirty="0">
                <a:solidFill>
                  <a:srgbClr val="333333"/>
                </a:solidFill>
                <a:effectLst/>
                <a:ea typeface="Calibri" panose="020F0502020204030204" pitchFamily="34" charset="0"/>
                <a:cs typeface="Open Sans" panose="020B0606030504020204" pitchFamily="34" charset="0"/>
              </a:rPr>
              <a:t>zawarcie umowy przedwstępnej nie powoduje przeniesienia prawa do rozporządzania nieruchomością jak właściciel</a:t>
            </a:r>
            <a:r>
              <a:rPr lang="pl-PL" sz="1800" dirty="0">
                <a:solidFill>
                  <a:srgbClr val="333333"/>
                </a:solidFill>
                <a:effectLst/>
                <a:ea typeface="Calibri" panose="020F0502020204030204" pitchFamily="34" charset="0"/>
                <a:cs typeface="Open Sans" panose="020B0606030504020204" pitchFamily="34" charset="0"/>
              </a:rPr>
              <a:t>, to ewentualne zaliczki wpłacane w związku z zawarciem takiej umowy pozostają opodatkowane stawką właściwą dla czynności dostawy nieruchomości. </a:t>
            </a:r>
          </a:p>
          <a:p>
            <a:pPr algn="just">
              <a:spcBef>
                <a:spcPts val="600"/>
              </a:spcBef>
            </a:pPr>
            <a:r>
              <a:rPr lang="pl-PL" sz="1800" dirty="0">
                <a:solidFill>
                  <a:srgbClr val="333333"/>
                </a:solidFill>
                <a:effectLst/>
                <a:ea typeface="Calibri" panose="020F0502020204030204" pitchFamily="34" charset="0"/>
                <a:cs typeface="Open Sans" panose="020B0606030504020204" pitchFamily="34" charset="0"/>
              </a:rPr>
              <a:t>Czynnością opodatkowaną nie jest zawarcie umowy przedwstępnej czy też otrzymanie zaliczki na podstawie takiej umowy, </a:t>
            </a:r>
            <a:r>
              <a:rPr lang="pl-PL" sz="1800" b="1" dirty="0">
                <a:solidFill>
                  <a:srgbClr val="333333"/>
                </a:solidFill>
                <a:effectLst/>
                <a:ea typeface="Calibri" panose="020F0502020204030204" pitchFamily="34" charset="0"/>
                <a:cs typeface="Open Sans" panose="020B0606030504020204" pitchFamily="34" charset="0"/>
              </a:rPr>
              <a:t>lecz dostawa nieruchomości</a:t>
            </a:r>
            <a:r>
              <a:rPr lang="pl-PL" sz="1800" dirty="0">
                <a:solidFill>
                  <a:srgbClr val="333333"/>
                </a:solidFill>
                <a:effectLst/>
                <a:ea typeface="Calibri" panose="020F0502020204030204" pitchFamily="34" charset="0"/>
                <a:cs typeface="Open Sans" panose="020B0606030504020204" pitchFamily="34" charset="0"/>
              </a:rPr>
              <a:t>. Otrzymanie zaliczki skutkuje jedynie powstaniem wtedy obowiązku podatkowego, ale obowiązek, z którego wynika wysokość stawki podatkowej, związana jest z określeniem czynności, na poczet której wpłacana jest zaliczka. </a:t>
            </a:r>
          </a:p>
          <a:p>
            <a:pPr algn="just">
              <a:spcBef>
                <a:spcPts val="600"/>
              </a:spcBef>
            </a:pPr>
            <a:r>
              <a:rPr lang="pl-PL" sz="1800" dirty="0">
                <a:solidFill>
                  <a:srgbClr val="333333"/>
                </a:solidFill>
                <a:effectLst/>
                <a:ea typeface="Calibri" panose="020F0502020204030204" pitchFamily="34" charset="0"/>
                <a:cs typeface="Open Sans" panose="020B0606030504020204" pitchFamily="34" charset="0"/>
              </a:rPr>
              <a:t>W takim razie </a:t>
            </a:r>
            <a:r>
              <a:rPr lang="pl-PL" sz="1800" b="1" dirty="0">
                <a:solidFill>
                  <a:srgbClr val="FF0000"/>
                </a:solidFill>
                <a:effectLst/>
                <a:ea typeface="Calibri" panose="020F0502020204030204" pitchFamily="34" charset="0"/>
                <a:cs typeface="Open Sans" panose="020B0606030504020204" pitchFamily="34" charset="0"/>
              </a:rPr>
              <a:t>wyrazem niekonsekwencji </a:t>
            </a:r>
            <a:r>
              <a:rPr lang="pl-PL" sz="1800" dirty="0">
                <a:solidFill>
                  <a:srgbClr val="333333"/>
                </a:solidFill>
                <a:effectLst/>
                <a:ea typeface="Calibri" panose="020F0502020204030204" pitchFamily="34" charset="0"/>
                <a:cs typeface="Open Sans" panose="020B0606030504020204" pitchFamily="34" charset="0"/>
              </a:rPr>
              <a:t>jest odmienna ocena umowy przeniesienia praw do takiej umowy na inną osobę</a:t>
            </a:r>
            <a:r>
              <a:rPr lang="cs-CZ" sz="2200" dirty="0"/>
              <a:t>.</a:t>
            </a:r>
          </a:p>
          <a:p>
            <a:pPr marL="0" lvl="0" indent="0">
              <a:spcBef>
                <a:spcPts val="1800"/>
              </a:spcBef>
              <a:buNone/>
            </a:pPr>
            <a:endParaRPr lang="pl-PL" sz="22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77C5-7A09-4061-A310-CEF476031BCD}" type="slidenum">
              <a:rPr lang="pl-PL" smtClean="0"/>
              <a:t>7</a:t>
            </a:fld>
            <a:endParaRPr lang="pl-PL"/>
          </a:p>
        </p:txBody>
      </p:sp>
      <p:sp>
        <p:nvSpPr>
          <p:cNvPr id="5" name="Text Box 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78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normAutofit/>
          </a:bodyPr>
          <a:lstStyle>
            <a:lvl1pPr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1pPr>
            <a:lvl2pPr marL="74295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2pPr>
            <a:lvl3pPr marL="11430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3pPr>
            <a:lvl4pPr marL="16002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4pPr>
            <a:lvl5pPr marL="20574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9pPr>
          </a:lstStyle>
          <a:p>
            <a:pPr algn="r" eaLnBrk="1" hangingPunct="1"/>
            <a:r>
              <a:rPr lang="pl-PL" sz="2000" b="1" dirty="0">
                <a:solidFill>
                  <a:srgbClr val="984807"/>
                </a:solidFill>
                <a:latin typeface="Calibri" pitchFamily="34" charset="0"/>
              </a:rPr>
              <a:t>I FSK 1669/18</a:t>
            </a:r>
          </a:p>
        </p:txBody>
      </p:sp>
      <p:cxnSp>
        <p:nvCxnSpPr>
          <p:cNvPr id="6" name="Łącznik prostoliniowy 5"/>
          <p:cNvCxnSpPr/>
          <p:nvPr/>
        </p:nvCxnSpPr>
        <p:spPr>
          <a:xfrm>
            <a:off x="238820" y="1052736"/>
            <a:ext cx="8568952" cy="0"/>
          </a:xfrm>
          <a:prstGeom prst="line">
            <a:avLst/>
          </a:prstGeom>
          <a:ln>
            <a:solidFill>
              <a:srgbClr val="98480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ytuł 1"/>
          <p:cNvSpPr txBox="1">
            <a:spLocks/>
          </p:cNvSpPr>
          <p:nvPr/>
        </p:nvSpPr>
        <p:spPr>
          <a:xfrm>
            <a:off x="438656" y="6129300"/>
            <a:ext cx="3168352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1400" dirty="0">
                <a:solidFill>
                  <a:schemeClr val="accent1"/>
                </a:solidFill>
                <a:latin typeface="Calibri" pitchFamily="34" charset="0"/>
              </a:rPr>
              <a:t>Jarosław Dziewa | Doradca podatkowy</a:t>
            </a:r>
          </a:p>
        </p:txBody>
      </p:sp>
    </p:spTree>
    <p:extLst>
      <p:ext uri="{BB962C8B-B14F-4D97-AF65-F5344CB8AC3E}">
        <p14:creationId xmlns:p14="http://schemas.microsoft.com/office/powerpoint/2010/main" val="39571780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196753"/>
            <a:ext cx="8229600" cy="5040557"/>
          </a:xfrm>
        </p:spPr>
        <p:txBody>
          <a:bodyPr>
            <a:normAutofit/>
          </a:bodyPr>
          <a:lstStyle/>
          <a:p>
            <a:pPr marL="0" lvl="0" indent="0">
              <a:spcBef>
                <a:spcPts val="1800"/>
              </a:spcBef>
              <a:buNone/>
            </a:pPr>
            <a:r>
              <a:rPr lang="pl-PL" sz="2100" b="1" dirty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</a:rPr>
              <a:t>Jak widzi to TSUE</a:t>
            </a:r>
          </a:p>
          <a:p>
            <a:pPr algn="just"/>
            <a:endParaRPr lang="cs-CZ" sz="1800" dirty="0"/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pl-PL" sz="18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Wyrok TSUE z dnia 17 października 2019r. w sprawie </a:t>
            </a:r>
            <a:r>
              <a:rPr lang="pl-PL" sz="1800" b="1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C-692/17</a:t>
            </a:r>
            <a:r>
              <a:rPr lang="pl-PL" sz="18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(Paulo Nascimento Consulting […] p-ko </a:t>
            </a:r>
            <a:r>
              <a:rPr lang="pl-PL" sz="1800" dirty="0" err="1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Autoridade</a:t>
            </a:r>
            <a:r>
              <a:rPr lang="pl-PL" sz="18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1800" dirty="0" err="1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Tributaria</a:t>
            </a:r>
            <a:r>
              <a:rPr lang="pl-PL" sz="18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 </a:t>
            </a:r>
            <a:r>
              <a:rPr lang="pl-PL" sz="1800" dirty="0" err="1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Aduaneira</a:t>
            </a:r>
            <a:r>
              <a:rPr lang="pl-PL" sz="18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pl-PL" sz="18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Open Sans" panose="020B0606030504020204" pitchFamily="34" charset="0"/>
              </a:rPr>
              <a:t>Opinia RG z dnia 2 maja 2019r. w sprawie </a:t>
            </a:r>
            <a:r>
              <a:rPr lang="pl-PL" sz="1800" b="1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Open Sans" panose="020B0606030504020204" pitchFamily="34" charset="0"/>
              </a:rPr>
              <a:t>C-692/17</a:t>
            </a:r>
            <a:endParaRPr lang="pl-PL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pl-PL" sz="1700" dirty="0"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[32] </a:t>
            </a:r>
            <a:r>
              <a:rPr lang="pl-PL" sz="17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Open Sans" panose="020B0606030504020204" pitchFamily="34" charset="0"/>
              </a:rPr>
              <a:t>W drugiej kolejności pragnę przypomnieć, że zgodnie z orzecznictwem Trybunału </a:t>
            </a:r>
            <a:r>
              <a:rPr lang="pl-PL" sz="1700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Open Sans" panose="020B0606030504020204" pitchFamily="34" charset="0"/>
              </a:rPr>
              <a:t>zastosowanie wspólnego systemu podatku VAT nie zależy od woli wyrażonej przez strony spornej transakcji</a:t>
            </a:r>
            <a:r>
              <a:rPr lang="pl-PL" sz="17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Open Sans" panose="020B0606030504020204" pitchFamily="34" charset="0"/>
              </a:rPr>
              <a:t>, a w szczególności od wybranej przez nie nazwy, </a:t>
            </a:r>
            <a:r>
              <a:rPr lang="pl-PL" sz="1700" dirty="0">
                <a:solidFill>
                  <a:srgbClr val="FF0000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Open Sans" panose="020B0606030504020204" pitchFamily="34" charset="0"/>
              </a:rPr>
              <a:t>lecz od obiektywnych kryteriów właściwych prawu Unii</a:t>
            </a:r>
            <a:r>
              <a:rPr lang="pl-PL" sz="17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Open Sans" panose="020B0606030504020204" pitchFamily="34" charset="0"/>
              </a:rPr>
              <a:t>, </a:t>
            </a:r>
            <a:r>
              <a:rPr lang="pl-PL" sz="1700" b="1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Open Sans" panose="020B0606030504020204" pitchFamily="34" charset="0"/>
              </a:rPr>
              <a:t>które przywiązują szczególną uwagę do uwzględnienia rzeczywistych zdarzeń gospodarczych i handlowych, ocenianych w świetle wszystkich istotnych okoliczności</a:t>
            </a:r>
            <a:r>
              <a:rPr lang="pl-PL" sz="17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Open Sans" panose="020B0606030504020204" pitchFamily="34" charset="0"/>
              </a:rPr>
              <a:t> </a:t>
            </a:r>
            <a:endParaRPr lang="cs-CZ" sz="1700" dirty="0">
              <a:latin typeface="Bookman Old Style" panose="02050604050505020204" pitchFamily="18" charset="0"/>
            </a:endParaRPr>
          </a:p>
          <a:p>
            <a:pPr marL="0" indent="0" algn="just">
              <a:buNone/>
            </a:pPr>
            <a:endParaRPr lang="cs-CZ" sz="2000" dirty="0"/>
          </a:p>
          <a:p>
            <a:pPr marL="0" indent="0" algn="just">
              <a:buNone/>
            </a:pPr>
            <a:endParaRPr lang="cs-CZ" sz="2000" dirty="0"/>
          </a:p>
          <a:p>
            <a:pPr marL="0" lvl="0" indent="0">
              <a:spcBef>
                <a:spcPts val="1800"/>
              </a:spcBef>
              <a:buNone/>
            </a:pPr>
            <a:endParaRPr lang="pl-PL" sz="22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77C5-7A09-4061-A310-CEF476031BCD}" type="slidenum">
              <a:rPr lang="pl-PL" smtClean="0"/>
              <a:t>8</a:t>
            </a:fld>
            <a:endParaRPr lang="pl-PL"/>
          </a:p>
        </p:txBody>
      </p:sp>
      <p:sp>
        <p:nvSpPr>
          <p:cNvPr id="5" name="Text Box 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78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normAutofit/>
          </a:bodyPr>
          <a:lstStyle>
            <a:lvl1pPr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1pPr>
            <a:lvl2pPr marL="74295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2pPr>
            <a:lvl3pPr marL="11430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3pPr>
            <a:lvl4pPr marL="16002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4pPr>
            <a:lvl5pPr marL="20574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9pPr>
          </a:lstStyle>
          <a:p>
            <a:pPr algn="r" eaLnBrk="1" hangingPunct="1"/>
            <a:r>
              <a:rPr lang="pl-PL" sz="2000" b="1" dirty="0">
                <a:solidFill>
                  <a:srgbClr val="984807"/>
                </a:solidFill>
                <a:latin typeface="Calibri" pitchFamily="34" charset="0"/>
              </a:rPr>
              <a:t>C-692/17</a:t>
            </a:r>
          </a:p>
        </p:txBody>
      </p:sp>
      <p:cxnSp>
        <p:nvCxnSpPr>
          <p:cNvPr id="6" name="Łącznik prostoliniowy 5"/>
          <p:cNvCxnSpPr/>
          <p:nvPr/>
        </p:nvCxnSpPr>
        <p:spPr>
          <a:xfrm>
            <a:off x="238820" y="1052736"/>
            <a:ext cx="8568952" cy="0"/>
          </a:xfrm>
          <a:prstGeom prst="line">
            <a:avLst/>
          </a:prstGeom>
          <a:ln>
            <a:solidFill>
              <a:srgbClr val="98480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ytuł 1"/>
          <p:cNvSpPr txBox="1">
            <a:spLocks/>
          </p:cNvSpPr>
          <p:nvPr/>
        </p:nvSpPr>
        <p:spPr>
          <a:xfrm>
            <a:off x="438656" y="6129300"/>
            <a:ext cx="3168352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1400" dirty="0">
                <a:solidFill>
                  <a:schemeClr val="accent1"/>
                </a:solidFill>
                <a:latin typeface="Calibri" pitchFamily="34" charset="0"/>
              </a:rPr>
              <a:t>Jarosław Dziewa | Doradca podatkowy</a:t>
            </a:r>
          </a:p>
        </p:txBody>
      </p:sp>
    </p:spTree>
    <p:extLst>
      <p:ext uri="{BB962C8B-B14F-4D97-AF65-F5344CB8AC3E}">
        <p14:creationId xmlns:p14="http://schemas.microsoft.com/office/powerpoint/2010/main" val="12583235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196753"/>
            <a:ext cx="8229600" cy="5040557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15000"/>
              </a:lnSpc>
              <a:spcAft>
                <a:spcPts val="600"/>
              </a:spcAft>
              <a:buNone/>
            </a:pPr>
            <a:r>
              <a:rPr lang="pl-PL" sz="1800" dirty="0">
                <a:solidFill>
                  <a:schemeClr val="tx2">
                    <a:lumMod val="75000"/>
                  </a:schemeClr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Wyrok TSUE </a:t>
            </a:r>
            <a:r>
              <a:rPr lang="pl-PL" sz="1800" b="1" dirty="0">
                <a:solidFill>
                  <a:schemeClr val="tx2">
                    <a:lumMod val="75000"/>
                  </a:schemeClr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C-692/17</a:t>
            </a:r>
            <a:r>
              <a:rPr lang="pl-PL" sz="1800" dirty="0">
                <a:solidFill>
                  <a:schemeClr val="tx2">
                    <a:lumMod val="75000"/>
                  </a:schemeClr>
                </a:solidFill>
                <a:effectLst/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[</a:t>
            </a:r>
            <a:r>
              <a:rPr lang="pl-PL" sz="1800" b="1" dirty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okoliczności cesji</a:t>
            </a:r>
            <a:r>
              <a:rPr lang="pl-PL" sz="1800" dirty="0">
                <a:solidFill>
                  <a:schemeClr val="tx2">
                    <a:lumMod val="75000"/>
                  </a:schemeClr>
                </a:solidFill>
                <a:latin typeface="Bookman Old Style" panose="0205060405050502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endParaRPr lang="pl-PL" sz="1800" dirty="0">
              <a:solidFill>
                <a:schemeClr val="tx2">
                  <a:lumMod val="75000"/>
                </a:schemeClr>
              </a:solidFill>
              <a:effectLst/>
              <a:latin typeface="Bookman Old Style" panose="0205060405050502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pl-PL" sz="18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Open Sans" panose="020B0606030504020204" pitchFamily="34" charset="0"/>
              </a:rPr>
              <a:t>PNC (pośrednik obrotu nieruchomościami) uzyskał tytuł egzekucyjny wobec dłużnika w związku z roszczeniem o zapłatę wynagrodzenia. Egzekucja została skierowana do majątku nieruchomego Dłużnika.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pl-PL" sz="18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Open Sans" panose="020B0606030504020204" pitchFamily="34" charset="0"/>
              </a:rPr>
              <a:t>Zajęta nieruchomość została przysądzona PNC. Przysądzeniu towarzyszył obowiązek zapłaty organowi egzekucyjnemu nadwyżki – różnicy pomiędzy kwotą przysądzenia a wartością wierzytelności PNC powiększonej o koszty egzekucji (różnica wynosiła 417.937,12 EUR).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pl-PL" sz="18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Open Sans" panose="020B0606030504020204" pitchFamily="34" charset="0"/>
              </a:rPr>
              <a:t>Przed datą uprawomocnienia się postanowienia o przysądzeniu, PNC przeniosło na osobę trzecią (spółka </a:t>
            </a:r>
            <a:r>
              <a:rPr lang="pl-PL" sz="1800" dirty="0" err="1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Open Sans" panose="020B0606030504020204" pitchFamily="34" charset="0"/>
              </a:rPr>
              <a:t>Starplant</a:t>
            </a:r>
            <a:r>
              <a:rPr lang="pl-PL" sz="180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Open Sans" panose="020B0606030504020204" pitchFamily="34" charset="0"/>
              </a:rPr>
              <a:t> […]) wszystkie prawa i obowiązki wywodzone z jego pozycji (procesowej) w toczącym się postępowaniu egzekucyjnym, za zapłatą przez </a:t>
            </a:r>
            <a:r>
              <a:rPr lang="pl-PL" sz="1800" dirty="0" err="1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Open Sans" panose="020B0606030504020204" pitchFamily="34" charset="0"/>
              </a:rPr>
              <a:t>Strarplant</a:t>
            </a:r>
            <a:r>
              <a:rPr lang="pl-PL" sz="1800" dirty="0">
                <a:solidFill>
                  <a:srgbClr val="000000"/>
                </a:solidFill>
                <a:latin typeface="Bookman Old Style" panose="02050604050505020204" pitchFamily="18" charset="0"/>
                <a:ea typeface="Calibri" panose="020F0502020204030204" pitchFamily="34" charset="0"/>
                <a:cs typeface="Open Sans" panose="020B0606030504020204" pitchFamily="34" charset="0"/>
              </a:rPr>
              <a:t> kwoty 351.619,90 EUR.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pl-PL" sz="18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Open Sans" panose="020B0606030504020204" pitchFamily="34" charset="0"/>
              </a:rPr>
              <a:t>Pytanie prejudycjalne dotyczyło charakteru cesji pozycji procesowej, czy powinna być objęta pojęciem „udzielanie kredytów”, „pośrednictwa kredytowego” oraz „zarządzania kredytami” w rozumieniu art.135, ust.1 </a:t>
            </a:r>
            <a:r>
              <a:rPr lang="pl-PL" sz="1800" dirty="0" err="1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Open Sans" panose="020B0606030504020204" pitchFamily="34" charset="0"/>
              </a:rPr>
              <a:t>lit.b</a:t>
            </a:r>
            <a:r>
              <a:rPr lang="pl-PL" sz="18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Open Sans" panose="020B0606030504020204" pitchFamily="34" charset="0"/>
              </a:rPr>
              <a:t> Dyrektywy 2006/112 (</a:t>
            </a:r>
            <a:r>
              <a:rPr lang="pl-PL" sz="1800" i="1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Open Sans" panose="020B0606030504020204" pitchFamily="34" charset="0"/>
              </a:rPr>
              <a:t>wg TSUE nie jest objęta tym przepisem</a:t>
            </a:r>
            <a:r>
              <a:rPr lang="pl-PL" sz="1800" dirty="0">
                <a:solidFill>
                  <a:srgbClr val="000000"/>
                </a:solidFill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Open Sans" panose="020B0606030504020204" pitchFamily="34" charset="0"/>
              </a:rPr>
              <a:t>).</a:t>
            </a:r>
          </a:p>
          <a:p>
            <a:pPr algn="just"/>
            <a:endParaRPr lang="cs-CZ" sz="1800" dirty="0"/>
          </a:p>
          <a:p>
            <a:pPr marL="0" indent="0" algn="just">
              <a:buNone/>
            </a:pPr>
            <a:endParaRPr lang="cs-CZ" sz="2000" dirty="0"/>
          </a:p>
          <a:p>
            <a:pPr marL="0" indent="0" algn="just">
              <a:buNone/>
            </a:pPr>
            <a:endParaRPr lang="cs-CZ" sz="2000" dirty="0"/>
          </a:p>
          <a:p>
            <a:pPr marL="0" lvl="0" indent="0">
              <a:spcBef>
                <a:spcPts val="1800"/>
              </a:spcBef>
              <a:buNone/>
            </a:pPr>
            <a:endParaRPr lang="pl-PL" sz="2200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577C5-7A09-4061-A310-CEF476031BCD}" type="slidenum">
              <a:rPr lang="pl-PL" smtClean="0"/>
              <a:t>9</a:t>
            </a:fld>
            <a:endParaRPr lang="pl-PL"/>
          </a:p>
        </p:txBody>
      </p:sp>
      <p:sp>
        <p:nvSpPr>
          <p:cNvPr id="5" name="Text Box 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780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anchor="ctr">
            <a:normAutofit/>
          </a:bodyPr>
          <a:lstStyle>
            <a:lvl1pPr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1pPr>
            <a:lvl2pPr marL="74295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2pPr>
            <a:lvl3pPr marL="11430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3pPr>
            <a:lvl4pPr marL="16002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4pPr>
            <a:lvl5pPr marL="2057400" eaLnBrk="0" hangingPunct="0"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6088" algn="l"/>
                <a:tab pos="896938" algn="l"/>
                <a:tab pos="1344613" algn="l"/>
                <a:tab pos="1795463" algn="l"/>
                <a:tab pos="2243138" algn="l"/>
                <a:tab pos="2693988" algn="l"/>
                <a:tab pos="3141663" algn="l"/>
                <a:tab pos="3592513" algn="l"/>
                <a:tab pos="4040188" algn="l"/>
                <a:tab pos="4491038" algn="l"/>
                <a:tab pos="4938713" algn="l"/>
                <a:tab pos="5389563" algn="l"/>
                <a:tab pos="5837238" algn="l"/>
                <a:tab pos="6288088" algn="l"/>
                <a:tab pos="6735763" algn="l"/>
                <a:tab pos="7186613" algn="l"/>
                <a:tab pos="7634288" algn="l"/>
                <a:tab pos="8085138" algn="l"/>
                <a:tab pos="8532813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ea typeface="MS Gothic" pitchFamily="49" charset="-128"/>
              </a:defRPr>
            </a:lvl9pPr>
          </a:lstStyle>
          <a:p>
            <a:pPr algn="r" eaLnBrk="1" hangingPunct="1"/>
            <a:r>
              <a:rPr lang="pl-PL" sz="2000" b="1" dirty="0">
                <a:solidFill>
                  <a:srgbClr val="984807"/>
                </a:solidFill>
                <a:latin typeface="Calibri" pitchFamily="34" charset="0"/>
              </a:rPr>
              <a:t>C-692/17</a:t>
            </a:r>
          </a:p>
        </p:txBody>
      </p:sp>
      <p:cxnSp>
        <p:nvCxnSpPr>
          <p:cNvPr id="6" name="Łącznik prostoliniowy 5"/>
          <p:cNvCxnSpPr/>
          <p:nvPr/>
        </p:nvCxnSpPr>
        <p:spPr>
          <a:xfrm>
            <a:off x="238820" y="1052736"/>
            <a:ext cx="8568952" cy="0"/>
          </a:xfrm>
          <a:prstGeom prst="line">
            <a:avLst/>
          </a:prstGeom>
          <a:ln>
            <a:solidFill>
              <a:srgbClr val="98480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ytuł 1"/>
          <p:cNvSpPr txBox="1">
            <a:spLocks/>
          </p:cNvSpPr>
          <p:nvPr/>
        </p:nvSpPr>
        <p:spPr>
          <a:xfrm>
            <a:off x="438656" y="6129300"/>
            <a:ext cx="3168352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1400" dirty="0">
                <a:solidFill>
                  <a:schemeClr val="accent1"/>
                </a:solidFill>
                <a:latin typeface="Calibri" pitchFamily="34" charset="0"/>
              </a:rPr>
              <a:t>Jarosław Dziewa | Doradca podatkowy</a:t>
            </a:r>
          </a:p>
        </p:txBody>
      </p:sp>
    </p:spTree>
    <p:extLst>
      <p:ext uri="{BB962C8B-B14F-4D97-AF65-F5344CB8AC3E}">
        <p14:creationId xmlns:p14="http://schemas.microsoft.com/office/powerpoint/2010/main" val="40241519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15889</TotalTime>
  <Words>1774</Words>
  <Application>Microsoft Office PowerPoint</Application>
  <PresentationFormat>Pokaz na ekranie (4:3)</PresentationFormat>
  <Paragraphs>139</Paragraphs>
  <Slides>15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23" baseType="lpstr">
      <vt:lpstr>MS Gothic</vt:lpstr>
      <vt:lpstr>Arial</vt:lpstr>
      <vt:lpstr>Bookman Old Style</vt:lpstr>
      <vt:lpstr>Calibri</vt:lpstr>
      <vt:lpstr>Open Sans</vt:lpstr>
      <vt:lpstr>Times New Roman</vt:lpstr>
      <vt:lpstr>Toronto-Bold</vt:lpstr>
      <vt:lpstr>Motyw pakietu Office</vt:lpstr>
      <vt:lpstr>Przejęcie praw i obowiązków z umowy deweloperskiej  wyrok NSA z 17.02.2022r. sygn. I FSK 1669/18   VIII TPOP, 10-11.03.2023</vt:lpstr>
      <vt:lpstr>Prezentacja programu PowerPoint</vt:lpstr>
      <vt:lpstr>I FSK 1669/18</vt:lpstr>
      <vt:lpstr>I FSK 1669/18</vt:lpstr>
      <vt:lpstr>I FSK 1669/18</vt:lpstr>
      <vt:lpstr>I FSK 1669/18</vt:lpstr>
      <vt:lpstr>I FSK 1669/18</vt:lpstr>
      <vt:lpstr>C-692/17</vt:lpstr>
      <vt:lpstr>C-692/17</vt:lpstr>
      <vt:lpstr>C-692/17</vt:lpstr>
      <vt:lpstr>C-692/17</vt:lpstr>
      <vt:lpstr>C-692/17</vt:lpstr>
      <vt:lpstr>I FSK 1669/18</vt:lpstr>
      <vt:lpstr>I FSK 1669/18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VAT</dc:title>
  <dc:creator>Jarosław Dziewa</dc:creator>
  <cp:lastModifiedBy>Wojciech Morawski (wmoraw)</cp:lastModifiedBy>
  <cp:revision>1388</cp:revision>
  <cp:lastPrinted>2023-03-10T06:58:41Z</cp:lastPrinted>
  <dcterms:created xsi:type="dcterms:W3CDTF">2014-03-03T20:09:35Z</dcterms:created>
  <dcterms:modified xsi:type="dcterms:W3CDTF">2023-03-10T08:36:08Z</dcterms:modified>
</cp:coreProperties>
</file>