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5" r:id="rId4"/>
    <p:sldId id="266" r:id="rId5"/>
    <p:sldId id="269" r:id="rId6"/>
    <p:sldId id="268" r:id="rId7"/>
    <p:sldId id="256" r:id="rId8"/>
    <p:sldId id="272" r:id="rId9"/>
    <p:sldId id="27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11544-B2F6-4FFE-80B1-F0AE5BE37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B15300-2BBA-4338-8AD2-901DF5A6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50E4E3-0E5B-42B8-B4E0-B7D9BE0D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98D3AC-BB5E-47EB-AAED-98F4307E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563A59-7135-4C7F-90B6-8FE8CE2A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70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7CDCF-CEC2-40A4-9165-EC912F43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B12591-584C-4C7D-B9E0-B9147C4F1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5C20CC-ECF3-452A-A1B7-D5FC4CEB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344622-7FB7-4C2A-84FC-A26A49C6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A22EFC-586A-47F8-8F04-64A8DCCC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65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4E9D24-946F-4989-AE7E-D59280C1E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10DCB8-E32E-488B-BD76-389300DFF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323D1E-F2ED-4294-AC72-288367B5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7A3E34-2F24-4572-8C76-1D6B6FA2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1E1A68-A0C0-4081-9150-9AF53578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2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3E0C7-D465-4BB2-A81D-4EBECA6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E3A878-115C-4592-9EB9-E2B338CF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57B76A-919E-4CC0-97DE-7618492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8B46E5-7B6B-438F-928A-72D0DEC7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7FA6FD-07AC-4830-9E25-769C69A0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11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3D1677-C54B-40DE-8410-0C381695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50C5BA-CC09-4499-92D2-233F54BD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0A104A-1B7F-4DCC-86B7-79670D3A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58147B-3733-4436-AD13-2F000A82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E23986-C913-4E75-B191-DE94BCC9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0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3FEF1-F13C-4C79-BB38-D16FF84F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9B4DAC-9113-4814-AD63-A07C65910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4AA9AD-E85B-4B86-AFB4-024CB48C7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A7B523-6F86-4920-BCD6-C198AD7C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4C4850-ACCE-4AB0-898F-EC1C8864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78AA0E-B9E1-40B2-901A-3215DEFA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4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DC485-DD9B-401C-97CE-A21D00E3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466B6C-51AC-4375-B4C1-5BCFA4AC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5A0743-3967-4200-A9D0-C69EB176F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17631D-A64D-486C-B722-56E139C7F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E14332B-0557-4C42-82BF-755A09347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31FDD50-E487-49EC-8FEC-97705978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C719F08-178C-4FA2-AA7B-9BCE1061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4CC4E60-6D1B-4313-94BE-D4F0CED9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51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3B57A5-BB61-4DE5-8963-0A042EF9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6EBA226-BAA4-4788-96D8-3CEFBF15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EACD08-90AE-450F-8BC9-20EA62D9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2AA8F7-6C64-4CE9-845C-C7F74E49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109D3D-7794-4FFA-A9C6-79D8B177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DEA4E38-9FDB-43B3-8A22-E85C75CA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F53889-72B6-415D-B69B-AC22D183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84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75A92-5A9F-470A-8F87-94BBCEBE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55E5C6-F628-45B2-85EC-36CBE2F6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9097CE-2DDE-4B53-8F6B-71CE6321F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8F422E-522B-471A-95AC-8874E3BB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B11E6A-CF08-4E03-98DF-F6274B29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663D90-33EB-4D41-906E-32949802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99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6154D-35A5-48B0-A836-AC30EF80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A56B89-F314-4D7D-A092-CF80AA89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81E6D0-DC60-44F1-BC35-DF00C2D9A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6319C4-04BF-48C5-A548-5A5142A1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A6F454-1676-471C-AEEF-A9C88F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43CBE2-E528-4734-87F0-0BDE017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1850FC2-F26D-4A4B-A1F7-EDE97770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3DB353-0AC9-4C8D-A246-F70EFA233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FD6DD8-087E-47E5-9AF7-39649E423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BC3A-ACFE-4B9F-9DDC-CEBB34CD5D6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94586D-B1F2-4CD0-BDB7-FA005AF52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7C9FD3-FC5E-42FC-BB82-92A50752F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7225-8007-4F8B-BE0A-180428722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9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pl-PL" sz="4100" b="1">
                <a:solidFill>
                  <a:srgbClr val="FFFFFF"/>
                </a:solidFill>
                <a:latin typeface="Abadi" panose="020B0604020202020204" pitchFamily="34" charset="0"/>
              </a:rPr>
              <a:t>Opłata za nieprzestrzeganie warunków </a:t>
            </a:r>
          </a:p>
          <a:p>
            <a:pPr algn="l"/>
            <a:r>
              <a:rPr lang="pl-PL" sz="4100" b="1">
                <a:solidFill>
                  <a:srgbClr val="FFFFFF"/>
                </a:solidFill>
                <a:latin typeface="Abadi" panose="020B0604020202020204" pitchFamily="34" charset="0"/>
              </a:rPr>
              <a:t>użytkowania parkingu w VAT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23DE20-F146-481A-8B9F-50618D7DD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FFFFFF"/>
                </a:solidFill>
                <a:latin typeface="Abadi" panose="020B0604020202020204" pitchFamily="34" charset="0"/>
              </a:rPr>
              <a:t>Krzysztofa Kasprzyka</a:t>
            </a:r>
          </a:p>
          <a:p>
            <a:pPr algn="l"/>
            <a:r>
              <a:rPr lang="pl-PL" b="1">
                <a:solidFill>
                  <a:srgbClr val="FFFFFF"/>
                </a:solidFill>
                <a:latin typeface="Abadi" panose="020B0604020202020204" pitchFamily="34" charset="0"/>
              </a:rPr>
              <a:t>11.03.2023 </a:t>
            </a:r>
            <a:r>
              <a:rPr lang="pl-PL" b="1" dirty="0">
                <a:solidFill>
                  <a:srgbClr val="FFFFFF"/>
                </a:solidFill>
                <a:latin typeface="Abadi" panose="020B0604020202020204" pitchFamily="34" charset="0"/>
              </a:rPr>
              <a:t>r.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2EFA6E-22CB-63C9-D548-6CFD7B00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9" r="38568" b="-1"/>
          <a:stretch/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144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2" name="Rectangle 291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1" y="449730"/>
            <a:ext cx="7162800" cy="6163505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1. Uiszczenie zbyt niskiej opłaty.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2. Ważny bilet parkingowy niewidoczny za przednią szybą.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3. Bilet niezdatny do kontroli, przykładowo, jeśli bilet parkingowy nie został umieszczony w prawidłowy sposób.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4. Brak ważnego biletu parkingowego, przykładowo, w ramach parkingu dla mieszkańców, na którym wymagana jest zgoda na korzystanie z konkretnych miejsc parkingowych.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5. Parkowanie na miejscu przeznaczonym dla osób niepełnosprawnych. 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6. Parkowanie poza wyznaczonymi miejscami postojowymi. 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7. Niedozwolone parkowanie. Ta podstawa nałożenia opłat ma zastosowanie na przykład w razie 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parkowania na drodze przeciwpożarowej.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8. Zastrzeżony obszar parkingowy. 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9. Brak widocznego dysku parkingowego.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10. Dysk parkingowy ustawiony w sposób nieprawidłowy/upłynął zaznaczony na nim czas parkowania.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11. Dysk parkingowy nieczytelny. 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12. Wiele dysków parkingowych. Ta podstawa pobrania opłat ma zastosowanie w przypadku, gdy kierowca umieścił kilka dysków parkingowych za przednią szybą celem przedłużenia czasu parkowania.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Podstawy nałożenia opłat od 9 do 12 dotyczą przypadków, w których parkowanie jest darmowe przez określony czas, jednak wymagany jest dysk parkingowy jako potwierdzenie momentu, w którym samochód został zaparkowany.</a:t>
            </a: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badi" panose="020B0604020202020204" pitchFamily="34" charset="0"/>
              </a:rPr>
              <a:t>13. Pozostałe.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Obraz zawierający budynek, podłoże&#10;&#10;Opis wygenerowany automatycznie">
            <a:extLst>
              <a:ext uri="{FF2B5EF4-FFF2-40B4-BE49-F238E27FC236}">
                <a16:creationId xmlns:a16="http://schemas.microsoft.com/office/drawing/2014/main" id="{402EFA6E-22CB-63C9-D548-6CFD7B00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19" r="-12" b="15933"/>
          <a:stretch/>
        </p:blipFill>
        <p:spPr>
          <a:xfrm>
            <a:off x="8110812" y="-6"/>
            <a:ext cx="408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194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196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198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00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02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04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0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6166395" cy="2992576"/>
          </a:xfrm>
        </p:spPr>
        <p:txBody>
          <a:bodyPr anchor="t">
            <a:normAutofit/>
          </a:bodyPr>
          <a:lstStyle/>
          <a:p>
            <a:pPr algn="l"/>
            <a: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  <a:t>„Art. 2 ust. 1 lit. c dyrektywy 2006/112 w sprawie wspólnego systemu podatku od wartości dodanej należy interpretować w ten sposób, że opłaty kontrolne pobierane przez spółkę prawa prywatnego prowadzącą prywatne parkingi w razie nieprzestrzegania przez kierowców ogólnych warunków użytkowania tych parkingów należy uznać za wynagrodzenie za odpłatne usługi w rozumieniu tego przepisu, które jako takie podlegają podatkowi od wartości dodanej (VAT).”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23DE20-F146-481A-8B9F-50618D7DD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solidFill>
                  <a:srgbClr val="FFFFFF"/>
                </a:solidFill>
                <a:latin typeface="Abadi" panose="020B0604020104020204" pitchFamily="34" charset="0"/>
              </a:rPr>
              <a:t>Wyrok Trybunału Sprawiedliwości Unii z dnia 20 stycznia 2022 r., C-90/20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2EFA6E-22CB-63C9-D548-6CFD7B00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34974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4" name="Rectangle 36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17" y="1242016"/>
            <a:ext cx="5679439" cy="3995955"/>
          </a:xfrm>
        </p:spPr>
        <p:txBody>
          <a:bodyPr anchor="t">
            <a:normAutofit fontScale="90000"/>
          </a:bodyPr>
          <a:lstStyle/>
          <a:p>
            <a:pPr algn="l"/>
            <a:r>
              <a:rPr lang="pl-PL" sz="2000" b="1" dirty="0">
                <a:latin typeface="Abadi" panose="020B0604020202020204" pitchFamily="34" charset="0"/>
              </a:rPr>
              <a:t>„Co się tyczy w pierwszej kolejności argumentu </a:t>
            </a:r>
            <a:r>
              <a:rPr lang="pl-PL" sz="2000" b="1" dirty="0" err="1">
                <a:latin typeface="Abadi" panose="020B0604020202020204" pitchFamily="34" charset="0"/>
              </a:rPr>
              <a:t>Apcoa</a:t>
            </a:r>
            <a:r>
              <a:rPr lang="pl-PL" sz="2000" b="1" dirty="0">
                <a:latin typeface="Abadi" panose="020B0604020202020204" pitchFamily="34" charset="0"/>
              </a:rPr>
              <a:t>, zgodnie z którym rzeczona kwota jest z góry określona i pozostaje bez konkretnego gospodarczego związku z wartością świadczonej usługi parkingowej, należy przypomnieć, że zgodnie z utrwalonym orzecznictwem dla zakwalifikowania transakcji jako transakcji dokonanej odpłatnie w rozumieniu art. 2 ust. 1 lit. c) dyrektywy VAT bez znaczenia jest wysokość świadczenia wzajemnego, w szczególności okoliczność, czy jest ona równa kosztom poniesionym przez podatnika w związku ze świadczeniem usługi, czy też od nich wyższa lub niższa. Taka okoliczność nie może mieć bowiem wpływu na bezpośredni związek pomiędzy dokonanym świadczeniem usług a otrzymanym świadczeniem wzajemnym (wyrok z dnia 11 marca 2020 r., San </a:t>
            </a:r>
            <a:r>
              <a:rPr lang="pl-PL" sz="2000" b="1" dirty="0" err="1">
                <a:latin typeface="Abadi" panose="020B0604020202020204" pitchFamily="34" charset="0"/>
              </a:rPr>
              <a:t>Domenico</a:t>
            </a:r>
            <a:r>
              <a:rPr lang="pl-PL" sz="2000" b="1" dirty="0">
                <a:latin typeface="Abadi" panose="020B0604020202020204" pitchFamily="34" charset="0"/>
              </a:rPr>
              <a:t> </a:t>
            </a:r>
            <a:r>
              <a:rPr lang="pl-PL" sz="2000" b="1" dirty="0" err="1">
                <a:latin typeface="Abadi" panose="020B0604020202020204" pitchFamily="34" charset="0"/>
              </a:rPr>
              <a:t>Vetraria</a:t>
            </a:r>
            <a:r>
              <a:rPr lang="pl-PL" sz="2000" b="1" dirty="0">
                <a:latin typeface="Abadi" panose="020B0604020202020204" pitchFamily="34" charset="0"/>
              </a:rPr>
              <a:t>, C-94/19, EU:C:2020:193, pkt 29 i przytoczone tam orzecznictwo).” </a:t>
            </a:r>
            <a:br>
              <a:rPr lang="pl-PL" sz="1600" b="1" dirty="0">
                <a:latin typeface="Abadi" panose="020B0604020202020204" pitchFamily="34" charset="0"/>
              </a:rPr>
            </a:br>
            <a:endParaRPr lang="pl-PL" sz="1600" b="1" dirty="0">
              <a:latin typeface="Abadi" panose="020B0604020202020204" pitchFamily="34" charset="0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28F4C6-F15C-4718-2D3D-0F34F9E2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893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5" name="Rectangle 37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37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37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38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" name="Rectangle 38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38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90" y="1758118"/>
            <a:ext cx="4434093" cy="3297314"/>
          </a:xfrm>
        </p:spPr>
        <p:txBody>
          <a:bodyPr anchor="b">
            <a:noAutofit/>
          </a:bodyPr>
          <a:lstStyle/>
          <a:p>
            <a:pPr algn="l"/>
            <a:br>
              <a:rPr lang="pl-PL" sz="16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16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1800" b="1" dirty="0">
                <a:solidFill>
                  <a:srgbClr val="FFFFFF"/>
                </a:solidFill>
                <a:latin typeface="Abadi" panose="020B0604020202020204" pitchFamily="34" charset="0"/>
              </a:rPr>
              <a:t>„Jeśli chodzi w drugiej kolejności o podniesiony przez </a:t>
            </a:r>
            <a:r>
              <a:rPr lang="pl-PL" sz="1800" b="1" dirty="0" err="1">
                <a:solidFill>
                  <a:srgbClr val="FFFFFF"/>
                </a:solidFill>
                <a:latin typeface="Abadi" panose="020B0604020202020204" pitchFamily="34" charset="0"/>
              </a:rPr>
              <a:t>Apcoa</a:t>
            </a:r>
            <a:r>
              <a:rPr lang="pl-PL" sz="1800" b="1" dirty="0">
                <a:solidFill>
                  <a:srgbClr val="FFFFFF"/>
                </a:solidFill>
                <a:latin typeface="Abadi" panose="020B0604020202020204" pitchFamily="34" charset="0"/>
              </a:rPr>
              <a:t> argument, zgodnie z którym kwota fakturowana przez nią z tytułu opłat kontrolnych za nieprawidłowe parkowanie jest uznawana w prawie krajowym za karę, wystarczy przypomnieć, jak zauważył w istocie rzecznik generalny w pkt 42 opinii, że dla celów wykładni przepisów dyrektywy VAT ocena tego, czy płatność dokonywana jest w zamian za świadczenie usługi, jest kwestią z zakresu prawa Unii, którą należy rozstrzygać odrębnie od oceny dokonywanej na mocy prawa krajowego (wyrok z dnia 22 listopada 2018 r., MEO - </a:t>
            </a:r>
            <a:r>
              <a:rPr lang="pl-PL" sz="1800" b="1" dirty="0" err="1">
                <a:solidFill>
                  <a:srgbClr val="FFFFFF"/>
                </a:solidFill>
                <a:latin typeface="Abadi" panose="020B0604020202020204" pitchFamily="34" charset="0"/>
              </a:rPr>
              <a:t>Serviços</a:t>
            </a:r>
            <a:r>
              <a:rPr lang="pl-PL" sz="1800" b="1" dirty="0">
                <a:solidFill>
                  <a:srgbClr val="FFFFFF"/>
                </a:solidFill>
                <a:latin typeface="Abadi" panose="020B0604020202020204" pitchFamily="34" charset="0"/>
              </a:rPr>
              <a:t> de </a:t>
            </a:r>
            <a:r>
              <a:rPr lang="pl-PL" sz="1800" b="1" dirty="0" err="1">
                <a:solidFill>
                  <a:srgbClr val="FFFFFF"/>
                </a:solidFill>
                <a:latin typeface="Abadi" panose="020B0604020202020204" pitchFamily="34" charset="0"/>
              </a:rPr>
              <a:t>Comunicações</a:t>
            </a:r>
            <a:r>
              <a:rPr lang="pl-PL" sz="1800" b="1" dirty="0">
                <a:solidFill>
                  <a:srgbClr val="FFFFFF"/>
                </a:solidFill>
                <a:latin typeface="Abadi" panose="020B0604020202020204" pitchFamily="34" charset="0"/>
              </a:rPr>
              <a:t> e </a:t>
            </a:r>
            <a:r>
              <a:rPr lang="pl-PL" sz="1800" b="1" dirty="0" err="1">
                <a:solidFill>
                  <a:srgbClr val="FFFFFF"/>
                </a:solidFill>
                <a:latin typeface="Abadi" panose="020B0604020202020204" pitchFamily="34" charset="0"/>
              </a:rPr>
              <a:t>Multimédia</a:t>
            </a:r>
            <a:r>
              <a:rPr lang="pl-PL" sz="1800" b="1" dirty="0">
                <a:solidFill>
                  <a:srgbClr val="FFFFFF"/>
                </a:solidFill>
                <a:latin typeface="Abadi" panose="020B0604020202020204" pitchFamily="34" charset="0"/>
              </a:rPr>
              <a:t>, C-295/17)”</a:t>
            </a:r>
            <a:endParaRPr lang="pl-PL" sz="1600" b="1" dirty="0">
              <a:solidFill>
                <a:srgbClr val="FFFFFF"/>
              </a:solidFill>
              <a:latin typeface="Abadi" panose="020B0604020202020204" pitchFamily="34" charset="0"/>
            </a:endParaRPr>
          </a:p>
        </p:txBody>
      </p:sp>
      <p:pic>
        <p:nvPicPr>
          <p:cNvPr id="16" name="Obraz 15" descr="Obraz zawierający droga, zewnętrzne, ulica, chodnik&#10;&#10;Opis wygenerowany automatycznie">
            <a:extLst>
              <a:ext uri="{FF2B5EF4-FFF2-40B4-BE49-F238E27FC236}">
                <a16:creationId xmlns:a16="http://schemas.microsoft.com/office/drawing/2014/main" id="{D028F4C6-F15C-4718-2D3D-0F34F9E2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7" r="26161" b="-9"/>
          <a:stretch/>
        </p:blipFill>
        <p:spPr>
          <a:xfrm>
            <a:off x="6096000" y="602606"/>
            <a:ext cx="5608320" cy="56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2" name="Rectangle 380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382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384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386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388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390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392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pl-PL" sz="4800" b="1" dirty="0">
                <a:solidFill>
                  <a:srgbClr val="FFFFFF"/>
                </a:solidFill>
                <a:latin typeface="Abadi" panose="020B0604020202020204" pitchFamily="34" charset="0"/>
              </a:rPr>
              <a:t>Główne problemy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28F4C6-F15C-4718-2D3D-0F34F9E2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r="21150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1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1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" y="558866"/>
            <a:ext cx="5858543" cy="25139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  <a:t>Naruszenie postanowień umownych/przepisów prawa jako przesłanka do wyłączenia czynności z zakresu opodatkowania VAT</a:t>
            </a:r>
            <a:b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  <a:t>Dorozumiane zawiązanie stosunku prawnego poprzez tolerowanie stanu lub zachowania</a:t>
            </a:r>
            <a:br>
              <a:rPr lang="pl-PL" sz="22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endParaRPr lang="pl-PL" sz="1600" b="1" dirty="0">
              <a:solidFill>
                <a:srgbClr val="FFFFFF"/>
              </a:solidFill>
              <a:latin typeface="Abadi" panose="020B0604020202020204" pitchFamily="34" charset="0"/>
            </a:endParaRPr>
          </a:p>
        </p:txBody>
      </p:sp>
      <p:sp>
        <p:nvSpPr>
          <p:cNvPr id="172" name="Freeform: Shape 11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2EFA6E-22CB-63C9-D548-6CFD7B00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15015"/>
          <a:stretch/>
        </p:blipFill>
        <p:spPr>
          <a:xfrm>
            <a:off x="2077488" y="3265921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00886851-B835-276A-93BC-9168A22E42B7}"/>
              </a:ext>
            </a:extLst>
          </p:cNvPr>
          <p:cNvSpPr txBox="1">
            <a:spLocks/>
          </p:cNvSpPr>
          <p:nvPr/>
        </p:nvSpPr>
        <p:spPr>
          <a:xfrm>
            <a:off x="6305107" y="558866"/>
            <a:ext cx="5649433" cy="2427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  <a:t>Kara/opłata o charakterze sankcyjnym lub odszkodowawczym a pojęcie wynagrodzenie w rozumieniu przepisów o VAT</a:t>
            </a:r>
          </a:p>
          <a:p>
            <a:pPr>
              <a:spcAft>
                <a:spcPts val="600"/>
              </a:spcAft>
            </a:pPr>
            <a:b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pl-PL" sz="2000" b="1" dirty="0">
                <a:solidFill>
                  <a:srgbClr val="FFFFFF"/>
                </a:solidFill>
                <a:latin typeface="Abadi" panose="020B0604020202020204" pitchFamily="34" charset="0"/>
              </a:rPr>
              <a:t>Relacja pomiędzy wartością wynagrodzenia a zakresem wykonanego świadczenia</a:t>
            </a:r>
          </a:p>
        </p:txBody>
      </p:sp>
    </p:spTree>
    <p:extLst>
      <p:ext uri="{BB962C8B-B14F-4D97-AF65-F5344CB8AC3E}">
        <p14:creationId xmlns:p14="http://schemas.microsoft.com/office/powerpoint/2010/main" val="199465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4" name="Rectangle 26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61" y="457201"/>
            <a:ext cx="5667154" cy="6026726"/>
          </a:xfrm>
        </p:spPr>
        <p:txBody>
          <a:bodyPr anchor="t">
            <a:noAutofit/>
          </a:bodyPr>
          <a:lstStyle/>
          <a:p>
            <a:pPr algn="l"/>
            <a:r>
              <a:rPr lang="pl-PL" sz="1600" b="1" dirty="0">
                <a:latin typeface="Abadi" panose="020B0604020202020204" pitchFamily="34" charset="0"/>
              </a:rPr>
              <a:t>W zakresie VAT:</a:t>
            </a:r>
            <a:br>
              <a:rPr lang="pl-PL" sz="1600" b="1" dirty="0">
                <a:latin typeface="Abadi" panose="020B0604020202020204" pitchFamily="34" charset="0"/>
              </a:rPr>
            </a:br>
            <a:r>
              <a:rPr lang="pl-PL" sz="1600" b="1" dirty="0">
                <a:latin typeface="Abadi" panose="020B0604020202020204" pitchFamily="34" charset="0"/>
              </a:rPr>
              <a:t>	Sprzedaż podrobionych perfum</a:t>
            </a:r>
            <a:br>
              <a:rPr lang="pl-PL" sz="1600" b="1" dirty="0">
                <a:latin typeface="Abadi" panose="020B0604020202020204" pitchFamily="34" charset="0"/>
              </a:rPr>
            </a:br>
            <a:r>
              <a:rPr lang="pl-PL" sz="1600" b="1" dirty="0">
                <a:latin typeface="Abadi" panose="020B0604020202020204" pitchFamily="34" charset="0"/>
              </a:rPr>
              <a:t>	</a:t>
            </a:r>
            <a:r>
              <a:rPr lang="pl-PL" sz="1600" b="1" dirty="0">
                <a:latin typeface="Abadi" panose="020B0604020104020204" pitchFamily="34" charset="0"/>
              </a:rPr>
              <a:t>Wyrok z dnia 28 maja 1998 r., </a:t>
            </a:r>
            <a:r>
              <a:rPr lang="en-US" sz="1600" b="1" dirty="0">
                <a:latin typeface="Abadi" panose="020B0604020104020204" pitchFamily="34" charset="0"/>
              </a:rPr>
              <a:t>John </a:t>
            </a:r>
            <a:r>
              <a:rPr lang="pl-PL" sz="1600" b="1" dirty="0">
                <a:latin typeface="Abadi" panose="020B0604020104020204" pitchFamily="34" charset="0"/>
              </a:rPr>
              <a:t>		</a:t>
            </a:r>
            <a:r>
              <a:rPr lang="en-US" sz="1600" b="1" dirty="0">
                <a:latin typeface="Abadi" panose="020B0604020104020204" pitchFamily="34" charset="0"/>
              </a:rPr>
              <a:t>Charles Goodwin and Edward Thomas </a:t>
            </a:r>
            <a:r>
              <a:rPr lang="pl-PL" sz="1600" b="1" dirty="0">
                <a:latin typeface="Abadi" panose="020B0604020104020204" pitchFamily="34" charset="0"/>
              </a:rPr>
              <a:t>		</a:t>
            </a:r>
            <a:r>
              <a:rPr lang="en-US" sz="1600" b="1" dirty="0" err="1">
                <a:latin typeface="Abadi" panose="020B0604020104020204" pitchFamily="34" charset="0"/>
              </a:rPr>
              <a:t>Unstead</a:t>
            </a:r>
            <a:r>
              <a:rPr lang="pl-PL" sz="1600" b="1" dirty="0">
                <a:latin typeface="Abadi" panose="020B0604020104020204" pitchFamily="34" charset="0"/>
              </a:rPr>
              <a:t>, C-3/97</a:t>
            </a:r>
            <a:r>
              <a:rPr lang="en-US" sz="1600" b="1" dirty="0">
                <a:latin typeface="Abadi" panose="020B0604020104020204" pitchFamily="34" charset="0"/>
              </a:rPr>
              <a:t>.</a:t>
            </a:r>
            <a:br>
              <a:rPr lang="pl-PL" sz="1600" b="1" dirty="0">
                <a:latin typeface="Abadi" panose="020B0604020104020204" pitchFamily="34" charset="0"/>
              </a:rPr>
            </a:b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Kara umowna za odstąpienie od umowy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</a:t>
            </a:r>
            <a:r>
              <a:rPr lang="pl-PL" sz="1600" b="1" dirty="0">
                <a:latin typeface="Abadi" panose="020B0604020202020204" pitchFamily="34" charset="0"/>
              </a:rPr>
              <a:t>wyrok z dnia 11 marca 2020 r., San </a:t>
            </a:r>
            <a:r>
              <a:rPr lang="pl-PL" sz="1600" b="1" dirty="0" err="1">
                <a:latin typeface="Abadi" panose="020B0604020202020204" pitchFamily="34" charset="0"/>
              </a:rPr>
              <a:t>Domenico</a:t>
            </a:r>
            <a:r>
              <a:rPr lang="pl-PL" sz="1600" b="1" dirty="0">
                <a:latin typeface="Abadi" panose="020B0604020202020204" pitchFamily="34" charset="0"/>
              </a:rPr>
              <a:t> 	</a:t>
            </a:r>
            <a:r>
              <a:rPr lang="pl-PL" sz="1600" b="1" dirty="0" err="1">
                <a:latin typeface="Abadi" panose="020B0604020202020204" pitchFamily="34" charset="0"/>
              </a:rPr>
              <a:t>Vetraria</a:t>
            </a:r>
            <a:r>
              <a:rPr lang="pl-PL" sz="1600" b="1" dirty="0">
                <a:latin typeface="Abadi" panose="020B0604020202020204" pitchFamily="34" charset="0"/>
              </a:rPr>
              <a:t>, C-94/19,</a:t>
            </a:r>
            <a:br>
              <a:rPr lang="pl-PL" sz="1600" b="1" dirty="0">
                <a:latin typeface="Abadi" panose="020B0604020202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			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Poza VAT: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Kradzież towaru ze składu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wyrok z 14 lipca 2005 r. British American Tobacco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C-435/03</a:t>
            </a:r>
            <a:br>
              <a:rPr lang="pl-PL" sz="1600" b="1" dirty="0">
                <a:latin typeface="Abadi" panose="020B0604020104020204" pitchFamily="34" charset="0"/>
              </a:rPr>
            </a:b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Import narkotyków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wyrok z 5 lipca 1988 r., </a:t>
            </a:r>
            <a:r>
              <a:rPr lang="pl-PL" sz="1600" b="1" dirty="0" err="1">
                <a:latin typeface="Abadi" panose="020B0604020104020204" pitchFamily="34" charset="0"/>
              </a:rPr>
              <a:t>Vereniging</a:t>
            </a:r>
            <a:r>
              <a:rPr lang="pl-PL" sz="1600" b="1" dirty="0">
                <a:latin typeface="Abadi" panose="020B0604020104020204" pitchFamily="34" charset="0"/>
              </a:rPr>
              <a:t> Happy Family 	</a:t>
            </a:r>
            <a:r>
              <a:rPr lang="pl-PL" sz="1600" b="1" dirty="0" err="1">
                <a:latin typeface="Abadi" panose="020B0604020104020204" pitchFamily="34" charset="0"/>
              </a:rPr>
              <a:t>Rustenburgerstraat</a:t>
            </a:r>
            <a:br>
              <a:rPr lang="pl-PL" sz="1600" b="1" dirty="0">
                <a:latin typeface="Abadi" panose="020B0604020104020204" pitchFamily="34" charset="0"/>
              </a:rPr>
            </a:b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A np. :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Bezumowne korzystanie z nieruchomości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Bezumowny pobór prądu 	/energii/wody/wypuszczanie ścieków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</a:t>
            </a:r>
            <a:br>
              <a:rPr lang="pl-PL" sz="1600" b="1" dirty="0">
                <a:latin typeface="Abadi" panose="020B0604020104020204" pitchFamily="34" charset="0"/>
              </a:rPr>
            </a:br>
            <a:r>
              <a:rPr lang="pl-PL" sz="1600" b="1" dirty="0">
                <a:latin typeface="Abadi" panose="020B0604020104020204" pitchFamily="34" charset="0"/>
              </a:rPr>
              <a:t>		???</a:t>
            </a:r>
            <a:endParaRPr lang="pl-PL" sz="1600" b="1" dirty="0">
              <a:latin typeface="Abadi" panose="020B0604020202020204" pitchFamily="34" charset="0"/>
            </a:endParaRPr>
          </a:p>
        </p:txBody>
      </p:sp>
      <p:sp>
        <p:nvSpPr>
          <p:cNvPr id="295" name="Rectangle 26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ectangle 26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Rectangle 27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2EFA6E-22CB-63C9-D548-6CFD7B00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r="3166" b="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451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" name="Rectangle 412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15C48B-FE8F-433A-90CC-43D389AA6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377" y="5163608"/>
            <a:ext cx="5853227" cy="1386360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pl-PL" sz="2400" b="1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Krzysztof Kasprzyk</a:t>
            </a:r>
            <a:br>
              <a:rPr lang="pl-PL" sz="2400" b="1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</a:br>
            <a:r>
              <a:rPr lang="pl-PL" sz="2000" b="1" dirty="0">
                <a:solidFill>
                  <a:srgbClr val="FFFFFF"/>
                </a:solidFill>
                <a:latin typeface="Abadi" panose="020B0604020104020204" pitchFamily="34" charset="0"/>
              </a:rPr>
              <a:t>Doradca podatkowy</a:t>
            </a:r>
            <a:br>
              <a:rPr lang="pl-PL" sz="2000" b="1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</a:br>
            <a:r>
              <a:rPr lang="pl-PL" sz="2000" b="1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e-mail: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 krzysztof.kasprzyk@taxby.pl</a:t>
            </a:r>
            <a:br>
              <a:rPr lang="pl-PL" sz="2000" b="0" i="0" dirty="0">
                <a:solidFill>
                  <a:srgbClr val="FFFFFF"/>
                </a:solidFill>
                <a:effectLst/>
                <a:latin typeface="Abadi" panose="020B0604020104020204" pitchFamily="34" charset="0"/>
              </a:rPr>
            </a:br>
            <a:r>
              <a:rPr lang="pl-PL" sz="2000" dirty="0">
                <a:solidFill>
                  <a:srgbClr val="FFFFFF"/>
                </a:solidFill>
                <a:latin typeface="Abadi" panose="020B0604020104020204" pitchFamily="34" charset="0"/>
              </a:rPr>
              <a:t>tel.: 883 800 036</a:t>
            </a:r>
            <a:endParaRPr lang="pl-PL" sz="24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28F4C6-F15C-4718-2D3D-0F34F9E2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r="7359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A8C4D2C6-7015-27C5-3C57-2405360A79B4}"/>
              </a:ext>
            </a:extLst>
          </p:cNvPr>
          <p:cNvSpPr txBox="1">
            <a:spLocks/>
          </p:cNvSpPr>
          <p:nvPr/>
        </p:nvSpPr>
        <p:spPr>
          <a:xfrm>
            <a:off x="2118467" y="2735469"/>
            <a:ext cx="5853227" cy="90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b="1" dirty="0">
                <a:solidFill>
                  <a:srgbClr val="FFFFFF"/>
                </a:solidFill>
                <a:latin typeface="Abadi" panose="020B0604020202020204" pitchFamily="34" charset="0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873000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794</Words>
  <Application>Microsoft Office PowerPoint</Application>
  <PresentationFormat>Panoramiczny</PresentationFormat>
  <Paragraphs>16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Motyw pakietu Office</vt:lpstr>
      <vt:lpstr>Opłata za nieprzestrzeganie warunków  użytkowania parkingu w VAT </vt:lpstr>
      <vt:lpstr>1. Uiszczenie zbyt niskiej opłaty.  2. Ważny bilet parkingowy niewidoczny za przednią szybą.  3. Bilet niezdatny do kontroli, przykładowo, jeśli bilet parkingowy nie został umieszczony w prawidłowy sposób.  4. Brak ważnego biletu parkingowego, przykładowo, w ramach parkingu dla mieszkańców, na którym wymagana jest zgoda na korzystanie z konkretnych miejsc parkingowych.  5. Parkowanie na miejscu przeznaczonym dla osób niepełnosprawnych.   6. Parkowanie poza wyznaczonymi miejscami postojowymi.   7. Niedozwolone parkowanie. Ta podstawa nałożenia opłat ma zastosowanie na przykład w razie  parkowania na drodze przeciwpożarowej.  8. Zastrzeżony obszar parkingowy.   9. Brak widocznego dysku parkingowego.  10. Dysk parkingowy ustawiony w sposób nieprawidłowy/upłynął zaznaczony na nim czas parkowania.  11. Dysk parkingowy nieczytelny.   12. Wiele dysków parkingowych. Ta podstawa pobrania opłat ma zastosowanie w przypadku, gdy kierowca umieścił kilka dysków parkingowych za przednią szybą celem przedłużenia czasu parkowania. Podstawy nałożenia opłat od 9 do 12 dotyczą przypadków, w których parkowanie jest darmowe przez określony czas, jednak wymagany jest dysk parkingowy jako potwierdzenie momentu, w którym samochód został zaparkowany.  13. Pozostałe.</vt:lpstr>
      <vt:lpstr>„Art. 2 ust. 1 lit. c dyrektywy 2006/112 w sprawie wspólnego systemu podatku od wartości dodanej należy interpretować w ten sposób, że opłaty kontrolne pobierane przez spółkę prawa prywatnego prowadzącą prywatne parkingi w razie nieprzestrzegania przez kierowców ogólnych warunków użytkowania tych parkingów należy uznać za wynagrodzenie za odpłatne usługi w rozumieniu tego przepisu, które jako takie podlegają podatkowi od wartości dodanej (VAT).”</vt:lpstr>
      <vt:lpstr>„Co się tyczy w pierwszej kolejności argumentu Apcoa, zgodnie z którym rzeczona kwota jest z góry określona i pozostaje bez konkretnego gospodarczego związku z wartością świadczonej usługi parkingowej, należy przypomnieć, że zgodnie z utrwalonym orzecznictwem dla zakwalifikowania transakcji jako transakcji dokonanej odpłatnie w rozumieniu art. 2 ust. 1 lit. c) dyrektywy VAT bez znaczenia jest wysokość świadczenia wzajemnego, w szczególności okoliczność, czy jest ona równa kosztom poniesionym przez podatnika w związku ze świadczeniem usługi, czy też od nich wyższa lub niższa. Taka okoliczność nie może mieć bowiem wpływu na bezpośredni związek pomiędzy dokonanym świadczeniem usług a otrzymanym świadczeniem wzajemnym (wyrok z dnia 11 marca 2020 r., San Domenico Vetraria, C-94/19, EU:C:2020:193, pkt 29 i przytoczone tam orzecznictwo).”  </vt:lpstr>
      <vt:lpstr>  „Jeśli chodzi w drugiej kolejności o podniesiony przez Apcoa argument, zgodnie z którym kwota fakturowana przez nią z tytułu opłat kontrolnych za nieprawidłowe parkowanie jest uznawana w prawie krajowym za karę, wystarczy przypomnieć, jak zauważył w istocie rzecznik generalny w pkt 42 opinii, że dla celów wykładni przepisów dyrektywy VAT ocena tego, czy płatność dokonywana jest w zamian za świadczenie usługi, jest kwestią z zakresu prawa Unii, którą należy rozstrzygać odrębnie od oceny dokonywanej na mocy prawa krajowego (wyrok z dnia 22 listopada 2018 r., MEO - Serviços de Comunicações e Multimédia, C-295/17)”</vt:lpstr>
      <vt:lpstr>Główne problemy</vt:lpstr>
      <vt:lpstr>Naruszenie postanowień umownych/przepisów prawa jako przesłanka do wyłączenia czynności z zakresu opodatkowania VAT   Dorozumiane zawiązanie stosunku prawnego poprzez tolerowanie stanu lub zachowania </vt:lpstr>
      <vt:lpstr>W zakresie VAT:  Sprzedaż podrobionych perfum  Wyrok z dnia 28 maja 1998 r., John   Charles Goodwin and Edward Thomas   Unstead, C-3/97.   Kara umowna za odstąpienie od umowy  wyrok z dnia 11 marca 2020 r., San Domenico  Vetraria, C-94/19,      Poza VAT:  Kradzież towaru ze składu  wyrok z 14 lipca 2005 r. British American Tobacco  C-435/03   Import narkotyków  wyrok z 5 lipca 1988 r., Vereniging Happy Family  Rustenburgerstraat  A np. :  Bezumowne korzystanie z nieruchomości    Bezumowny pobór prądu  /energii/wody/wypuszczanie ścieków     ???</vt:lpstr>
      <vt:lpstr>Krzysztof Kasprzyk Doradca podatkowy e-mail: krzysztof.kasprzyk@taxby.pl tel.: 883 800 036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Justyna.Kopiec@taxby.pl</dc:creator>
  <cp:lastModifiedBy>Wojciech Morawski (wmoraw)</cp:lastModifiedBy>
  <cp:revision>16</cp:revision>
  <dcterms:created xsi:type="dcterms:W3CDTF">2020-10-21T09:07:23Z</dcterms:created>
  <dcterms:modified xsi:type="dcterms:W3CDTF">2023-03-10T09:14:37Z</dcterms:modified>
</cp:coreProperties>
</file>