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  <p:sldMasterId id="2147483773" r:id="rId5"/>
  </p:sldMasterIdLst>
  <p:notesMasterIdLst>
    <p:notesMasterId r:id="rId18"/>
  </p:notesMasterIdLst>
  <p:handoutMasterIdLst>
    <p:handoutMasterId r:id="rId19"/>
  </p:handoutMasterIdLst>
  <p:sldIdLst>
    <p:sldId id="1468" r:id="rId6"/>
    <p:sldId id="564" r:id="rId7"/>
    <p:sldId id="1553" r:id="rId8"/>
    <p:sldId id="1550" r:id="rId9"/>
    <p:sldId id="1526" r:id="rId10"/>
    <p:sldId id="1547" r:id="rId11"/>
    <p:sldId id="1527" r:id="rId12"/>
    <p:sldId id="1548" r:id="rId13"/>
    <p:sldId id="1555" r:id="rId14"/>
    <p:sldId id="1552" r:id="rId15"/>
    <p:sldId id="1529" r:id="rId16"/>
    <p:sldId id="895" r:id="rId17"/>
  </p:sldIdLst>
  <p:sldSz cx="13439775" cy="7559675"/>
  <p:notesSz cx="6797675" cy="9926638"/>
  <p:defaultTextStyle>
    <a:defPPr>
      <a:defRPr lang="en-US"/>
    </a:defPPr>
    <a:lvl1pPr marL="0" algn="l" defTabSz="457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8" algn="l" defTabSz="457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55" algn="l" defTabSz="457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34" algn="l" defTabSz="457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12" algn="l" defTabSz="457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90" algn="l" defTabSz="457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68" algn="l" defTabSz="457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46" algn="l" defTabSz="457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23" algn="l" defTabSz="457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Sosnowicz" initials="MS" lastIdx="1" clrIdx="0">
    <p:extLst>
      <p:ext uri="{19B8F6BF-5375-455C-9EA6-DF929625EA0E}">
        <p15:presenceInfo xmlns:p15="http://schemas.microsoft.com/office/powerpoint/2012/main" userId="S::marta.sosnowicz@crido.pl::f057a7bf-98ea-4cc2-b279-3f880fe2c649" providerId="AD"/>
      </p:ext>
    </p:extLst>
  </p:cmAuthor>
  <p:cmAuthor id="2" name="Sören Godniak (Crido Tax)" initials="SG" lastIdx="51" clrIdx="1">
    <p:extLst>
      <p:ext uri="{19B8F6BF-5375-455C-9EA6-DF929625EA0E}">
        <p15:presenceInfo xmlns:p15="http://schemas.microsoft.com/office/powerpoint/2012/main" userId="Sören Godniak (Crido Tax)" providerId="None"/>
      </p:ext>
    </p:extLst>
  </p:cmAuthor>
  <p:cmAuthor id="3" name="Crido" initials="C" lastIdx="3" clrIdx="2">
    <p:extLst>
      <p:ext uri="{19B8F6BF-5375-455C-9EA6-DF929625EA0E}">
        <p15:presenceInfo xmlns:p15="http://schemas.microsoft.com/office/powerpoint/2012/main" userId="Cri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1A57"/>
    <a:srgbClr val="F64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F82767-839D-4DD3-AC5E-AC45522A8882}" v="122" dt="2023-03-06T21:44:40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1071" autoAdjust="0"/>
  </p:normalViewPr>
  <p:slideViewPr>
    <p:cSldViewPr snapToGrid="0">
      <p:cViewPr varScale="1">
        <p:scale>
          <a:sx n="60" d="100"/>
          <a:sy n="60" d="100"/>
        </p:scale>
        <p:origin x="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0F7E020-1337-42AB-8C82-17F78B8AD1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A0948C5-BF36-401E-8D81-25B403ABBA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28D690EE-5506-4E65-AF1B-7ABF9472F41B}" type="datetimeFigureOut">
              <a:rPr lang="pl-PL" smtClean="0"/>
              <a:t>09.03.2023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883B888-941E-4DFB-960C-0E2B4EC3C2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0194EA-0E61-49F9-AF62-089B9E679B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749F215C-EFF0-4CE7-8953-A5155997095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0594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437F0394-940B-4227-A0BE-FC080A89E588}" type="datetimeFigureOut">
              <a:rPr lang="pl-PL" smtClean="0"/>
              <a:t>09.03.2023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80151D18-6AA3-4D4C-836F-98C017AE5B0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605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596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1pPr>
    <a:lvl2pPr marL="521299" algn="l" defTabSz="1042596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2pPr>
    <a:lvl3pPr marL="1042596" algn="l" defTabSz="1042596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3pPr>
    <a:lvl4pPr marL="1563893" algn="l" defTabSz="1042596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4pPr>
    <a:lvl5pPr marL="2085190" algn="l" defTabSz="1042596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5pPr>
    <a:lvl6pPr marL="2606488" algn="l" defTabSz="1042596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6pPr>
    <a:lvl7pPr marL="3127785" algn="l" defTabSz="1042596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7pPr>
    <a:lvl8pPr marL="3649083" algn="l" defTabSz="1042596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8pPr>
    <a:lvl9pPr marL="4170380" algn="l" defTabSz="1042596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granatow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754" y="5607425"/>
            <a:ext cx="11227531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754" y="6680688"/>
            <a:ext cx="11227531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67877" y="4854756"/>
            <a:ext cx="3023949" cy="4024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pl-PL" sz="1000" b="1" smtClean="0">
                <a:solidFill>
                  <a:schemeClr val="bg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fld id="{7B9BC07F-9FB5-4D8F-BD34-549B1744EB34}" type="datetime4">
              <a:rPr lang="pl-PL" smtClean="0"/>
              <a:pPr algn="r" defTabSz="950203">
                <a:lnSpc>
                  <a:spcPct val="90000"/>
                </a:lnSpc>
                <a:spcBef>
                  <a:spcPts val="1039"/>
                </a:spcBef>
              </a:pPr>
              <a:t>9 marca 2023</a:t>
            </a:fld>
            <a:endParaRPr lang="pl-PL" dirty="0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016992CB-27A8-4376-888F-16CBA6B2E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8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5DD5B6B-D861-4477-9C47-7F243FDBA1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0012" y="691451"/>
            <a:ext cx="1345969" cy="2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3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a ze zdjęciem (fullsc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siedzi, niebieski, most, czarny&#10;&#10;Opis wygenerowany automatycznie">
            <a:extLst>
              <a:ext uri="{FF2B5EF4-FFF2-40B4-BE49-F238E27FC236}">
                <a16:creationId xmlns:a16="http://schemas.microsoft.com/office/drawing/2014/main" id="{BE2B7D2B-0FAF-4D42-9223-A84D42F06C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13439775" cy="7559675"/>
          </a:xfrm>
          <a:prstGeom prst="rect">
            <a:avLst/>
          </a:prstGeom>
        </p:spPr>
      </p:pic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27C38F9-15AB-4C9B-85BC-F5D5BC72F3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3439775" cy="755967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DDD350-0C65-4C13-9EC3-D5A1D8E2C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775" y="4048952"/>
            <a:ext cx="6480000" cy="2520000"/>
          </a:xfrm>
          <a:solidFill>
            <a:schemeClr val="accent6"/>
          </a:solidFill>
          <a:ln>
            <a:noFill/>
            <a:prstDash val="solid"/>
          </a:ln>
        </p:spPr>
        <p:txBody>
          <a:bodyPr>
            <a:normAutofit/>
          </a:bodyPr>
          <a:lstStyle>
            <a:lvl1pPr marL="355600" indent="0" algn="l">
              <a:tabLst>
                <a:tab pos="6908800" algn="l"/>
              </a:tabLst>
              <a:defRPr sz="3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przekładki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1C9AFDAA-1FD6-440E-8188-EB9F149AC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9775" y="6551928"/>
            <a:ext cx="6480000" cy="10604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32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owa_przeklad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DDD350-0C65-4C13-9EC3-D5A1D8E2C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3532" y="2551324"/>
            <a:ext cx="11591807" cy="1461187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pl-PL" dirty="0"/>
              <a:t>Tytuł przekładki</a:t>
            </a:r>
          </a:p>
        </p:txBody>
      </p:sp>
    </p:spTree>
    <p:extLst>
      <p:ext uri="{BB962C8B-B14F-4D97-AF65-F5344CB8AC3E}">
        <p14:creationId xmlns:p14="http://schemas.microsoft.com/office/powerpoint/2010/main" val="118691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2" y="1440003"/>
            <a:ext cx="11629907" cy="5039999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096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 wyjustow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7" y="1440003"/>
            <a:ext cx="11629906" cy="5039999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63E4-C09E-4BFC-BA9A-EDED15B8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A0A7BD-65DC-479B-8B51-A47F06E7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0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CB8EC43-6CAE-4D6B-9B59-9CFEA508F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57" y="1440000"/>
            <a:ext cx="11629906" cy="5600881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E857E4-6FAF-4F62-B6BA-CE9D54F6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 1/2 stro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2" y="1440003"/>
            <a:ext cx="5882832" cy="5039999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63E4-C09E-4BFC-BA9A-EDED15B8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A0A7BD-65DC-479B-8B51-A47F06E7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64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1/2 strony + zdjecie z pawej stro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5053" y="1440003"/>
            <a:ext cx="9204148" cy="5039999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A0A7BD-65DC-479B-8B51-A47F06E7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1" y="288000"/>
            <a:ext cx="9204150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6033AFD-CCEE-4014-8F6F-B472B0C0A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3021" y="0"/>
            <a:ext cx="2902403" cy="7559675"/>
          </a:xfrm>
          <a:prstGeom prst="rect">
            <a:avLst/>
          </a:prstGeom>
        </p:spPr>
      </p:pic>
      <p:sp>
        <p:nvSpPr>
          <p:cNvPr id="7" name="Symbol zastępczy obrazu 4">
            <a:extLst>
              <a:ext uri="{FF2B5EF4-FFF2-40B4-BE49-F238E27FC236}">
                <a16:creationId xmlns:a16="http://schemas.microsoft.com/office/drawing/2014/main" id="{157DFE54-6416-45AF-9EC0-8A5E8B77BA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7372" y="-8946"/>
            <a:ext cx="2980508" cy="756862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</p:spTree>
    <p:extLst>
      <p:ext uri="{BB962C8B-B14F-4D97-AF65-F5344CB8AC3E}">
        <p14:creationId xmlns:p14="http://schemas.microsoft.com/office/powerpoint/2010/main" val="2430256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 1/2 + wyk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2" y="1440003"/>
            <a:ext cx="5882832" cy="5039999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wykresu 4">
            <a:extLst>
              <a:ext uri="{FF2B5EF4-FFF2-40B4-BE49-F238E27FC236}">
                <a16:creationId xmlns:a16="http://schemas.microsoft.com/office/drawing/2014/main" id="{8933E95A-DEDB-4183-84B0-7B7B6AC51FD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711870" y="1440001"/>
            <a:ext cx="4823090" cy="343043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 ikonę, aby dodać wykres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543DB4A7-EE37-405F-9F0A-E97E66961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870" y="4991491"/>
            <a:ext cx="4823090" cy="1400175"/>
          </a:xfrm>
        </p:spPr>
        <p:txBody>
          <a:bodyPr>
            <a:normAutofit/>
          </a:bodyPr>
          <a:lstStyle>
            <a:lvl1pPr marL="0" marR="0" indent="0" algn="l" defTabSz="431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>
                <a:solidFill>
                  <a:srgbClr val="000000"/>
                </a:solidFill>
              </a:defRPr>
            </a:lvl1pPr>
          </a:lstStyle>
          <a:p>
            <a:pPr marL="0" marR="0" lvl="0" indent="0" algn="l" defTabSz="431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97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Wykres</a:t>
            </a:r>
            <a:r>
              <a:rPr kumimoji="0" lang="en-GB" sz="1697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02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unducime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esequidCores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niasped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exceribus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quibus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nonsenda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int.Sed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earibus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vollicaecte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et,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conseque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omnihilique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doluptatur</a:t>
            </a:r>
            <a:endParaRPr kumimoji="0" lang="en-GB" sz="1697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AD8070-7526-470C-85D7-07A59502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BCE459-D801-47B3-83E9-5B586984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13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208" y="1993403"/>
            <a:ext cx="8827278" cy="315277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2"/>
                </a:solidFill>
              </a:defRPr>
            </a:lvl1pPr>
            <a:lvl2pPr marL="475102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2"/>
                </a:solidFill>
              </a:defRPr>
            </a:lvl2pPr>
            <a:lvl3pPr marL="950203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2"/>
                </a:solidFill>
              </a:defRPr>
            </a:lvl3pPr>
            <a:lvl4pPr marL="1425305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2"/>
                </a:solidFill>
              </a:defRPr>
            </a:lvl4pPr>
            <a:lvl5pPr marL="1900407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BAB1D1C-8D2B-40E6-898B-D1AD24686E70}"/>
              </a:ext>
            </a:extLst>
          </p:cNvPr>
          <p:cNvCxnSpPr>
            <a:cxnSpLocks/>
          </p:cNvCxnSpPr>
          <p:nvPr/>
        </p:nvCxnSpPr>
        <p:spPr>
          <a:xfrm>
            <a:off x="2072284" y="1993392"/>
            <a:ext cx="0" cy="4050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4F81F-FEE3-42B8-97A3-B7B3A095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FD3BCF-6BEF-4DE2-8574-BD9EA39A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5CB7B5F-D901-4F00-9B5E-CAE3244D486B}"/>
              </a:ext>
            </a:extLst>
          </p:cNvPr>
          <p:cNvCxnSpPr>
            <a:cxnSpLocks/>
          </p:cNvCxnSpPr>
          <p:nvPr userDrawn="1"/>
        </p:nvCxnSpPr>
        <p:spPr>
          <a:xfrm>
            <a:off x="2072284" y="1680212"/>
            <a:ext cx="0" cy="4363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760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E4F687-EFD5-4966-A68C-BE5DE7635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A2723F-3B00-446A-AB38-D68A409F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9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sz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2729050-6A6B-4CF0-BBAA-B1AF30957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4"/>
            <a:ext cx="13439775" cy="75572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4E7A1C9-A6FF-448C-8680-78813A6AD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906" y="705835"/>
            <a:ext cx="1348421" cy="2519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62EA2B-5174-4E11-A208-FCDD97210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4" y="5607425"/>
            <a:ext cx="11227531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BF742B6-33BC-499B-ABFB-8FAC96B2A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4" y="6680688"/>
            <a:ext cx="11227531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2AA8C6B-113F-446F-A7EC-8B4F299F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7877" y="4854756"/>
            <a:ext cx="3023949" cy="4024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pl-PL" sz="10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fld id="{7B9BC07F-9FB5-4D8F-BD34-549B1744EB34}" type="datetime4">
              <a:rPr lang="pl-PL" smtClean="0"/>
              <a:pPr algn="r" defTabSz="950203">
                <a:lnSpc>
                  <a:spcPct val="90000"/>
                </a:lnSpc>
                <a:spcBef>
                  <a:spcPts val="1039"/>
                </a:spcBef>
              </a:pPr>
              <a:t>9 marca 2023</a:t>
            </a:fld>
            <a:endParaRPr lang="pl-PL" dirty="0"/>
          </a:p>
        </p:txBody>
      </p:sp>
      <p:sp>
        <p:nvSpPr>
          <p:cNvPr id="15" name="Symbol zastępczy tekstu 12">
            <a:extLst>
              <a:ext uri="{FF2B5EF4-FFF2-40B4-BE49-F238E27FC236}">
                <a16:creationId xmlns:a16="http://schemas.microsoft.com/office/drawing/2014/main" id="{478C8DE1-1239-48AD-8442-AB87A3EF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8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</p:spTree>
    <p:extLst>
      <p:ext uri="{BB962C8B-B14F-4D97-AF65-F5344CB8AC3E}">
        <p14:creationId xmlns:p14="http://schemas.microsoft.com/office/powerpoint/2010/main" val="3554950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75EA1A8-93E6-4A9E-A193-78D10834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581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397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blikacje - okragł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362" y="1672501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None/>
              <a:defRPr lang="pl-PL" sz="943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8" name="Symbol zastępczy obrazu 5">
            <a:extLst>
              <a:ext uri="{FF2B5EF4-FFF2-40B4-BE49-F238E27FC236}">
                <a16:creationId xmlns:a16="http://schemas.microsoft.com/office/drawing/2014/main" id="{57DC3C8B-1A71-42D0-9786-AF1BA0A14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1817" y="1672501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None/>
              <a:defRPr lang="pl-PL" sz="943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73418" y="1672505"/>
            <a:ext cx="2280870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18" name="Symbol zastępczy zawartości 16">
            <a:extLst>
              <a:ext uri="{FF2B5EF4-FFF2-40B4-BE49-F238E27FC236}">
                <a16:creationId xmlns:a16="http://schemas.microsoft.com/office/drawing/2014/main" id="{6CC0A186-B2D8-433F-B5A3-3EB34B2AC11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339483" y="1672505"/>
            <a:ext cx="2280870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73418" y="2661927"/>
            <a:ext cx="2280870" cy="1095619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5" name="Symbol zastępczy zawartości 23">
            <a:extLst>
              <a:ext uri="{FF2B5EF4-FFF2-40B4-BE49-F238E27FC236}">
                <a16:creationId xmlns:a16="http://schemas.microsoft.com/office/drawing/2014/main" id="{1069FA49-E967-4526-84E9-F23BDE8CAD1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339483" y="2661921"/>
            <a:ext cx="2280870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75F8F07-BF71-41EF-A840-6B310444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226F271-802A-4FCA-96C1-21325715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D6376D6-CF46-4A3D-AAA8-38A500B4C7F8}"/>
              </a:ext>
            </a:extLst>
          </p:cNvPr>
          <p:cNvCxnSpPr>
            <a:stCxn id="6" idx="6"/>
          </p:cNvCxnSpPr>
          <p:nvPr userDrawn="1"/>
        </p:nvCxnSpPr>
        <p:spPr>
          <a:xfrm>
            <a:off x="3073360" y="2572503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192382F1-22FF-45CA-80FC-1A4BFC3CF077}"/>
              </a:ext>
            </a:extLst>
          </p:cNvPr>
          <p:cNvCxnSpPr/>
          <p:nvPr userDrawn="1"/>
        </p:nvCxnSpPr>
        <p:spPr>
          <a:xfrm>
            <a:off x="8931818" y="2572503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6F963A8-88D9-47D0-ACCA-01F993B9470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73362" y="4158525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None/>
              <a:defRPr lang="pl-PL" sz="943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D9A6EE6F-0974-4560-88E1-EBB416F1D88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31817" y="4158525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None/>
              <a:defRPr lang="pl-PL" sz="943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4" name="Symbol zastępczy zawartości 16">
            <a:extLst>
              <a:ext uri="{FF2B5EF4-FFF2-40B4-BE49-F238E27FC236}">
                <a16:creationId xmlns:a16="http://schemas.microsoft.com/office/drawing/2014/main" id="{24FAC9D7-D73B-47CE-A182-2AC5A98D19A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73418" y="4158531"/>
            <a:ext cx="2280870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19" name="Symbol zastępczy zawartości 16">
            <a:extLst>
              <a:ext uri="{FF2B5EF4-FFF2-40B4-BE49-F238E27FC236}">
                <a16:creationId xmlns:a16="http://schemas.microsoft.com/office/drawing/2014/main" id="{AD0C049C-06C1-47C8-9FEB-78851A1C413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339483" y="4158531"/>
            <a:ext cx="2280870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21" name="Symbol zastępczy zawartości 23">
            <a:extLst>
              <a:ext uri="{FF2B5EF4-FFF2-40B4-BE49-F238E27FC236}">
                <a16:creationId xmlns:a16="http://schemas.microsoft.com/office/drawing/2014/main" id="{71B2E994-8921-4060-B209-78F0392D8D2D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473418" y="5147954"/>
            <a:ext cx="2280870" cy="1095619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2" name="Symbol zastępczy zawartości 23">
            <a:extLst>
              <a:ext uri="{FF2B5EF4-FFF2-40B4-BE49-F238E27FC236}">
                <a16:creationId xmlns:a16="http://schemas.microsoft.com/office/drawing/2014/main" id="{5A0867A3-56EC-45DD-9688-7BE019300FC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9339483" y="5147947"/>
            <a:ext cx="2280870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0A13A96-627D-4F2E-9C5D-6938F3202947}"/>
              </a:ext>
            </a:extLst>
          </p:cNvPr>
          <p:cNvCxnSpPr>
            <a:stCxn id="12" idx="6"/>
          </p:cNvCxnSpPr>
          <p:nvPr userDrawn="1"/>
        </p:nvCxnSpPr>
        <p:spPr>
          <a:xfrm>
            <a:off x="3073360" y="5058529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B2ECBE33-EF81-4A25-BC89-E762E174316C}"/>
              </a:ext>
            </a:extLst>
          </p:cNvPr>
          <p:cNvCxnSpPr/>
          <p:nvPr userDrawn="1"/>
        </p:nvCxnSpPr>
        <p:spPr>
          <a:xfrm>
            <a:off x="8931818" y="5058529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434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blikacje - okragł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362" y="1672501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None/>
              <a:defRPr lang="pl-PL" sz="943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8" name="Symbol zastępczy obrazu 5">
            <a:extLst>
              <a:ext uri="{FF2B5EF4-FFF2-40B4-BE49-F238E27FC236}">
                <a16:creationId xmlns:a16="http://schemas.microsoft.com/office/drawing/2014/main" id="{57DC3C8B-1A71-42D0-9786-AF1BA0A14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1817" y="1672501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None/>
              <a:defRPr lang="pl-PL" sz="943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73418" y="1672505"/>
            <a:ext cx="2280870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18" name="Symbol zastępczy zawartości 16">
            <a:extLst>
              <a:ext uri="{FF2B5EF4-FFF2-40B4-BE49-F238E27FC236}">
                <a16:creationId xmlns:a16="http://schemas.microsoft.com/office/drawing/2014/main" id="{6CC0A186-B2D8-433F-B5A3-3EB34B2AC11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339483" y="1672505"/>
            <a:ext cx="2280870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73418" y="2661927"/>
            <a:ext cx="2280870" cy="1095619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5" name="Symbol zastępczy zawartości 23">
            <a:extLst>
              <a:ext uri="{FF2B5EF4-FFF2-40B4-BE49-F238E27FC236}">
                <a16:creationId xmlns:a16="http://schemas.microsoft.com/office/drawing/2014/main" id="{1069FA49-E967-4526-84E9-F23BDE8CAD1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339483" y="2661921"/>
            <a:ext cx="2280870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75F8F07-BF71-41EF-A840-6B310444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226F271-802A-4FCA-96C1-21325715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D6376D6-CF46-4A3D-AAA8-38A500B4C7F8}"/>
              </a:ext>
            </a:extLst>
          </p:cNvPr>
          <p:cNvCxnSpPr>
            <a:stCxn id="6" idx="6"/>
          </p:cNvCxnSpPr>
          <p:nvPr userDrawn="1"/>
        </p:nvCxnSpPr>
        <p:spPr>
          <a:xfrm>
            <a:off x="3073360" y="2572503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192382F1-22FF-45CA-80FC-1A4BFC3CF077}"/>
              </a:ext>
            </a:extLst>
          </p:cNvPr>
          <p:cNvCxnSpPr/>
          <p:nvPr userDrawn="1"/>
        </p:nvCxnSpPr>
        <p:spPr>
          <a:xfrm>
            <a:off x="8931818" y="2572503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263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kacje - prostokatn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0805" y="1816572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93899" y="1672578"/>
            <a:ext cx="2319342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18" name="Symbol zastępczy zawartości 16">
            <a:extLst>
              <a:ext uri="{FF2B5EF4-FFF2-40B4-BE49-F238E27FC236}">
                <a16:creationId xmlns:a16="http://schemas.microsoft.com/office/drawing/2014/main" id="{6CC0A186-B2D8-433F-B5A3-3EB34B2AC11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237645" y="1663866"/>
            <a:ext cx="2252517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93899" y="2661994"/>
            <a:ext cx="2319342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5" name="Symbol zastępczy zawartości 23">
            <a:extLst>
              <a:ext uri="{FF2B5EF4-FFF2-40B4-BE49-F238E27FC236}">
                <a16:creationId xmlns:a16="http://schemas.microsoft.com/office/drawing/2014/main" id="{1069FA49-E967-4526-84E9-F23BDE8CAD1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237645" y="2653285"/>
            <a:ext cx="2252517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E566016D-EF82-4FEB-8CAF-B9D9CFC8B46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94549" y="1816572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309B23B-E942-4C13-A7AC-A53866A1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1721529-6F77-4B72-BFBC-D6702B05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94F141AC-5F4B-4492-B62E-2743B522F45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50805" y="4369410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4" name="Symbol zastępczy zawartości 16">
            <a:extLst>
              <a:ext uri="{FF2B5EF4-FFF2-40B4-BE49-F238E27FC236}">
                <a16:creationId xmlns:a16="http://schemas.microsoft.com/office/drawing/2014/main" id="{1EAEB00D-E8A4-4F90-825E-6E9EAC36C63A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393899" y="4225415"/>
            <a:ext cx="2319342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15" name="Symbol zastępczy zawartości 16">
            <a:extLst>
              <a:ext uri="{FF2B5EF4-FFF2-40B4-BE49-F238E27FC236}">
                <a16:creationId xmlns:a16="http://schemas.microsoft.com/office/drawing/2014/main" id="{40B3EFD6-F902-4941-AA6D-16AD02424A0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9237645" y="4216704"/>
            <a:ext cx="2252517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23" name="Symbol zastępczy zawartości 23">
            <a:extLst>
              <a:ext uri="{FF2B5EF4-FFF2-40B4-BE49-F238E27FC236}">
                <a16:creationId xmlns:a16="http://schemas.microsoft.com/office/drawing/2014/main" id="{1F9E0B06-728B-4045-92D5-4DF0638794A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393899" y="5214831"/>
            <a:ext cx="2319342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7" name="Symbol zastępczy zawartości 23">
            <a:extLst>
              <a:ext uri="{FF2B5EF4-FFF2-40B4-BE49-F238E27FC236}">
                <a16:creationId xmlns:a16="http://schemas.microsoft.com/office/drawing/2014/main" id="{CB70831D-EFCA-4807-8F9E-01793167FB6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237645" y="5206120"/>
            <a:ext cx="2252517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8" name="Symbol zastępczy obrazu 5">
            <a:extLst>
              <a:ext uri="{FF2B5EF4-FFF2-40B4-BE49-F238E27FC236}">
                <a16:creationId xmlns:a16="http://schemas.microsoft.com/office/drawing/2014/main" id="{DA8075EA-20D0-493B-86C2-A79C2854AE6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94549" y="4369410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505853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kacje - prostokatn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0805" y="1816572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93899" y="1672578"/>
            <a:ext cx="2319342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18" name="Symbol zastępczy zawartości 16">
            <a:extLst>
              <a:ext uri="{FF2B5EF4-FFF2-40B4-BE49-F238E27FC236}">
                <a16:creationId xmlns:a16="http://schemas.microsoft.com/office/drawing/2014/main" id="{6CC0A186-B2D8-433F-B5A3-3EB34B2AC11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237645" y="1663866"/>
            <a:ext cx="2252517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93899" y="2661994"/>
            <a:ext cx="2319342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5" name="Symbol zastępczy zawartości 23">
            <a:extLst>
              <a:ext uri="{FF2B5EF4-FFF2-40B4-BE49-F238E27FC236}">
                <a16:creationId xmlns:a16="http://schemas.microsoft.com/office/drawing/2014/main" id="{1069FA49-E967-4526-84E9-F23BDE8CAD1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237645" y="2653285"/>
            <a:ext cx="2252517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E566016D-EF82-4FEB-8CAF-B9D9CFC8B46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94549" y="1816572"/>
            <a:ext cx="1116000" cy="15264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309B23B-E942-4C13-A7AC-A53866A1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1721529-6F77-4B72-BFBC-D6702B05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2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ki_bio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9" y="2633781"/>
            <a:ext cx="2579396" cy="312737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bios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D1A584-3E94-4560-90FD-0EF2A3CE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8F50C2-55E4-44C3-AF66-5B93F6A7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Symbol zastępczy obrazu 5">
            <a:extLst>
              <a:ext uri="{FF2B5EF4-FFF2-40B4-BE49-F238E27FC236}">
                <a16:creationId xmlns:a16="http://schemas.microsoft.com/office/drawing/2014/main" id="{53EBD6CD-A6FA-4AAE-B35F-6F70224030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4" y="1626781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1" name="Symbol zastępczy zawartości 16">
            <a:extLst>
              <a:ext uri="{FF2B5EF4-FFF2-40B4-BE49-F238E27FC236}">
                <a16:creationId xmlns:a16="http://schemas.microsoft.com/office/drawing/2014/main" id="{DE2B3283-7373-4602-B563-D8F292B814E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41" y="1642413"/>
            <a:ext cx="3509861" cy="786219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79FAEECA-0AEA-4F19-8AD6-AF593B813552}"/>
              </a:ext>
            </a:extLst>
          </p:cNvPr>
          <p:cNvCxnSpPr>
            <a:cxnSpLocks/>
          </p:cNvCxnSpPr>
          <p:nvPr userDrawn="1"/>
        </p:nvCxnSpPr>
        <p:spPr>
          <a:xfrm>
            <a:off x="3173521" y="2544356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ymbol zastępczy zawartości 23">
            <a:extLst>
              <a:ext uri="{FF2B5EF4-FFF2-40B4-BE49-F238E27FC236}">
                <a16:creationId xmlns:a16="http://schemas.microsoft.com/office/drawing/2014/main" id="{F0EA5E01-AD36-4219-82DA-9FC14B019E0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571292" y="2633781"/>
            <a:ext cx="2579396" cy="312737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bios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1" name="Symbol zastępczy obrazu 5">
            <a:extLst>
              <a:ext uri="{FF2B5EF4-FFF2-40B4-BE49-F238E27FC236}">
                <a16:creationId xmlns:a16="http://schemas.microsoft.com/office/drawing/2014/main" id="{B6F454E5-77BA-42C5-B345-A803A1140BA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56976" y="1626781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2" name="Symbol zastępczy zawartości 16">
            <a:extLst>
              <a:ext uri="{FF2B5EF4-FFF2-40B4-BE49-F238E27FC236}">
                <a16:creationId xmlns:a16="http://schemas.microsoft.com/office/drawing/2014/main" id="{B0797AD9-F713-4D1F-889D-92909C99552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571293" y="1642413"/>
            <a:ext cx="3611308" cy="786219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9D0AF80B-DC30-4AC9-B8F5-FE6EC22019CE}"/>
              </a:ext>
            </a:extLst>
          </p:cNvPr>
          <p:cNvCxnSpPr>
            <a:cxnSpLocks/>
          </p:cNvCxnSpPr>
          <p:nvPr userDrawn="1"/>
        </p:nvCxnSpPr>
        <p:spPr>
          <a:xfrm>
            <a:off x="9256974" y="2544356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69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ki_bio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9" y="2633779"/>
            <a:ext cx="8795527" cy="33768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bios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D1A584-3E94-4560-90FD-0EF2A3CE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8F50C2-55E4-44C3-AF66-5B93F6A7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Symbol zastępczy obrazu 5">
            <a:extLst>
              <a:ext uri="{FF2B5EF4-FFF2-40B4-BE49-F238E27FC236}">
                <a16:creationId xmlns:a16="http://schemas.microsoft.com/office/drawing/2014/main" id="{53EBD6CD-A6FA-4AAE-B35F-6F70224030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4" y="1626781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1" name="Symbol zastępczy zawartości 16">
            <a:extLst>
              <a:ext uri="{FF2B5EF4-FFF2-40B4-BE49-F238E27FC236}">
                <a16:creationId xmlns:a16="http://schemas.microsoft.com/office/drawing/2014/main" id="{DE2B3283-7373-4602-B563-D8F292B814E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8" y="1642413"/>
            <a:ext cx="4322662" cy="786219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79FAEECA-0AEA-4F19-8AD6-AF593B813552}"/>
              </a:ext>
            </a:extLst>
          </p:cNvPr>
          <p:cNvCxnSpPr>
            <a:cxnSpLocks/>
          </p:cNvCxnSpPr>
          <p:nvPr userDrawn="1"/>
        </p:nvCxnSpPr>
        <p:spPr>
          <a:xfrm>
            <a:off x="3173521" y="2544356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486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y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4" y="1626781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9" y="1726968"/>
            <a:ext cx="3088220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4" y="2625480"/>
            <a:ext cx="2809280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</a:t>
            </a:r>
            <a:r>
              <a:rPr lang="de-DE" dirty="0"/>
              <a:t>: +48</a:t>
            </a:r>
            <a:r>
              <a:rPr lang="pl-PL" dirty="0"/>
              <a:t> xxx</a:t>
            </a:r>
            <a:r>
              <a:rPr lang="de-DE" dirty="0"/>
              <a:t> </a:t>
            </a:r>
            <a:r>
              <a:rPr lang="pl-PL" dirty="0"/>
              <a:t>xxx </a:t>
            </a:r>
            <a:r>
              <a:rPr lang="pl-PL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47170A-0C42-4BDB-89DA-CA74EA97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3B0EF17-72CC-43AC-8B54-5394AC47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6" name="Symbol zastępczy zawartości 16">
            <a:extLst>
              <a:ext uri="{FF2B5EF4-FFF2-40B4-BE49-F238E27FC236}">
                <a16:creationId xmlns:a16="http://schemas.microsoft.com/office/drawing/2014/main" id="{9932565D-533E-43AA-8994-0E21A8C92CF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487834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C859753B-E5DC-4560-BFEC-F525C602A228}"/>
              </a:ext>
            </a:extLst>
          </p:cNvPr>
          <p:cNvCxnSpPr/>
          <p:nvPr userDrawn="1"/>
        </p:nvCxnSpPr>
        <p:spPr>
          <a:xfrm>
            <a:off x="3173521" y="2526783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ymbol zastępczy obrazu 5">
            <a:extLst>
              <a:ext uri="{FF2B5EF4-FFF2-40B4-BE49-F238E27FC236}">
                <a16:creationId xmlns:a16="http://schemas.microsoft.com/office/drawing/2014/main" id="{6B9D4896-1742-4C57-BDBE-98A58CCC5B6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6976" y="1626781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31" name="Symbol zastępczy zawartości 16">
            <a:extLst>
              <a:ext uri="{FF2B5EF4-FFF2-40B4-BE49-F238E27FC236}">
                <a16:creationId xmlns:a16="http://schemas.microsoft.com/office/drawing/2014/main" id="{395F0514-8724-4373-8578-E6EAC064A12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71292" y="1726968"/>
            <a:ext cx="3088220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2" name="Symbol zastępczy zawartości 23">
            <a:extLst>
              <a:ext uri="{FF2B5EF4-FFF2-40B4-BE49-F238E27FC236}">
                <a16:creationId xmlns:a16="http://schemas.microsoft.com/office/drawing/2014/main" id="{8208C3E0-1746-444B-BEC3-E29490F96C7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571286" y="2625480"/>
            <a:ext cx="2809280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</a:t>
            </a:r>
            <a:r>
              <a:rPr lang="de-DE" dirty="0"/>
              <a:t>: +48</a:t>
            </a:r>
            <a:r>
              <a:rPr lang="pl-PL" dirty="0"/>
              <a:t> xxx</a:t>
            </a:r>
            <a:r>
              <a:rPr lang="de-DE" dirty="0"/>
              <a:t> </a:t>
            </a:r>
            <a:r>
              <a:rPr lang="pl-PL" dirty="0"/>
              <a:t>xxx </a:t>
            </a:r>
            <a:r>
              <a:rPr lang="pl-PL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3" name="Symbol zastępczy zawartości 16">
            <a:extLst>
              <a:ext uri="{FF2B5EF4-FFF2-40B4-BE49-F238E27FC236}">
                <a16:creationId xmlns:a16="http://schemas.microsoft.com/office/drawing/2014/main" id="{7752C212-32FE-4E9A-817D-6EE2F49CF1D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571286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CC9B1E3-BC3C-48C3-8A99-619653DD7553}"/>
              </a:ext>
            </a:extLst>
          </p:cNvPr>
          <p:cNvCxnSpPr/>
          <p:nvPr userDrawn="1"/>
        </p:nvCxnSpPr>
        <p:spPr>
          <a:xfrm>
            <a:off x="9256974" y="2526783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ymbol zastępczy obrazu 5">
            <a:extLst>
              <a:ext uri="{FF2B5EF4-FFF2-40B4-BE49-F238E27FC236}">
                <a16:creationId xmlns:a16="http://schemas.microsoft.com/office/drawing/2014/main" id="{CD4E9FD9-BE85-4A85-808D-1C494B6BCB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73524" y="4067655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36" name="Symbol zastępczy zawartości 16">
            <a:extLst>
              <a:ext uri="{FF2B5EF4-FFF2-40B4-BE49-F238E27FC236}">
                <a16:creationId xmlns:a16="http://schemas.microsoft.com/office/drawing/2014/main" id="{B7651BD6-D8CC-4CB9-AD43-7F5200B3105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487839" y="4167844"/>
            <a:ext cx="3088220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7" name="Symbol zastępczy zawartości 23">
            <a:extLst>
              <a:ext uri="{FF2B5EF4-FFF2-40B4-BE49-F238E27FC236}">
                <a16:creationId xmlns:a16="http://schemas.microsoft.com/office/drawing/2014/main" id="{721BFD57-A86A-4D1F-A7ED-B81CEDFE296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3487834" y="5066354"/>
            <a:ext cx="2809280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</a:t>
            </a:r>
            <a:r>
              <a:rPr lang="de-DE" dirty="0"/>
              <a:t>: +48</a:t>
            </a:r>
            <a:r>
              <a:rPr lang="pl-PL" dirty="0"/>
              <a:t> xxx</a:t>
            </a:r>
            <a:r>
              <a:rPr lang="de-DE" dirty="0"/>
              <a:t> </a:t>
            </a:r>
            <a:r>
              <a:rPr lang="pl-PL" dirty="0"/>
              <a:t>xxx </a:t>
            </a:r>
            <a:r>
              <a:rPr lang="pl-PL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8" name="Symbol zastępczy zawartości 16">
            <a:extLst>
              <a:ext uri="{FF2B5EF4-FFF2-40B4-BE49-F238E27FC236}">
                <a16:creationId xmlns:a16="http://schemas.microsoft.com/office/drawing/2014/main" id="{0F84CE59-02FC-4328-B846-2D75D828975F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487834" y="4509244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0932E4EF-F9C2-4175-96D5-74F0E38B3453}"/>
              </a:ext>
            </a:extLst>
          </p:cNvPr>
          <p:cNvCxnSpPr/>
          <p:nvPr userDrawn="1"/>
        </p:nvCxnSpPr>
        <p:spPr>
          <a:xfrm>
            <a:off x="3173521" y="4967657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ymbol zastępczy obrazu 5">
            <a:extLst>
              <a:ext uri="{FF2B5EF4-FFF2-40B4-BE49-F238E27FC236}">
                <a16:creationId xmlns:a16="http://schemas.microsoft.com/office/drawing/2014/main" id="{81C76B10-5AED-4E3B-A86B-404F7BB7C15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56976" y="4067655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1" name="Symbol zastępczy zawartości 16">
            <a:extLst>
              <a:ext uri="{FF2B5EF4-FFF2-40B4-BE49-F238E27FC236}">
                <a16:creationId xmlns:a16="http://schemas.microsoft.com/office/drawing/2014/main" id="{7A9A6A25-3344-4F17-81A1-03660D60E8E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571292" y="4167844"/>
            <a:ext cx="3088220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43" name="Symbol zastępczy zawartości 23">
            <a:extLst>
              <a:ext uri="{FF2B5EF4-FFF2-40B4-BE49-F238E27FC236}">
                <a16:creationId xmlns:a16="http://schemas.microsoft.com/office/drawing/2014/main" id="{EA9A9887-C041-4B7D-948A-1351E15D8194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571286" y="5066354"/>
            <a:ext cx="2809280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</a:t>
            </a:r>
            <a:r>
              <a:rPr lang="de-DE" dirty="0"/>
              <a:t>: +48</a:t>
            </a:r>
            <a:r>
              <a:rPr lang="pl-PL" dirty="0"/>
              <a:t> xxx</a:t>
            </a:r>
            <a:r>
              <a:rPr lang="de-DE" dirty="0"/>
              <a:t> </a:t>
            </a:r>
            <a:r>
              <a:rPr lang="pl-PL" dirty="0"/>
              <a:t>xxx </a:t>
            </a:r>
            <a:r>
              <a:rPr lang="pl-PL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44" name="Symbol zastępczy zawartości 16">
            <a:extLst>
              <a:ext uri="{FF2B5EF4-FFF2-40B4-BE49-F238E27FC236}">
                <a16:creationId xmlns:a16="http://schemas.microsoft.com/office/drawing/2014/main" id="{7ACAE283-E0BC-4303-A95A-1B1614535E74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9571286" y="4509244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D6DC35B7-06B8-4775-AEAC-EA7053685103}"/>
              </a:ext>
            </a:extLst>
          </p:cNvPr>
          <p:cNvCxnSpPr/>
          <p:nvPr userDrawn="1"/>
        </p:nvCxnSpPr>
        <p:spPr>
          <a:xfrm>
            <a:off x="9256974" y="4967657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74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y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4" y="1626781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9" y="1726968"/>
            <a:ext cx="3088220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4" y="2625480"/>
            <a:ext cx="2809280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47170A-0C42-4BDB-89DA-CA74EA97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3B0EF17-72CC-43AC-8B54-5394AC47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6" name="Symbol zastępczy zawartości 16">
            <a:extLst>
              <a:ext uri="{FF2B5EF4-FFF2-40B4-BE49-F238E27FC236}">
                <a16:creationId xmlns:a16="http://schemas.microsoft.com/office/drawing/2014/main" id="{9932565D-533E-43AA-8994-0E21A8C92CF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487834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C859753B-E5DC-4560-BFEC-F525C602A228}"/>
              </a:ext>
            </a:extLst>
          </p:cNvPr>
          <p:cNvCxnSpPr/>
          <p:nvPr userDrawn="1"/>
        </p:nvCxnSpPr>
        <p:spPr>
          <a:xfrm>
            <a:off x="3173521" y="2526783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ymbol zastępczy obrazu 5">
            <a:extLst>
              <a:ext uri="{FF2B5EF4-FFF2-40B4-BE49-F238E27FC236}">
                <a16:creationId xmlns:a16="http://schemas.microsoft.com/office/drawing/2014/main" id="{6B9D4896-1742-4C57-BDBE-98A58CCC5B6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6976" y="1626781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31" name="Symbol zastępczy zawartości 16">
            <a:extLst>
              <a:ext uri="{FF2B5EF4-FFF2-40B4-BE49-F238E27FC236}">
                <a16:creationId xmlns:a16="http://schemas.microsoft.com/office/drawing/2014/main" id="{395F0514-8724-4373-8578-E6EAC064A12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71292" y="1726968"/>
            <a:ext cx="3088220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2" name="Symbol zastępczy zawartości 23">
            <a:extLst>
              <a:ext uri="{FF2B5EF4-FFF2-40B4-BE49-F238E27FC236}">
                <a16:creationId xmlns:a16="http://schemas.microsoft.com/office/drawing/2014/main" id="{8208C3E0-1746-444B-BEC3-E29490F96C7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571286" y="2625480"/>
            <a:ext cx="2809280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3" name="Symbol zastępczy zawartości 16">
            <a:extLst>
              <a:ext uri="{FF2B5EF4-FFF2-40B4-BE49-F238E27FC236}">
                <a16:creationId xmlns:a16="http://schemas.microsoft.com/office/drawing/2014/main" id="{7752C212-32FE-4E9A-817D-6EE2F49CF1D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571286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CC9B1E3-BC3C-48C3-8A99-619653DD7553}"/>
              </a:ext>
            </a:extLst>
          </p:cNvPr>
          <p:cNvCxnSpPr/>
          <p:nvPr userDrawn="1"/>
        </p:nvCxnSpPr>
        <p:spPr>
          <a:xfrm>
            <a:off x="9256974" y="2526783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ymbol zastępczy obrazu 5">
            <a:extLst>
              <a:ext uri="{FF2B5EF4-FFF2-40B4-BE49-F238E27FC236}">
                <a16:creationId xmlns:a16="http://schemas.microsoft.com/office/drawing/2014/main" id="{CD4E9FD9-BE85-4A85-808D-1C494B6BCB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73524" y="4067655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36" name="Symbol zastępczy zawartości 16">
            <a:extLst>
              <a:ext uri="{FF2B5EF4-FFF2-40B4-BE49-F238E27FC236}">
                <a16:creationId xmlns:a16="http://schemas.microsoft.com/office/drawing/2014/main" id="{B7651BD6-D8CC-4CB9-AD43-7F5200B3105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487839" y="4167844"/>
            <a:ext cx="3088220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7" name="Symbol zastępczy zawartości 23">
            <a:extLst>
              <a:ext uri="{FF2B5EF4-FFF2-40B4-BE49-F238E27FC236}">
                <a16:creationId xmlns:a16="http://schemas.microsoft.com/office/drawing/2014/main" id="{721BFD57-A86A-4D1F-A7ED-B81CEDFE296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3487834" y="5066354"/>
            <a:ext cx="2809280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8" name="Symbol zastępczy zawartości 16">
            <a:extLst>
              <a:ext uri="{FF2B5EF4-FFF2-40B4-BE49-F238E27FC236}">
                <a16:creationId xmlns:a16="http://schemas.microsoft.com/office/drawing/2014/main" id="{0F84CE59-02FC-4328-B846-2D75D828975F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487834" y="4509244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0932E4EF-F9C2-4175-96D5-74F0E38B3453}"/>
              </a:ext>
            </a:extLst>
          </p:cNvPr>
          <p:cNvCxnSpPr/>
          <p:nvPr userDrawn="1"/>
        </p:nvCxnSpPr>
        <p:spPr>
          <a:xfrm>
            <a:off x="3173521" y="4967657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7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biał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74E7A1C9-A6FF-448C-8680-78813A6AD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906" y="705835"/>
            <a:ext cx="1348421" cy="2519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62EA2B-5174-4E11-A208-FCDD97210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4" y="5607425"/>
            <a:ext cx="11227531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BF742B6-33BC-499B-ABFB-8FAC96B2A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4" y="6680688"/>
            <a:ext cx="11227531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2AA8C6B-113F-446F-A7EC-8B4F299F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7877" y="4854756"/>
            <a:ext cx="3023949" cy="4024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pl-PL" sz="10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fld id="{7B9BC07F-9FB5-4D8F-BD34-549B1744EB34}" type="datetime4">
              <a:rPr lang="pl-PL" smtClean="0"/>
              <a:pPr algn="r" defTabSz="950203">
                <a:lnSpc>
                  <a:spcPct val="90000"/>
                </a:lnSpc>
                <a:spcBef>
                  <a:spcPts val="1039"/>
                </a:spcBef>
              </a:pPr>
              <a:t>9 marca 2023</a:t>
            </a:fld>
            <a:endParaRPr lang="pl-PL" dirty="0"/>
          </a:p>
        </p:txBody>
      </p:sp>
      <p:sp>
        <p:nvSpPr>
          <p:cNvPr id="15" name="Symbol zastępczy tekstu 12">
            <a:extLst>
              <a:ext uri="{FF2B5EF4-FFF2-40B4-BE49-F238E27FC236}">
                <a16:creationId xmlns:a16="http://schemas.microsoft.com/office/drawing/2014/main" id="{478C8DE1-1239-48AD-8442-AB87A3EF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8" y="4755579"/>
            <a:ext cx="6233980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</p:spTree>
    <p:extLst>
      <p:ext uri="{BB962C8B-B14F-4D97-AF65-F5344CB8AC3E}">
        <p14:creationId xmlns:p14="http://schemas.microsoft.com/office/powerpoint/2010/main" val="1269052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y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4" y="1626781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9" y="1726968"/>
            <a:ext cx="3088220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4" y="2625480"/>
            <a:ext cx="2809280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47170A-0C42-4BDB-89DA-CA74EA97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3B0EF17-72CC-43AC-8B54-5394AC47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6" name="Symbol zastępczy zawartości 16">
            <a:extLst>
              <a:ext uri="{FF2B5EF4-FFF2-40B4-BE49-F238E27FC236}">
                <a16:creationId xmlns:a16="http://schemas.microsoft.com/office/drawing/2014/main" id="{9932565D-533E-43AA-8994-0E21A8C92CF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487834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C859753B-E5DC-4560-BFEC-F525C602A228}"/>
              </a:ext>
            </a:extLst>
          </p:cNvPr>
          <p:cNvCxnSpPr/>
          <p:nvPr userDrawn="1"/>
        </p:nvCxnSpPr>
        <p:spPr>
          <a:xfrm>
            <a:off x="3173521" y="2526783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ymbol zastępczy obrazu 5">
            <a:extLst>
              <a:ext uri="{FF2B5EF4-FFF2-40B4-BE49-F238E27FC236}">
                <a16:creationId xmlns:a16="http://schemas.microsoft.com/office/drawing/2014/main" id="{6B9D4896-1742-4C57-BDBE-98A58CCC5B6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6976" y="1626781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31" name="Symbol zastępczy zawartości 16">
            <a:extLst>
              <a:ext uri="{FF2B5EF4-FFF2-40B4-BE49-F238E27FC236}">
                <a16:creationId xmlns:a16="http://schemas.microsoft.com/office/drawing/2014/main" id="{395F0514-8724-4373-8578-E6EAC064A12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71292" y="1726968"/>
            <a:ext cx="3088220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2" name="Symbol zastępczy zawartości 23">
            <a:extLst>
              <a:ext uri="{FF2B5EF4-FFF2-40B4-BE49-F238E27FC236}">
                <a16:creationId xmlns:a16="http://schemas.microsoft.com/office/drawing/2014/main" id="{8208C3E0-1746-444B-BEC3-E29490F96C7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571286" y="2625480"/>
            <a:ext cx="2809280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3" name="Symbol zastępczy zawartości 16">
            <a:extLst>
              <a:ext uri="{FF2B5EF4-FFF2-40B4-BE49-F238E27FC236}">
                <a16:creationId xmlns:a16="http://schemas.microsoft.com/office/drawing/2014/main" id="{7752C212-32FE-4E9A-817D-6EE2F49CF1D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571286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CC9B1E3-BC3C-48C3-8A99-619653DD7553}"/>
              </a:ext>
            </a:extLst>
          </p:cNvPr>
          <p:cNvCxnSpPr/>
          <p:nvPr userDrawn="1"/>
        </p:nvCxnSpPr>
        <p:spPr>
          <a:xfrm>
            <a:off x="9256974" y="2526783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604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y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4" y="1626781"/>
            <a:ext cx="1799999" cy="18000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9" y="1726968"/>
            <a:ext cx="3088220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4" y="2625480"/>
            <a:ext cx="2809280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47170A-0C42-4BDB-89DA-CA74EA97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83367" y="6899998"/>
            <a:ext cx="698369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3B0EF17-72CC-43AC-8B54-5394AC47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6" name="Symbol zastępczy zawartości 16">
            <a:extLst>
              <a:ext uri="{FF2B5EF4-FFF2-40B4-BE49-F238E27FC236}">
                <a16:creationId xmlns:a16="http://schemas.microsoft.com/office/drawing/2014/main" id="{9932565D-533E-43AA-8994-0E21A8C92CF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487834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C859753B-E5DC-4560-BFEC-F525C602A228}"/>
              </a:ext>
            </a:extLst>
          </p:cNvPr>
          <p:cNvCxnSpPr/>
          <p:nvPr userDrawn="1"/>
        </p:nvCxnSpPr>
        <p:spPr>
          <a:xfrm>
            <a:off x="3173521" y="2526783"/>
            <a:ext cx="2809280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392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_bez-logo_kres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0220E69-E3F2-44F9-ADA3-3F33879B556B}"/>
              </a:ext>
            </a:extLst>
          </p:cNvPr>
          <p:cNvSpPr/>
          <p:nvPr userDrawn="1"/>
        </p:nvSpPr>
        <p:spPr>
          <a:xfrm>
            <a:off x="13293464" y="5356392"/>
            <a:ext cx="146313" cy="2203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999AB8-EADC-4339-A937-95E8AB83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52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15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032334-3BA5-4C4F-A326-8D1BCAAF2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0012" y="6996550"/>
            <a:ext cx="1345969" cy="2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45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z wąskim zdjęci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AE2D35C-2444-4D87-942E-F967225A29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21" y="3294393"/>
            <a:ext cx="8200271" cy="1043588"/>
          </a:xfrm>
        </p:spPr>
        <p:txBody>
          <a:bodyPr anchor="b">
            <a:normAutofit/>
          </a:bodyPr>
          <a:lstStyle>
            <a:lvl1pPr algn="r">
              <a:defRPr sz="4400" b="1" i="0" u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 dirty="0"/>
              <a:t>Kliknij, aby dodać tytuł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540C261-5499-4FE4-9D34-8743DF1A1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617" y="4391861"/>
            <a:ext cx="8200271" cy="665428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18B2AD8-F926-49B2-A729-685D9118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601" y="6750645"/>
            <a:ext cx="5108492" cy="4024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1200" b="1" smtClean="0">
                <a:solidFill>
                  <a:schemeClr val="bg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fld id="{7B9BC07F-9FB5-4D8F-BD34-549B1744EB34}" type="datetime4">
              <a:rPr lang="pl-PL" smtClean="0"/>
              <a:pPr algn="r" defTabSz="950203">
                <a:lnSpc>
                  <a:spcPct val="90000"/>
                </a:lnSpc>
                <a:spcBef>
                  <a:spcPts val="1039"/>
                </a:spcBef>
              </a:pPr>
              <a:t>9 marca 2023</a:t>
            </a:fld>
            <a:endParaRPr lang="pl-PL" dirty="0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E432F1A8-3499-4AF2-B0FF-E20629D33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618" y="5760558"/>
            <a:ext cx="8200271" cy="501650"/>
          </a:xfrm>
        </p:spPr>
        <p:txBody>
          <a:bodyPr anchor="b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9414E66E-92DC-4FB8-8537-7AAF95712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887" y="-8949"/>
            <a:ext cx="3631888" cy="756862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48327A8-FD48-4673-A042-1C066FDF09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528"/>
            <a:ext cx="3268377" cy="172406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0826E1A3-D0F6-4005-A6E4-9B424B8246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17" y="6839761"/>
            <a:ext cx="1004133" cy="199067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7B994B09-EFFF-4739-A677-87388206A6AD}"/>
              </a:ext>
            </a:extLst>
          </p:cNvPr>
          <p:cNvSpPr/>
          <p:nvPr userDrawn="1"/>
        </p:nvSpPr>
        <p:spPr>
          <a:xfrm>
            <a:off x="13314361" y="6520477"/>
            <a:ext cx="125413" cy="1039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A284B2FA-B14A-440F-9BC6-C9CB355E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660221" y="6520478"/>
            <a:ext cx="8112304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obrazu 4">
            <a:extLst>
              <a:ext uri="{FF2B5EF4-FFF2-40B4-BE49-F238E27FC236}">
                <a16:creationId xmlns:a16="http://schemas.microsoft.com/office/drawing/2014/main" id="{2B725D6F-28E6-4235-BB15-67790A0B5D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93940" y="-8948"/>
            <a:ext cx="3643069" cy="75686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highlight>
                  <a:srgbClr val="808080"/>
                </a:highlight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</p:spTree>
    <p:extLst>
      <p:ext uri="{BB962C8B-B14F-4D97-AF65-F5344CB8AC3E}">
        <p14:creationId xmlns:p14="http://schemas.microsoft.com/office/powerpoint/2010/main" val="487074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CD5E6665-568C-47BA-A638-359203E16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3439775" cy="7559674"/>
          </a:xfrm>
          <a:prstGeom prst="rect">
            <a:avLst/>
          </a:prstGeom>
        </p:spPr>
      </p:pic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6C3F9191-1D38-4062-B26C-04CDEAE37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-6294"/>
            <a:ext cx="13439771" cy="7559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91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  <p:sp>
        <p:nvSpPr>
          <p:cNvPr id="8" name="Symbol zastępczy obrazu 25">
            <a:extLst>
              <a:ext uri="{FF2B5EF4-FFF2-40B4-BE49-F238E27FC236}">
                <a16:creationId xmlns:a16="http://schemas.microsoft.com/office/drawing/2014/main" id="{BC6C97BE-AE83-4AF7-8A73-BE93E72560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6294"/>
            <a:ext cx="3180080" cy="1700213"/>
          </a:xfr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>
              <a:buNone/>
              <a:defRPr sz="1909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9" name="Tytuł 17">
            <a:extLst>
              <a:ext uri="{FF2B5EF4-FFF2-40B4-BE49-F238E27FC236}">
                <a16:creationId xmlns:a16="http://schemas.microsoft.com/office/drawing/2014/main" id="{48DDAEC0-6DED-43AF-A353-6CA15AC8B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5314" y="4419058"/>
            <a:ext cx="11739000" cy="1096371"/>
          </a:xfrm>
        </p:spPr>
        <p:txBody>
          <a:bodyPr anchor="t">
            <a:normAutofit/>
          </a:bodyPr>
          <a:lstStyle>
            <a:lvl1pPr algn="r">
              <a:lnSpc>
                <a:spcPct val="110000"/>
              </a:lnSpc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/>
              <a:t>Kliknij, aby dodać tytuł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E9E83DB-DB04-40DC-8761-3F2B41A969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1371" y="5536262"/>
            <a:ext cx="8632943" cy="665428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377923" indent="0" algn="ctr">
              <a:buNone/>
              <a:defRPr sz="1654"/>
            </a:lvl2pPr>
            <a:lvl3pPr marL="755844" indent="0" algn="ctr">
              <a:buNone/>
              <a:defRPr sz="1488"/>
            </a:lvl3pPr>
            <a:lvl4pPr marL="1133766" indent="0" algn="ctr">
              <a:buNone/>
              <a:defRPr sz="1323"/>
            </a:lvl4pPr>
            <a:lvl5pPr marL="1511689" indent="0" algn="ctr">
              <a:buNone/>
              <a:defRPr sz="1323"/>
            </a:lvl5pPr>
            <a:lvl6pPr marL="1889610" indent="0" algn="ctr">
              <a:buNone/>
              <a:defRPr sz="1323"/>
            </a:lvl6pPr>
            <a:lvl7pPr marL="2267532" indent="0" algn="ctr">
              <a:buNone/>
              <a:defRPr sz="1323"/>
            </a:lvl7pPr>
            <a:lvl8pPr marL="2645454" indent="0" algn="ctr">
              <a:buNone/>
              <a:defRPr sz="1323"/>
            </a:lvl8pPr>
            <a:lvl9pPr marL="3023377" indent="0" algn="ctr">
              <a:buNone/>
              <a:defRPr sz="1323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C608EA2-6FA5-4968-A2F6-8597CCE27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5822" y="6750645"/>
            <a:ext cx="5108492" cy="4024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1200" b="1" smtClean="0">
                <a:solidFill>
                  <a:schemeClr val="bg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fld id="{7B9BC07F-9FB5-4D8F-BD34-549B1744EB34}" type="datetime4">
              <a:rPr lang="pl-PL" smtClean="0"/>
              <a:pPr algn="r" defTabSz="950203">
                <a:lnSpc>
                  <a:spcPct val="90000"/>
                </a:lnSpc>
                <a:spcBef>
                  <a:spcPts val="1039"/>
                </a:spcBef>
              </a:pPr>
              <a:t>9 marca 2023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9311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az 36" descr="Obraz zawierający ciemny, siedzi, niebieski, czarny&#10;&#10;Opis wygenerowany automatycznie">
            <a:extLst>
              <a:ext uri="{FF2B5EF4-FFF2-40B4-BE49-F238E27FC236}">
                <a16:creationId xmlns:a16="http://schemas.microsoft.com/office/drawing/2014/main" id="{FEFC1338-4044-4E65-ACBA-4AEA4AA53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7"/>
          <a:stretch/>
        </p:blipFill>
        <p:spPr>
          <a:xfrm>
            <a:off x="-1" y="-6296"/>
            <a:ext cx="13439776" cy="536874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BF4B5061-9C7E-42D3-A469-6677CF30D7BB}"/>
              </a:ext>
            </a:extLst>
          </p:cNvPr>
          <p:cNvSpPr/>
          <p:nvPr userDrawn="1"/>
        </p:nvSpPr>
        <p:spPr>
          <a:xfrm>
            <a:off x="-1" y="5362447"/>
            <a:ext cx="13439776" cy="21972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41F4D13-D518-49B2-A64A-37FAF3D4D3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" y="-2376"/>
            <a:ext cx="13439772" cy="53624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  <p:sp>
        <p:nvSpPr>
          <p:cNvPr id="14" name="Symbol zastępczy tekstu 6">
            <a:extLst>
              <a:ext uri="{FF2B5EF4-FFF2-40B4-BE49-F238E27FC236}">
                <a16:creationId xmlns:a16="http://schemas.microsoft.com/office/drawing/2014/main" id="{26AD868D-5287-46F4-A6BE-F84CB5EF1A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5400000">
            <a:off x="12244910" y="6364812"/>
            <a:ext cx="2197230" cy="1925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8" name="Tytuł 17">
            <a:extLst>
              <a:ext uri="{FF2B5EF4-FFF2-40B4-BE49-F238E27FC236}">
                <a16:creationId xmlns:a16="http://schemas.microsoft.com/office/drawing/2014/main" id="{61236DDF-3F48-4075-A42D-DBEE17509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89" y="5855653"/>
            <a:ext cx="12284011" cy="799227"/>
          </a:xfrm>
        </p:spPr>
        <p:txBody>
          <a:bodyPr anchor="t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tytuł</a:t>
            </a:r>
          </a:p>
        </p:txBody>
      </p:sp>
      <p:sp>
        <p:nvSpPr>
          <p:cNvPr id="26" name="Symbol zastępczy obrazu 25">
            <a:extLst>
              <a:ext uri="{FF2B5EF4-FFF2-40B4-BE49-F238E27FC236}">
                <a16:creationId xmlns:a16="http://schemas.microsoft.com/office/drawing/2014/main" id="{7BB8CBD1-60EC-4909-BB29-913014D99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6294"/>
            <a:ext cx="3305176" cy="1700213"/>
          </a:xfr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D4672C6F-6BCC-4F60-B7D3-900CD753FB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689" y="6670232"/>
            <a:ext cx="8200271" cy="66542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22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djecie-jas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FA3710E9-733C-47D8-AB32-99FEC54102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4029604" y="-4038664"/>
            <a:ext cx="5380562" cy="13439773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BF4B5061-9C7E-42D3-A469-6677CF30D7BB}"/>
              </a:ext>
            </a:extLst>
          </p:cNvPr>
          <p:cNvSpPr/>
          <p:nvPr userDrawn="1"/>
        </p:nvSpPr>
        <p:spPr>
          <a:xfrm>
            <a:off x="-1" y="5362447"/>
            <a:ext cx="13439776" cy="21972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41F4D13-D518-49B2-A64A-37FAF3D4D3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" y="-24411"/>
            <a:ext cx="13439772" cy="53624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  <p:sp>
        <p:nvSpPr>
          <p:cNvPr id="14" name="Symbol zastępczy tekstu 6">
            <a:extLst>
              <a:ext uri="{FF2B5EF4-FFF2-40B4-BE49-F238E27FC236}">
                <a16:creationId xmlns:a16="http://schemas.microsoft.com/office/drawing/2014/main" id="{26AD868D-5287-46F4-A6BE-F84CB5EF1A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5400000">
            <a:off x="12244910" y="6364812"/>
            <a:ext cx="2197230" cy="1925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8" name="Tytuł 17">
            <a:extLst>
              <a:ext uri="{FF2B5EF4-FFF2-40B4-BE49-F238E27FC236}">
                <a16:creationId xmlns:a16="http://schemas.microsoft.com/office/drawing/2014/main" id="{61236DDF-3F48-4075-A42D-DBEE17509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89" y="5855653"/>
            <a:ext cx="12284011" cy="799227"/>
          </a:xfrm>
        </p:spPr>
        <p:txBody>
          <a:bodyPr anchor="t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tytuł</a:t>
            </a:r>
          </a:p>
        </p:txBody>
      </p:sp>
      <p:sp>
        <p:nvSpPr>
          <p:cNvPr id="26" name="Symbol zastępczy obrazu 25">
            <a:extLst>
              <a:ext uri="{FF2B5EF4-FFF2-40B4-BE49-F238E27FC236}">
                <a16:creationId xmlns:a16="http://schemas.microsoft.com/office/drawing/2014/main" id="{7BB8CBD1-60EC-4909-BB29-913014D99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6294"/>
            <a:ext cx="3289936" cy="1700213"/>
          </a:xfr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D4672C6F-6BCC-4F60-B7D3-900CD753FB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689" y="6670232"/>
            <a:ext cx="8200271" cy="66542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52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0FB8A1C-066D-4F79-9841-2714038F2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837972"/>
            <a:ext cx="1221524" cy="64523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083CB6B-1DDA-4038-B960-1BD19F999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332" y="0"/>
            <a:ext cx="6067335" cy="7559674"/>
          </a:xfrm>
          <a:prstGeom prst="rect">
            <a:avLst/>
          </a:prstGeom>
        </p:spPr>
      </p:pic>
      <p:sp>
        <p:nvSpPr>
          <p:cNvPr id="9" name="Symbol zastępczy obrazu 5">
            <a:extLst>
              <a:ext uri="{FF2B5EF4-FFF2-40B4-BE49-F238E27FC236}">
                <a16:creationId xmlns:a16="http://schemas.microsoft.com/office/drawing/2014/main" id="{84407E0B-E2DA-4394-9953-92D656E6F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8101" y="-6294"/>
            <a:ext cx="6090103" cy="7559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91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  <p:sp>
        <p:nvSpPr>
          <p:cNvPr id="10" name="Tytuł 17">
            <a:extLst>
              <a:ext uri="{FF2B5EF4-FFF2-40B4-BE49-F238E27FC236}">
                <a16:creationId xmlns:a16="http://schemas.microsoft.com/office/drawing/2014/main" id="{D34D3024-20DD-4344-B8A2-6461AEE1DC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887" y="3030494"/>
            <a:ext cx="6067336" cy="1498685"/>
          </a:xfr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lang="pl-PL" sz="4800" b="1" i="1" kern="1200" dirty="0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Kliknij, aby dodać tytuł przekładki</a:t>
            </a:r>
          </a:p>
        </p:txBody>
      </p:sp>
    </p:spTree>
    <p:extLst>
      <p:ext uri="{BB962C8B-B14F-4D97-AF65-F5344CB8AC3E}">
        <p14:creationId xmlns:p14="http://schemas.microsoft.com/office/powerpoint/2010/main" val="1112100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0FB8A1C-066D-4F79-9841-2714038F2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837972"/>
            <a:ext cx="1221524" cy="64523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083CB6B-1DDA-4038-B960-1BD19F999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332" y="0"/>
            <a:ext cx="6067335" cy="7559674"/>
          </a:xfrm>
          <a:prstGeom prst="rect">
            <a:avLst/>
          </a:prstGeom>
        </p:spPr>
      </p:pic>
      <p:sp>
        <p:nvSpPr>
          <p:cNvPr id="9" name="Symbol zastępczy obrazu 5">
            <a:extLst>
              <a:ext uri="{FF2B5EF4-FFF2-40B4-BE49-F238E27FC236}">
                <a16:creationId xmlns:a16="http://schemas.microsoft.com/office/drawing/2014/main" id="{84407E0B-E2DA-4394-9953-92D656E6F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8101" y="-6294"/>
            <a:ext cx="6090103" cy="7559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91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B91ACF-8254-4121-B3F5-F2CF833231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04911" y="1112896"/>
            <a:ext cx="5717953" cy="5321293"/>
          </a:xfrm>
        </p:spPr>
        <p:txBody>
          <a:bodyPr anchor="ctr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None/>
              <a:defRPr sz="1800" b="0">
                <a:solidFill>
                  <a:srgbClr val="000000"/>
                </a:solidFill>
              </a:defRPr>
            </a:lvl1pPr>
            <a:lvl2pPr marL="377921" indent="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None/>
              <a:defRPr sz="1800" b="0">
                <a:solidFill>
                  <a:srgbClr val="000000"/>
                </a:solidFill>
              </a:defRPr>
            </a:lvl2pPr>
            <a:lvl3pPr marL="755844" indent="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None/>
              <a:defRPr sz="1800" b="0">
                <a:solidFill>
                  <a:srgbClr val="000000"/>
                </a:solidFill>
              </a:defRPr>
            </a:lvl3pPr>
            <a:lvl4pPr marL="1133765" indent="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None/>
              <a:defRPr sz="1800" b="0">
                <a:solidFill>
                  <a:srgbClr val="000000"/>
                </a:solidFill>
              </a:defRPr>
            </a:lvl4pPr>
            <a:lvl5pPr marL="1511689" indent="0" algn="just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6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z wąskim zdjęci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AE2D35C-2444-4D87-942E-F967225A29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723" y="3294393"/>
            <a:ext cx="8200270" cy="1043588"/>
          </a:xfrm>
        </p:spPr>
        <p:txBody>
          <a:bodyPr anchor="b">
            <a:normAutofit/>
          </a:bodyPr>
          <a:lstStyle>
            <a:lvl1pPr algn="r">
              <a:defRPr sz="4400" b="1" i="0" u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 dirty="0"/>
              <a:t>Kliknij, aby dodać tytuł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540C261-5499-4FE4-9D34-8743DF1A1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619" y="4391862"/>
            <a:ext cx="8200270" cy="665428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18B2AD8-F926-49B2-A729-685D9118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3601" y="6750646"/>
            <a:ext cx="5108492" cy="4024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1200" b="1" smtClean="0">
                <a:solidFill>
                  <a:schemeClr val="bg1"/>
                </a:solidFill>
                <a:latin typeface="+mj-lt"/>
              </a:defRPr>
            </a:lvl1pPr>
          </a:lstStyle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fld id="{7B9BC07F-9FB5-4D8F-BD34-549B1744EB34}" type="datetime4">
              <a:rPr lang="pl-PL" smtClean="0"/>
              <a:pPr algn="r" defTabSz="950203">
                <a:lnSpc>
                  <a:spcPct val="90000"/>
                </a:lnSpc>
                <a:spcBef>
                  <a:spcPts val="1039"/>
                </a:spcBef>
              </a:pPr>
              <a:t>9 marca 2023</a:t>
            </a:fld>
            <a:endParaRPr lang="pl-PL" dirty="0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E432F1A8-3499-4AF2-B0FF-E20629D33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620" y="5760558"/>
            <a:ext cx="8200270" cy="501650"/>
          </a:xfrm>
        </p:spPr>
        <p:txBody>
          <a:bodyPr anchor="b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9414E66E-92DC-4FB8-8537-7AAF95712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887" y="-8947"/>
            <a:ext cx="3631888" cy="756862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48327A8-FD48-4673-A042-1C066FDF09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31526"/>
            <a:ext cx="3268376" cy="172406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0826E1A3-D0F6-4005-A6E4-9B424B8246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18" y="6839763"/>
            <a:ext cx="1004132" cy="199066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7B994B09-EFFF-4739-A677-87388206A6AD}"/>
              </a:ext>
            </a:extLst>
          </p:cNvPr>
          <p:cNvSpPr/>
          <p:nvPr userDrawn="1"/>
        </p:nvSpPr>
        <p:spPr>
          <a:xfrm>
            <a:off x="13314364" y="6520478"/>
            <a:ext cx="125413" cy="1039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/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A284B2FA-B14A-440F-9BC6-C9CB355E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660223" y="6520482"/>
            <a:ext cx="8112303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obrazu 4">
            <a:extLst>
              <a:ext uri="{FF2B5EF4-FFF2-40B4-BE49-F238E27FC236}">
                <a16:creationId xmlns:a16="http://schemas.microsoft.com/office/drawing/2014/main" id="{2B725D6F-28E6-4235-BB15-67790A0B5D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93940" y="-8946"/>
            <a:ext cx="3643070" cy="75686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highlight>
                  <a:srgbClr val="808080"/>
                </a:highlight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</p:spTree>
    <p:extLst>
      <p:ext uri="{BB962C8B-B14F-4D97-AF65-F5344CB8AC3E}">
        <p14:creationId xmlns:p14="http://schemas.microsoft.com/office/powerpoint/2010/main" val="3236864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B2A3EA3-FBCA-4983-BE8B-12F2E0D48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796"/>
            <a:ext cx="2603467" cy="137520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ECED4D-92B3-472A-8E57-FD410E4C97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540955"/>
            <a:ext cx="12161431" cy="2680368"/>
          </a:xfrm>
        </p:spPr>
        <p:txBody>
          <a:bodyPr rIns="216000" numCol="2" spcCol="28800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1200">
                <a:solidFill>
                  <a:srgbClr val="000000"/>
                </a:solidFill>
              </a:defRPr>
            </a:lvl1pPr>
            <a:lvl2pPr marL="377921"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1200">
                <a:solidFill>
                  <a:srgbClr val="000000"/>
                </a:solidFill>
              </a:defRPr>
            </a:lvl2pPr>
            <a:lvl3pPr marL="755844"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1200">
                <a:solidFill>
                  <a:srgbClr val="000000"/>
                </a:solidFill>
              </a:defRPr>
            </a:lvl3pPr>
            <a:lvl4pPr marL="1133765"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1200">
                <a:solidFill>
                  <a:srgbClr val="000000"/>
                </a:solidFill>
              </a:defRPr>
            </a:lvl4pPr>
            <a:lvl5pPr marL="1511689"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91324B6-32CB-4C35-B4C1-83850D32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D59D3EB-3E39-442F-9E80-4FF0157ACC7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249229" y="902167"/>
            <a:ext cx="3632200" cy="1447800"/>
          </a:xfrm>
        </p:spPr>
        <p:txBody>
          <a:bodyPr>
            <a:normAutofit/>
          </a:bodyPr>
          <a:lstStyle>
            <a:lvl1pPr marL="0" indent="0" algn="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100">
                <a:solidFill>
                  <a:srgbClr val="000000"/>
                </a:solidFill>
              </a:defRPr>
            </a:lvl1pPr>
            <a:lvl2pPr marL="377921" indent="0" algn="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100">
                <a:solidFill>
                  <a:srgbClr val="000000"/>
                </a:solidFill>
              </a:defRPr>
            </a:lvl2pPr>
            <a:lvl3pPr marL="755844" indent="0" algn="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100">
                <a:solidFill>
                  <a:srgbClr val="000000"/>
                </a:solidFill>
              </a:defRPr>
            </a:lvl3pPr>
            <a:lvl4pPr marL="1133765" indent="0" algn="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100">
                <a:solidFill>
                  <a:srgbClr val="000000"/>
                </a:solidFill>
              </a:defRPr>
            </a:lvl4pPr>
            <a:lvl5pPr marL="1511689" indent="0" algn="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55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5050" y="1079675"/>
            <a:ext cx="11629907" cy="54003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492676-C9D9-4182-B8D3-453159D2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4E307-81CA-443F-97CD-7BEA2E6337B1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720CF08F-BE93-499A-9B3B-06C5B8391B83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54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ciemny, siedzi, niebieski, czarny&#10;&#10;Opis wygenerowany automatycznie">
            <a:extLst>
              <a:ext uri="{FF2B5EF4-FFF2-40B4-BE49-F238E27FC236}">
                <a16:creationId xmlns:a16="http://schemas.microsoft.com/office/drawing/2014/main" id="{68292276-FC98-4FC6-B976-C42FADAEC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791988"/>
            <a:ext cx="13439776" cy="791674"/>
          </a:xfrm>
          <a:prstGeom prst="rect">
            <a:avLst/>
          </a:prstGeom>
        </p:spPr>
      </p:pic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0BC23BF-BB20-4A06-8AA1-695581B8AAD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" y="6783057"/>
            <a:ext cx="13439772" cy="791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zmienić obraz na inny niż standardowy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5050" y="1079675"/>
            <a:ext cx="11629907" cy="54003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492676-C9D9-4182-B8D3-453159D2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4E307-81CA-443F-97CD-7BEA2E6337B1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Wsparcie w zakresie podatkowym AEBI SCHMIDT POLSKA Sp. z o.o.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720CF08F-BE93-499A-9B3B-06C5B8391B83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684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7" descr="Obraz zawierający wewnątrz, pętelka, łącznik&#10;&#10;Opis wygenerowany automatycznie">
            <a:extLst>
              <a:ext uri="{FF2B5EF4-FFF2-40B4-BE49-F238E27FC236}">
                <a16:creationId xmlns:a16="http://schemas.microsoft.com/office/drawing/2014/main" id="{4295614E-E310-4F63-81E2-2A214FCB81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6783057"/>
            <a:ext cx="13439772" cy="791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5050" y="1079675"/>
            <a:ext cx="11629907" cy="54003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492676-C9D9-4182-B8D3-453159D2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720CF08F-BE93-499A-9B3B-06C5B8391B83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6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ciemny, siedzi, niebieski, czarny&#10;&#10;Opis wygenerowany automatycznie">
            <a:extLst>
              <a:ext uri="{FF2B5EF4-FFF2-40B4-BE49-F238E27FC236}">
                <a16:creationId xmlns:a16="http://schemas.microsoft.com/office/drawing/2014/main" id="{68292276-FC98-4FC6-B976-C42FADAEC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791988"/>
            <a:ext cx="13439776" cy="791674"/>
          </a:xfrm>
          <a:prstGeom prst="rect">
            <a:avLst/>
          </a:prstGeom>
        </p:spPr>
      </p:pic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0BC23BF-BB20-4A06-8AA1-695581B8AAD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" y="6783057"/>
            <a:ext cx="13439772" cy="791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zmienić obraz na inny niż standardowy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5050" y="1079675"/>
            <a:ext cx="11629907" cy="5400325"/>
          </a:xfrm>
        </p:spPr>
        <p:txBody>
          <a:bodyPr numCol="2" spcCol="288000">
            <a:normAutofit/>
          </a:bodyPr>
          <a:lstStyle>
            <a:lvl1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492676-C9D9-4182-B8D3-453159D2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720CF08F-BE93-499A-9B3B-06C5B8391B83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1B22296-1499-4852-B48A-E66B4D6576D6}"/>
              </a:ext>
            </a:extLst>
          </p:cNvPr>
          <p:cNvSpPr txBox="1"/>
          <p:nvPr userDrawn="1"/>
        </p:nvSpPr>
        <p:spPr>
          <a:xfrm>
            <a:off x="7228467" y="6973664"/>
            <a:ext cx="4967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Wsparcie w zakresie podatkowym AEBI SCHMIDT POLSKA Sp. z o.o.</a:t>
            </a:r>
          </a:p>
        </p:txBody>
      </p:sp>
    </p:spTree>
    <p:extLst>
      <p:ext uri="{BB962C8B-B14F-4D97-AF65-F5344CB8AC3E}">
        <p14:creationId xmlns:p14="http://schemas.microsoft.com/office/powerpoint/2010/main" val="4238387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wyjustow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AEEFBB-420F-4656-90BD-F92790AA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AD0D9-0659-47AC-95A8-CCDA2E3AFFE1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9813D1BC-F3CA-4A39-86A0-3A440AE1B937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8FDD889-82AA-4259-BAE9-DF3898531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08323-CF02-42DF-BF00-27E8F5B83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5050" y="1079675"/>
            <a:ext cx="11629907" cy="54003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73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i zawartość wyjustow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8FDD889-82AA-4259-BAE9-DF3898531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08323-CF02-42DF-BF00-27E8F5B83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5050" y="1079675"/>
            <a:ext cx="11629907" cy="5400325"/>
          </a:xfrm>
        </p:spPr>
        <p:txBody>
          <a:bodyPr numCol="2" spcCol="288000">
            <a:normAutofit/>
          </a:bodyPr>
          <a:lstStyle>
            <a:lvl1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pic>
        <p:nvPicPr>
          <p:cNvPr id="7" name="Obraz 6" descr="Obraz zawierający ciemny, siedzi, niebieski, czarny&#10;&#10;Opis wygenerowany automatycznie">
            <a:extLst>
              <a:ext uri="{FF2B5EF4-FFF2-40B4-BE49-F238E27FC236}">
                <a16:creationId xmlns:a16="http://schemas.microsoft.com/office/drawing/2014/main" id="{D3625838-D423-4937-9EB8-4DFF552FA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791988"/>
            <a:ext cx="13439776" cy="791674"/>
          </a:xfrm>
          <a:prstGeom prst="rect">
            <a:avLst/>
          </a:prstGeom>
        </p:spPr>
      </p:pic>
      <p:sp>
        <p:nvSpPr>
          <p:cNvPr id="8" name="Symbol zastępczy obrazu 5">
            <a:extLst>
              <a:ext uri="{FF2B5EF4-FFF2-40B4-BE49-F238E27FC236}">
                <a16:creationId xmlns:a16="http://schemas.microsoft.com/office/drawing/2014/main" id="{73544B14-0867-4850-8341-81304D3EBF8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" y="6783057"/>
            <a:ext cx="13439772" cy="791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zmienić obraz na inny niż standardowy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B75174-6D2A-4883-88A0-08B2A766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EE663637-BBAD-4794-AC8F-64175F20EB41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6A09C9A-0ECE-4705-A35C-CBA78947FA38}"/>
              </a:ext>
            </a:extLst>
          </p:cNvPr>
          <p:cNvSpPr txBox="1"/>
          <p:nvPr userDrawn="1"/>
        </p:nvSpPr>
        <p:spPr>
          <a:xfrm>
            <a:off x="7228467" y="6973664"/>
            <a:ext cx="4967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Wsparcie w zakresie podatkowym AEBI SCHMIDT POLSKA Sp. z o.o.</a:t>
            </a:r>
          </a:p>
        </p:txBody>
      </p:sp>
    </p:spTree>
    <p:extLst>
      <p:ext uri="{BB962C8B-B14F-4D97-AF65-F5344CB8AC3E}">
        <p14:creationId xmlns:p14="http://schemas.microsoft.com/office/powerpoint/2010/main" val="2693336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i zawartość wyjustow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obrazu 7" descr="Obraz zawierający wewnątrz, pętelka, łącznik&#10;&#10;Opis wygenerowany automatycznie">
            <a:extLst>
              <a:ext uri="{FF2B5EF4-FFF2-40B4-BE49-F238E27FC236}">
                <a16:creationId xmlns:a16="http://schemas.microsoft.com/office/drawing/2014/main" id="{5D989A6D-08A0-4357-BD9A-6194B02EEE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6783057"/>
            <a:ext cx="13439772" cy="79167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8FDD889-82AA-4259-BAE9-DF3898531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08323-CF02-42DF-BF00-27E8F5B83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5050" y="1079675"/>
            <a:ext cx="11629907" cy="5400325"/>
          </a:xfrm>
        </p:spPr>
        <p:txBody>
          <a:bodyPr numCol="2" spcCol="288000">
            <a:normAutofit/>
          </a:bodyPr>
          <a:lstStyle>
            <a:lvl1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B75174-6D2A-4883-88A0-08B2A766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EE663637-BBAD-4794-AC8F-64175F20EB41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92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ciemny, siedzi, niebieski, czarny&#10;&#10;Opis wygenerowany automatycznie">
            <a:extLst>
              <a:ext uri="{FF2B5EF4-FFF2-40B4-BE49-F238E27FC236}">
                <a16:creationId xmlns:a16="http://schemas.microsoft.com/office/drawing/2014/main" id="{68292276-FC98-4FC6-B976-C42FADAEC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791988"/>
            <a:ext cx="13439776" cy="791674"/>
          </a:xfrm>
          <a:prstGeom prst="rect">
            <a:avLst/>
          </a:prstGeom>
        </p:spPr>
      </p:pic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0BC23BF-BB20-4A06-8AA1-695581B8AAD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" y="6783057"/>
            <a:ext cx="13439772" cy="791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zmienić obraz na inny niż standardowy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26352" y="1663700"/>
            <a:ext cx="5208606" cy="481630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492676-C9D9-4182-B8D3-453159D2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4E307-81CA-443F-97CD-7BEA2E6337B1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720CF08F-BE93-499A-9B3B-06C5B8391B83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460430-7527-479C-A256-F657B9BE5729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904818" y="1663700"/>
            <a:ext cx="6332323" cy="481630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E205ACC-C61B-44AF-B653-7C0479FB6500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905052" y="1135431"/>
            <a:ext cx="11629905" cy="470344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3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26352" y="1663700"/>
            <a:ext cx="5208606" cy="481630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460430-7527-479C-A256-F657B9BE5729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904818" y="1663700"/>
            <a:ext cx="6332323" cy="481630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E205ACC-C61B-44AF-B653-7C0479FB6500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905052" y="1135431"/>
            <a:ext cx="11629905" cy="470344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</a:t>
            </a:r>
            <a:endParaRPr lang="en-US" dirty="0"/>
          </a:p>
        </p:txBody>
      </p:sp>
      <p:pic>
        <p:nvPicPr>
          <p:cNvPr id="14" name="Symbol zastępczy obrazu 7" descr="Obraz zawierający wewnątrz, pętelka, łącznik&#10;&#10;Opis wygenerowany automatycznie">
            <a:extLst>
              <a:ext uri="{FF2B5EF4-FFF2-40B4-BE49-F238E27FC236}">
                <a16:creationId xmlns:a16="http://schemas.microsoft.com/office/drawing/2014/main" id="{48983E93-3763-4EBD-8D17-1EEC6B676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6783057"/>
            <a:ext cx="13439772" cy="791674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FC90EBE-37C9-4464-B2DF-363291DE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8FC24CD-4038-49A9-BE12-28146276E7DC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0257498-597D-499A-AF80-D2135FCDB8DE}"/>
              </a:ext>
            </a:extLst>
          </p:cNvPr>
          <p:cNvSpPr txBox="1"/>
          <p:nvPr userDrawn="1"/>
        </p:nvSpPr>
        <p:spPr>
          <a:xfrm>
            <a:off x="7228467" y="6973664"/>
            <a:ext cx="4967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Wsparcie w zakresie podatkowym AEBI SCHMIDT POLSKA Sp. z o.o.</a:t>
            </a:r>
          </a:p>
        </p:txBody>
      </p:sp>
    </p:spTree>
    <p:extLst>
      <p:ext uri="{BB962C8B-B14F-4D97-AF65-F5344CB8AC3E}">
        <p14:creationId xmlns:p14="http://schemas.microsoft.com/office/powerpoint/2010/main" val="226792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az 36" descr="Obraz zawierający ciemny, siedzi, niebieski, czarny&#10;&#10;Opis wygenerowany automatycznie">
            <a:extLst>
              <a:ext uri="{FF2B5EF4-FFF2-40B4-BE49-F238E27FC236}">
                <a16:creationId xmlns:a16="http://schemas.microsoft.com/office/drawing/2014/main" id="{FEFC1338-4044-4E65-ACBA-4AEA4AA53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7"/>
          <a:stretch/>
        </p:blipFill>
        <p:spPr>
          <a:xfrm>
            <a:off x="-1" y="-6295"/>
            <a:ext cx="13439776" cy="536874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BF4B5061-9C7E-42D3-A469-6677CF30D7BB}"/>
              </a:ext>
            </a:extLst>
          </p:cNvPr>
          <p:cNvSpPr/>
          <p:nvPr userDrawn="1"/>
        </p:nvSpPr>
        <p:spPr>
          <a:xfrm>
            <a:off x="-1" y="5362448"/>
            <a:ext cx="13439776" cy="21972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 dirty="0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41F4D13-D518-49B2-A64A-37FAF3D4D3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" y="-2375"/>
            <a:ext cx="13439772" cy="53624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  <p:sp>
        <p:nvSpPr>
          <p:cNvPr id="14" name="Symbol zastępczy tekstu 6">
            <a:extLst>
              <a:ext uri="{FF2B5EF4-FFF2-40B4-BE49-F238E27FC236}">
                <a16:creationId xmlns:a16="http://schemas.microsoft.com/office/drawing/2014/main" id="{26AD868D-5287-46F4-A6BE-F84CB5EF1A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5400000">
            <a:off x="12244912" y="6364812"/>
            <a:ext cx="2197229" cy="1925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8" name="Tytuł 17">
            <a:extLst>
              <a:ext uri="{FF2B5EF4-FFF2-40B4-BE49-F238E27FC236}">
                <a16:creationId xmlns:a16="http://schemas.microsoft.com/office/drawing/2014/main" id="{61236DDF-3F48-4075-A42D-DBEE17509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90" y="5855655"/>
            <a:ext cx="12284012" cy="799227"/>
          </a:xfrm>
        </p:spPr>
        <p:txBody>
          <a:bodyPr anchor="t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tytuł</a:t>
            </a:r>
          </a:p>
        </p:txBody>
      </p:sp>
      <p:sp>
        <p:nvSpPr>
          <p:cNvPr id="26" name="Symbol zastępczy obrazu 25">
            <a:extLst>
              <a:ext uri="{FF2B5EF4-FFF2-40B4-BE49-F238E27FC236}">
                <a16:creationId xmlns:a16="http://schemas.microsoft.com/office/drawing/2014/main" id="{7BB8CBD1-60EC-4909-BB29-913014D99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6292"/>
            <a:ext cx="3305176" cy="1700213"/>
          </a:xfr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D4672C6F-6BCC-4F60-B7D3-900CD753FB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691" y="6670232"/>
            <a:ext cx="8200270" cy="66542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322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1/2 stro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5052" y="1079675"/>
            <a:ext cx="5882832" cy="5400325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3184F2-08BC-4D75-822D-519D0866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5B7F28-2905-4D12-9A96-36FD18D0AC8B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68CAB63A-C359-45C4-B477-4CE4E46196D4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4757B572-E240-4844-A6CE-A7CA998D3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327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i zawartość 1/2 stro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5052" y="1079675"/>
            <a:ext cx="5882832" cy="5400325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757B572-E240-4844-A6CE-A7CA998D3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pic>
        <p:nvPicPr>
          <p:cNvPr id="7" name="Obraz 6" descr="Obraz zawierający ciemny, siedzi, niebieski, czarny&#10;&#10;Opis wygenerowany automatycznie">
            <a:extLst>
              <a:ext uri="{FF2B5EF4-FFF2-40B4-BE49-F238E27FC236}">
                <a16:creationId xmlns:a16="http://schemas.microsoft.com/office/drawing/2014/main" id="{EEA9CEC1-2B84-45D5-BBF0-946CF8269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791988"/>
            <a:ext cx="13439776" cy="791674"/>
          </a:xfrm>
          <a:prstGeom prst="rect">
            <a:avLst/>
          </a:prstGeom>
        </p:spPr>
      </p:pic>
      <p:sp>
        <p:nvSpPr>
          <p:cNvPr id="8" name="Symbol zastępczy obrazu 5">
            <a:extLst>
              <a:ext uri="{FF2B5EF4-FFF2-40B4-BE49-F238E27FC236}">
                <a16:creationId xmlns:a16="http://schemas.microsoft.com/office/drawing/2014/main" id="{89650C16-C324-4B89-B6E6-6B3FF999E9E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" y="6783057"/>
            <a:ext cx="13439772" cy="791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zmienić obraz na inny niż standardowy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BBBF0C-5C03-47FC-9FE3-2A33CB09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5A23527-A079-4753-9786-863F1ED0AEFC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CBF81665-8DA6-4BFF-9785-15E5031BB344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663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i zawartość 1/2 stro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5052" y="1079675"/>
            <a:ext cx="5882832" cy="5400325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757B572-E240-4844-A6CE-A7CA998D3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pic>
        <p:nvPicPr>
          <p:cNvPr id="10" name="Symbol zastępczy obrazu 7" descr="Obraz zawierający wewnątrz, pętelka, łącznik&#10;&#10;Opis wygenerowany automatycznie">
            <a:extLst>
              <a:ext uri="{FF2B5EF4-FFF2-40B4-BE49-F238E27FC236}">
                <a16:creationId xmlns:a16="http://schemas.microsoft.com/office/drawing/2014/main" id="{6372BAB9-BA40-4512-9857-6A795DB2D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6783057"/>
            <a:ext cx="13439772" cy="791674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B2CC6EB-C051-4711-A2D0-643C0216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313F0413-9074-4020-8764-4FDD81D9F55F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C6F027D-BC5B-4A3C-BCF9-AC39EB9FD44C}"/>
              </a:ext>
            </a:extLst>
          </p:cNvPr>
          <p:cNvSpPr txBox="1"/>
          <p:nvPr userDrawn="1"/>
        </p:nvSpPr>
        <p:spPr>
          <a:xfrm>
            <a:off x="7228467" y="6973664"/>
            <a:ext cx="4967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Wsparcie w zakresie podatkowym AEBI SCHMIDT POLSKA Sp. z o.o.</a:t>
            </a:r>
          </a:p>
        </p:txBody>
      </p:sp>
    </p:spTree>
    <p:extLst>
      <p:ext uri="{BB962C8B-B14F-4D97-AF65-F5344CB8AC3E}">
        <p14:creationId xmlns:p14="http://schemas.microsoft.com/office/powerpoint/2010/main" val="1872452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1/2 strony + zdjecie z pawej stro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5051" y="1079675"/>
            <a:ext cx="9204149" cy="5400325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6033AFD-CCEE-4014-8F6F-B472B0C0A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3020" y="0"/>
            <a:ext cx="2902403" cy="7559675"/>
          </a:xfrm>
          <a:prstGeom prst="rect">
            <a:avLst/>
          </a:prstGeom>
        </p:spPr>
      </p:pic>
      <p:sp>
        <p:nvSpPr>
          <p:cNvPr id="7" name="Symbol zastępczy obrazu 4">
            <a:extLst>
              <a:ext uri="{FF2B5EF4-FFF2-40B4-BE49-F238E27FC236}">
                <a16:creationId xmlns:a16="http://schemas.microsoft.com/office/drawing/2014/main" id="{157DFE54-6416-45AF-9EC0-8A5E8B77BA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7372" y="-8948"/>
            <a:ext cx="2980508" cy="756862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8BF662-B325-4E1C-ABCC-CBABC32022A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082800" y="6899997"/>
            <a:ext cx="8026400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A0A843-473C-4F0E-9FC3-058D4AB7B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9204149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65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i zawartość 1/2 + wyk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5052" y="1079675"/>
            <a:ext cx="5882832" cy="5400325"/>
          </a:xfrm>
        </p:spPr>
        <p:txBody>
          <a:bodyPr>
            <a:normAutofit/>
          </a:bodyPr>
          <a:lstStyle>
            <a:lvl1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1pPr>
            <a:lvl2pPr marL="475101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2pPr>
            <a:lvl3pPr marL="950203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3pPr>
            <a:lvl4pPr marL="1425304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4pPr>
            <a:lvl5pPr marL="1900407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wykresu 4">
            <a:extLst>
              <a:ext uri="{FF2B5EF4-FFF2-40B4-BE49-F238E27FC236}">
                <a16:creationId xmlns:a16="http://schemas.microsoft.com/office/drawing/2014/main" id="{8933E95A-DEDB-4183-84B0-7B7B6AC51FD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711868" y="1440000"/>
            <a:ext cx="4823090" cy="343043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 ikonę, aby dodać wykres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543DB4A7-EE37-405F-9F0A-E97E66961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868" y="4991489"/>
            <a:ext cx="4823090" cy="1400175"/>
          </a:xfrm>
        </p:spPr>
        <p:txBody>
          <a:bodyPr>
            <a:normAutofit/>
          </a:bodyPr>
          <a:lstStyle>
            <a:lvl1pPr marL="0" marR="0" indent="0" algn="l" defTabSz="431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>
                <a:solidFill>
                  <a:srgbClr val="000000"/>
                </a:solidFill>
              </a:defRPr>
            </a:lvl1pPr>
          </a:lstStyle>
          <a:p>
            <a:pPr marL="0" marR="0" lvl="0" indent="0" algn="l" defTabSz="431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97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Wykres</a:t>
            </a:r>
            <a:r>
              <a:rPr kumimoji="0" lang="en-GB" sz="1697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02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unducime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esequidCores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niasped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exceribus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quibus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nonsenda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int.Sed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earibus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vollicaecte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et,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conseque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omnihilique</a:t>
            </a:r>
            <a:r>
              <a:rPr kumimoji="0" lang="en-GB" sz="1697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97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doluptatur</a:t>
            </a:r>
            <a:endParaRPr kumimoji="0" lang="en-GB" sz="1697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519707-384B-47C6-AA85-1780600DB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pic>
        <p:nvPicPr>
          <p:cNvPr id="11" name="Symbol zastępczy obrazu 7" descr="Obraz zawierający wewnątrz, pętelka, łącznik&#10;&#10;Opis wygenerowany automatycznie">
            <a:extLst>
              <a:ext uri="{FF2B5EF4-FFF2-40B4-BE49-F238E27FC236}">
                <a16:creationId xmlns:a16="http://schemas.microsoft.com/office/drawing/2014/main" id="{EA4FE39C-1D60-45FC-AB3C-766B55520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6783057"/>
            <a:ext cx="13439772" cy="79167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A8656AF-3FF2-4561-B31C-81BD73BA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29E931E7-BE27-4FE9-8B29-3658ADA7D0A8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989784-91BD-47B0-9279-BBD1301BC847}"/>
              </a:ext>
            </a:extLst>
          </p:cNvPr>
          <p:cNvSpPr txBox="1"/>
          <p:nvPr userDrawn="1"/>
        </p:nvSpPr>
        <p:spPr>
          <a:xfrm>
            <a:off x="7228467" y="6973664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Oferta dla__</a:t>
            </a:r>
          </a:p>
        </p:txBody>
      </p:sp>
    </p:spTree>
    <p:extLst>
      <p:ext uri="{BB962C8B-B14F-4D97-AF65-F5344CB8AC3E}">
        <p14:creationId xmlns:p14="http://schemas.microsoft.com/office/powerpoint/2010/main" val="656900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40208" y="1993400"/>
            <a:ext cx="8827278" cy="315277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1pPr>
            <a:lvl2pPr marL="475102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 marL="950203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3pPr>
            <a:lvl4pPr marL="1425305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4pPr>
            <a:lvl5pPr marL="1900407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BAB1D1C-8D2B-40E6-898B-D1AD24686E70}"/>
              </a:ext>
            </a:extLst>
          </p:cNvPr>
          <p:cNvCxnSpPr>
            <a:cxnSpLocks/>
          </p:cNvCxnSpPr>
          <p:nvPr/>
        </p:nvCxnSpPr>
        <p:spPr>
          <a:xfrm>
            <a:off x="2072284" y="1993392"/>
            <a:ext cx="0" cy="4050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5CB7B5F-D901-4F00-9B5E-CAE3244D486B}"/>
              </a:ext>
            </a:extLst>
          </p:cNvPr>
          <p:cNvCxnSpPr>
            <a:cxnSpLocks/>
          </p:cNvCxnSpPr>
          <p:nvPr userDrawn="1"/>
        </p:nvCxnSpPr>
        <p:spPr>
          <a:xfrm>
            <a:off x="2072284" y="1680210"/>
            <a:ext cx="0" cy="43639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D8F4D54-B5B8-4D0D-A60A-A5DC37C2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2FE14D-5EC8-4BBA-B8A2-C90B4B729A10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25D84992-456F-49CB-9DD3-D38F7ED5BA52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DAB2BA2-D0BF-4644-AEC7-F4C219BF7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95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40208" y="1993400"/>
            <a:ext cx="8827278" cy="315277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1pPr>
            <a:lvl2pPr marL="475102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 marL="950203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3pPr>
            <a:lvl4pPr marL="1425305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4pPr>
            <a:lvl5pPr marL="1900407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BAB1D1C-8D2B-40E6-898B-D1AD24686E70}"/>
              </a:ext>
            </a:extLst>
          </p:cNvPr>
          <p:cNvCxnSpPr>
            <a:cxnSpLocks/>
          </p:cNvCxnSpPr>
          <p:nvPr/>
        </p:nvCxnSpPr>
        <p:spPr>
          <a:xfrm>
            <a:off x="2072284" y="1993392"/>
            <a:ext cx="0" cy="4050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5CB7B5F-D901-4F00-9B5E-CAE3244D486B}"/>
              </a:ext>
            </a:extLst>
          </p:cNvPr>
          <p:cNvCxnSpPr>
            <a:cxnSpLocks/>
          </p:cNvCxnSpPr>
          <p:nvPr userDrawn="1"/>
        </p:nvCxnSpPr>
        <p:spPr>
          <a:xfrm>
            <a:off x="2072284" y="1680210"/>
            <a:ext cx="0" cy="43639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DAB2BA2-D0BF-4644-AEC7-F4C219BF7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pic>
        <p:nvPicPr>
          <p:cNvPr id="10" name="Obraz 9" descr="Obraz zawierający ciemny, siedzi, niebieski, czarny&#10;&#10;Opis wygenerowany automatycznie">
            <a:extLst>
              <a:ext uri="{FF2B5EF4-FFF2-40B4-BE49-F238E27FC236}">
                <a16:creationId xmlns:a16="http://schemas.microsoft.com/office/drawing/2014/main" id="{23CE05D6-BF2F-439D-97BF-6067FD267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791988"/>
            <a:ext cx="13439776" cy="791674"/>
          </a:xfrm>
          <a:prstGeom prst="rect">
            <a:avLst/>
          </a:prstGeom>
        </p:spPr>
      </p:pic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52834705-1476-4D79-9FA0-F81574B7433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" y="6783057"/>
            <a:ext cx="13439772" cy="791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zmienić obraz na inny niż standardowy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EC6EF6-E888-470C-8ACF-917546BD9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DB81918-98A0-41D1-ABB8-335D879355E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5788D097-BFF8-4612-BEAC-45DDA4E1B188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75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40208" y="1993400"/>
            <a:ext cx="8827278" cy="315277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1pPr>
            <a:lvl2pPr marL="475102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 marL="950203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3pPr>
            <a:lvl4pPr marL="1425305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4pPr>
            <a:lvl5pPr marL="1900407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BAB1D1C-8D2B-40E6-898B-D1AD24686E70}"/>
              </a:ext>
            </a:extLst>
          </p:cNvPr>
          <p:cNvCxnSpPr>
            <a:cxnSpLocks/>
          </p:cNvCxnSpPr>
          <p:nvPr/>
        </p:nvCxnSpPr>
        <p:spPr>
          <a:xfrm>
            <a:off x="2072284" y="1993392"/>
            <a:ext cx="0" cy="4050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5CB7B5F-D901-4F00-9B5E-CAE3244D486B}"/>
              </a:ext>
            </a:extLst>
          </p:cNvPr>
          <p:cNvCxnSpPr>
            <a:cxnSpLocks/>
          </p:cNvCxnSpPr>
          <p:nvPr userDrawn="1"/>
        </p:nvCxnSpPr>
        <p:spPr>
          <a:xfrm>
            <a:off x="2072284" y="1680210"/>
            <a:ext cx="0" cy="43639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DAB2BA2-D0BF-4644-AEC7-F4C219BF7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pic>
        <p:nvPicPr>
          <p:cNvPr id="13" name="Symbol zastępczy obrazu 7" descr="Obraz zawierający wewnątrz, pętelka, łącznik&#10;&#10;Opis wygenerowany automatycznie">
            <a:extLst>
              <a:ext uri="{FF2B5EF4-FFF2-40B4-BE49-F238E27FC236}">
                <a16:creationId xmlns:a16="http://schemas.microsoft.com/office/drawing/2014/main" id="{0D6DF51D-85C4-48A4-8162-B3939143D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6783057"/>
            <a:ext cx="13439772" cy="791674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1A09FF5-C5B6-4ED4-A2B6-53A0E2C7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F1646671-A71E-4C78-A456-C035F2C8CB40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F2FEE2D-4339-4167-9452-8BBE251CA8B4}"/>
              </a:ext>
            </a:extLst>
          </p:cNvPr>
          <p:cNvSpPr txBox="1"/>
          <p:nvPr userDrawn="1"/>
        </p:nvSpPr>
        <p:spPr>
          <a:xfrm>
            <a:off x="7228467" y="6973664"/>
            <a:ext cx="4967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Wsparcie w zakresie podatkowym AEBI SCHMIDT POLSKA Sp. z o.o.</a:t>
            </a:r>
          </a:p>
        </p:txBody>
      </p:sp>
    </p:spTree>
    <p:extLst>
      <p:ext uri="{BB962C8B-B14F-4D97-AF65-F5344CB8AC3E}">
        <p14:creationId xmlns:p14="http://schemas.microsoft.com/office/powerpoint/2010/main" val="5418911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475AA9-B693-4A23-9147-D72FD1BB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751619-11F7-4251-ADC8-A1A40A56F046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A8B76D7-4793-4227-B03A-339D18B58FBD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1C8D949E-F66F-4D0E-9E69-071521688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129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lko 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C8D949E-F66F-4D0E-9E69-071521688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pic>
        <p:nvPicPr>
          <p:cNvPr id="6" name="Obraz 5" descr="Obraz zawierający ciemny, siedzi, niebieski, czarny&#10;&#10;Opis wygenerowany automatycznie">
            <a:extLst>
              <a:ext uri="{FF2B5EF4-FFF2-40B4-BE49-F238E27FC236}">
                <a16:creationId xmlns:a16="http://schemas.microsoft.com/office/drawing/2014/main" id="{4B09F8B1-F17D-460A-9C68-4A7E02E5AA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791988"/>
            <a:ext cx="13439776" cy="791674"/>
          </a:xfrm>
          <a:prstGeom prst="rect">
            <a:avLst/>
          </a:prstGeom>
        </p:spPr>
      </p:pic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1E8EF55B-284B-4D4C-A8DE-7DD2F8EAB9E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" y="6783057"/>
            <a:ext cx="13439772" cy="791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zmienić obraz na inny niż standardowy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FF136A-921D-48B8-8759-86B376B4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A5FEE7-DFEE-4506-99BA-547FD153690C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932DC9FD-79EA-4127-A9F7-28B9BC789556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4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djecie-jas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FA3710E9-733C-47D8-AB32-99FEC54102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4029605" y="-4038663"/>
            <a:ext cx="5380562" cy="13439774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BF4B5061-9C7E-42D3-A469-6677CF30D7BB}"/>
              </a:ext>
            </a:extLst>
          </p:cNvPr>
          <p:cNvSpPr/>
          <p:nvPr userDrawn="1"/>
        </p:nvSpPr>
        <p:spPr>
          <a:xfrm>
            <a:off x="-1" y="5362448"/>
            <a:ext cx="13439776" cy="21972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25" dirty="0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41F4D13-D518-49B2-A64A-37FAF3D4D3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" y="-24411"/>
            <a:ext cx="13439772" cy="53624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  <p:sp>
        <p:nvSpPr>
          <p:cNvPr id="14" name="Symbol zastępczy tekstu 6">
            <a:extLst>
              <a:ext uri="{FF2B5EF4-FFF2-40B4-BE49-F238E27FC236}">
                <a16:creationId xmlns:a16="http://schemas.microsoft.com/office/drawing/2014/main" id="{26AD868D-5287-46F4-A6BE-F84CB5EF1A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5400000">
            <a:off x="12244912" y="6364812"/>
            <a:ext cx="2197229" cy="1925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8" name="Tytuł 17">
            <a:extLst>
              <a:ext uri="{FF2B5EF4-FFF2-40B4-BE49-F238E27FC236}">
                <a16:creationId xmlns:a16="http://schemas.microsoft.com/office/drawing/2014/main" id="{61236DDF-3F48-4075-A42D-DBEE17509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90" y="5855655"/>
            <a:ext cx="12284012" cy="799227"/>
          </a:xfrm>
        </p:spPr>
        <p:txBody>
          <a:bodyPr anchor="t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dodać tytuł</a:t>
            </a:r>
          </a:p>
        </p:txBody>
      </p:sp>
      <p:sp>
        <p:nvSpPr>
          <p:cNvPr id="26" name="Symbol zastępczy obrazu 25">
            <a:extLst>
              <a:ext uri="{FF2B5EF4-FFF2-40B4-BE49-F238E27FC236}">
                <a16:creationId xmlns:a16="http://schemas.microsoft.com/office/drawing/2014/main" id="{7BB8CBD1-60EC-4909-BB29-913014D99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6292"/>
            <a:ext cx="3289936" cy="1700213"/>
          </a:xfr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 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D4672C6F-6BCC-4F60-B7D3-900CD753FB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691" y="6670232"/>
            <a:ext cx="8200270" cy="66542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13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lko 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C8D949E-F66F-4D0E-9E69-071521688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pic>
        <p:nvPicPr>
          <p:cNvPr id="9" name="Symbol zastępczy obrazu 7" descr="Obraz zawierający wewnątrz, pętelka, łącznik&#10;&#10;Opis wygenerowany automatycznie">
            <a:extLst>
              <a:ext uri="{FF2B5EF4-FFF2-40B4-BE49-F238E27FC236}">
                <a16:creationId xmlns:a16="http://schemas.microsoft.com/office/drawing/2014/main" id="{60440207-63D7-4F08-AE39-9A900E34B8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6783057"/>
            <a:ext cx="13439772" cy="791674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9482E2-D654-489D-BADD-495D04D5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6DBC58F9-E20E-4AE9-9B89-18F4377C0A6A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5934A1D-24E2-4A20-8F23-ED22184B9DE4}"/>
              </a:ext>
            </a:extLst>
          </p:cNvPr>
          <p:cNvSpPr txBox="1"/>
          <p:nvPr userDrawn="1"/>
        </p:nvSpPr>
        <p:spPr>
          <a:xfrm>
            <a:off x="7228467" y="6973664"/>
            <a:ext cx="4967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Wsparcie w zakresie podatkowym AEBI SCHMIDT POLSKA Sp. z o.o.</a:t>
            </a:r>
          </a:p>
        </p:txBody>
      </p:sp>
    </p:spTree>
    <p:extLst>
      <p:ext uri="{BB962C8B-B14F-4D97-AF65-F5344CB8AC3E}">
        <p14:creationId xmlns:p14="http://schemas.microsoft.com/office/powerpoint/2010/main" val="4140589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09C5F-A9DD-4094-93B1-49A8BD7E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D61DB8-346C-460B-AA5D-8764938C801D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138F6355-9F4B-440F-9D15-A0A50645E915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182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sty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ciemny, siedzi, niebieski, czarny&#10;&#10;Opis wygenerowany automatycznie">
            <a:extLst>
              <a:ext uri="{FF2B5EF4-FFF2-40B4-BE49-F238E27FC236}">
                <a16:creationId xmlns:a16="http://schemas.microsoft.com/office/drawing/2014/main" id="{1AE30FD0-55E3-4DAE-A7E8-19C733B8E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791988"/>
            <a:ext cx="13439776" cy="791674"/>
          </a:xfrm>
          <a:prstGeom prst="rect">
            <a:avLst/>
          </a:prstGeom>
        </p:spPr>
      </p:pic>
      <p:sp>
        <p:nvSpPr>
          <p:cNvPr id="9" name="Symbol zastępczy obrazu 5">
            <a:extLst>
              <a:ext uri="{FF2B5EF4-FFF2-40B4-BE49-F238E27FC236}">
                <a16:creationId xmlns:a16="http://schemas.microsoft.com/office/drawing/2014/main" id="{81CFBEC5-2969-438E-8BA7-2A2B5F2AADA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" y="6783057"/>
            <a:ext cx="13439772" cy="791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zmienić obraz na inny niż standardowy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893C652-BAAE-4F7F-9B93-602F9B6C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5F9231-1628-4DB1-B7D1-569C3F46DE6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36CC5CCC-1304-4DCC-B649-952BAA954D35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351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usty +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7" descr="Obraz zawierający wewnątrz, pętelka, łącznik&#10;&#10;Opis wygenerowany automatycznie">
            <a:extLst>
              <a:ext uri="{FF2B5EF4-FFF2-40B4-BE49-F238E27FC236}">
                <a16:creationId xmlns:a16="http://schemas.microsoft.com/office/drawing/2014/main" id="{11F0097C-ECDE-428C-9947-8AD5C93BA9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6783057"/>
            <a:ext cx="13439772" cy="79167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0076BD6-1C33-4F7D-815C-0C8D016B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7A6C07E3-B2FA-424D-80AD-95EDE682CB31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3FD906A-E556-48E0-96E7-A3AB208E8A44}"/>
              </a:ext>
            </a:extLst>
          </p:cNvPr>
          <p:cNvSpPr txBox="1"/>
          <p:nvPr userDrawn="1"/>
        </p:nvSpPr>
        <p:spPr>
          <a:xfrm>
            <a:off x="7228467" y="6973664"/>
            <a:ext cx="4967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Wsparcie w zakresie podatkowym AEBI SCHMIDT POLSKA Sp. z o.o.</a:t>
            </a:r>
          </a:p>
        </p:txBody>
      </p:sp>
    </p:spTree>
    <p:extLst>
      <p:ext uri="{BB962C8B-B14F-4D97-AF65-F5344CB8AC3E}">
        <p14:creationId xmlns:p14="http://schemas.microsoft.com/office/powerpoint/2010/main" val="24134582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1595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blikacje - okragł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359" y="167250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None/>
              <a:defRPr lang="pl-PL" sz="943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obrazu 5">
            <a:extLst>
              <a:ext uri="{FF2B5EF4-FFF2-40B4-BE49-F238E27FC236}">
                <a16:creationId xmlns:a16="http://schemas.microsoft.com/office/drawing/2014/main" id="{57DC3C8B-1A71-42D0-9786-AF1BA0A14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1816" y="167250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None/>
              <a:defRPr lang="pl-PL" sz="943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73416" y="1672504"/>
            <a:ext cx="228087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18" name="Symbol zastępczy zawartości 16">
            <a:extLst>
              <a:ext uri="{FF2B5EF4-FFF2-40B4-BE49-F238E27FC236}">
                <a16:creationId xmlns:a16="http://schemas.microsoft.com/office/drawing/2014/main" id="{6CC0A186-B2D8-433F-B5A3-3EB34B2AC11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339480" y="1672504"/>
            <a:ext cx="228087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73416" y="2661927"/>
            <a:ext cx="2280871" cy="1095619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5" name="Symbol zastępczy zawartości 23">
            <a:extLst>
              <a:ext uri="{FF2B5EF4-FFF2-40B4-BE49-F238E27FC236}">
                <a16:creationId xmlns:a16="http://schemas.microsoft.com/office/drawing/2014/main" id="{1069FA49-E967-4526-84E9-F23BDE8CAD1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339480" y="2661920"/>
            <a:ext cx="228087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D6376D6-CF46-4A3D-AAA8-38A500B4C7F8}"/>
              </a:ext>
            </a:extLst>
          </p:cNvPr>
          <p:cNvCxnSpPr>
            <a:stCxn id="6" idx="6"/>
          </p:cNvCxnSpPr>
          <p:nvPr userDrawn="1"/>
        </p:nvCxnSpPr>
        <p:spPr>
          <a:xfrm>
            <a:off x="3073359" y="257250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192382F1-22FF-45CA-80FC-1A4BFC3CF077}"/>
              </a:ext>
            </a:extLst>
          </p:cNvPr>
          <p:cNvCxnSpPr/>
          <p:nvPr userDrawn="1"/>
        </p:nvCxnSpPr>
        <p:spPr>
          <a:xfrm>
            <a:off x="8931816" y="257250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6F963A8-88D9-47D0-ACCA-01F993B9470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73359" y="4158526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None/>
              <a:defRPr lang="pl-PL" sz="943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D9A6EE6F-0974-4560-88E1-EBB416F1D88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31816" y="4158526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None/>
              <a:defRPr lang="pl-PL" sz="943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zawartości 16">
            <a:extLst>
              <a:ext uri="{FF2B5EF4-FFF2-40B4-BE49-F238E27FC236}">
                <a16:creationId xmlns:a16="http://schemas.microsoft.com/office/drawing/2014/main" id="{24FAC9D7-D73B-47CE-A182-2AC5A98D19A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73416" y="4158529"/>
            <a:ext cx="228087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19" name="Symbol zastępczy zawartości 16">
            <a:extLst>
              <a:ext uri="{FF2B5EF4-FFF2-40B4-BE49-F238E27FC236}">
                <a16:creationId xmlns:a16="http://schemas.microsoft.com/office/drawing/2014/main" id="{AD0C049C-06C1-47C8-9FEB-78851A1C413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339480" y="4158529"/>
            <a:ext cx="228087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21" name="Symbol zastępczy zawartości 23">
            <a:extLst>
              <a:ext uri="{FF2B5EF4-FFF2-40B4-BE49-F238E27FC236}">
                <a16:creationId xmlns:a16="http://schemas.microsoft.com/office/drawing/2014/main" id="{71B2E994-8921-4060-B209-78F0392D8D2D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473416" y="5147952"/>
            <a:ext cx="2280871" cy="1095619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2" name="Symbol zastępczy zawartości 23">
            <a:extLst>
              <a:ext uri="{FF2B5EF4-FFF2-40B4-BE49-F238E27FC236}">
                <a16:creationId xmlns:a16="http://schemas.microsoft.com/office/drawing/2014/main" id="{5A0867A3-56EC-45DD-9688-7BE019300FC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9339480" y="5147945"/>
            <a:ext cx="228087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0A13A96-627D-4F2E-9C5D-6938F3202947}"/>
              </a:ext>
            </a:extLst>
          </p:cNvPr>
          <p:cNvCxnSpPr>
            <a:stCxn id="12" idx="6"/>
          </p:cNvCxnSpPr>
          <p:nvPr userDrawn="1"/>
        </p:nvCxnSpPr>
        <p:spPr>
          <a:xfrm>
            <a:off x="3073359" y="5058526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B2ECBE33-EF81-4A25-BC89-E762E174316C}"/>
              </a:ext>
            </a:extLst>
          </p:cNvPr>
          <p:cNvCxnSpPr/>
          <p:nvPr userDrawn="1"/>
        </p:nvCxnSpPr>
        <p:spPr>
          <a:xfrm>
            <a:off x="8931816" y="5058526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446DB090-9886-421C-A848-50A70260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6FCDC54-4F69-4D89-932A-97C2F9BD774B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8457E904-1A00-4B0F-A083-2ACE57355417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CE95962D-4119-4A1B-B280-ABDF404E9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036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blikacje - okragł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359" y="167250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None/>
              <a:defRPr lang="pl-PL" sz="943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obrazu 5">
            <a:extLst>
              <a:ext uri="{FF2B5EF4-FFF2-40B4-BE49-F238E27FC236}">
                <a16:creationId xmlns:a16="http://schemas.microsoft.com/office/drawing/2014/main" id="{57DC3C8B-1A71-42D0-9786-AF1BA0A14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1816" y="167250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None/>
              <a:defRPr lang="pl-PL" sz="943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73416" y="1672504"/>
            <a:ext cx="228087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18" name="Symbol zastępczy zawartości 16">
            <a:extLst>
              <a:ext uri="{FF2B5EF4-FFF2-40B4-BE49-F238E27FC236}">
                <a16:creationId xmlns:a16="http://schemas.microsoft.com/office/drawing/2014/main" id="{6CC0A186-B2D8-433F-B5A3-3EB34B2AC11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339480" y="1672504"/>
            <a:ext cx="2280871" cy="786219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Nazwa publikacji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73416" y="2661927"/>
            <a:ext cx="2280871" cy="1095619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5" name="Symbol zastępczy zawartości 23">
            <a:extLst>
              <a:ext uri="{FF2B5EF4-FFF2-40B4-BE49-F238E27FC236}">
                <a16:creationId xmlns:a16="http://schemas.microsoft.com/office/drawing/2014/main" id="{1069FA49-E967-4526-84E9-F23BDE8CAD1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339480" y="2661920"/>
            <a:ext cx="2280871" cy="8255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opis publikacji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D6376D6-CF46-4A3D-AAA8-38A500B4C7F8}"/>
              </a:ext>
            </a:extLst>
          </p:cNvPr>
          <p:cNvCxnSpPr>
            <a:stCxn id="6" idx="6"/>
          </p:cNvCxnSpPr>
          <p:nvPr userDrawn="1"/>
        </p:nvCxnSpPr>
        <p:spPr>
          <a:xfrm>
            <a:off x="3073359" y="257250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192382F1-22FF-45CA-80FC-1A4BFC3CF077}"/>
              </a:ext>
            </a:extLst>
          </p:cNvPr>
          <p:cNvCxnSpPr/>
          <p:nvPr userDrawn="1"/>
        </p:nvCxnSpPr>
        <p:spPr>
          <a:xfrm>
            <a:off x="8931816" y="257250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79B21B4-62B3-4C18-8D5E-5EE3F256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64A53BF-70C3-4983-9AC1-5152B31290C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0FE8BCAA-BB65-4B5D-B20A-2ADF5B822561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CEB38333-CDBE-4A85-82C3-53769D56A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223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ki_bio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1CB914-6AEC-452B-8F6C-2407B5E7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92AA9E8-FB48-4014-A025-8462DF31134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291865B6-62B9-49B7-AA3F-514F1DF0E342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zawartości 23">
            <a:extLst>
              <a:ext uri="{FF2B5EF4-FFF2-40B4-BE49-F238E27FC236}">
                <a16:creationId xmlns:a16="http://schemas.microsoft.com/office/drawing/2014/main" id="{C43543D0-9C30-493F-8472-0891065F020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723959" y="2633778"/>
            <a:ext cx="9810764" cy="402454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bios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B3477DBE-B56A-4D86-9CC7-B904E67E5E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050" y="1762125"/>
            <a:ext cx="1529312" cy="1529312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40CE42E4-D14D-426A-B278-A1413A9AF408}"/>
              </a:ext>
            </a:extLst>
          </p:cNvPr>
          <p:cNvCxnSpPr>
            <a:cxnSpLocks/>
          </p:cNvCxnSpPr>
          <p:nvPr userDrawn="1"/>
        </p:nvCxnSpPr>
        <p:spPr>
          <a:xfrm>
            <a:off x="2434362" y="2544353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CE3E6E6E-AE4E-49F8-AC9E-5F82902EE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25" name="Symbol zastępczy zawartości 16">
            <a:extLst>
              <a:ext uri="{FF2B5EF4-FFF2-40B4-BE49-F238E27FC236}">
                <a16:creationId xmlns:a16="http://schemas.microsoft.com/office/drawing/2014/main" id="{786C2DD2-AFEC-4744-9902-4A8EE82EE1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3959" y="1642411"/>
            <a:ext cx="3829241" cy="42463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6" name="Symbol zastępczy zawartości 16">
            <a:extLst>
              <a:ext uri="{FF2B5EF4-FFF2-40B4-BE49-F238E27FC236}">
                <a16:creationId xmlns:a16="http://schemas.microsoft.com/office/drawing/2014/main" id="{29C28EF7-C50F-4BE4-A9ED-0BAC295F42DD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723959" y="2076573"/>
            <a:ext cx="3829240" cy="3170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</p:spTree>
    <p:extLst>
      <p:ext uri="{BB962C8B-B14F-4D97-AF65-F5344CB8AC3E}">
        <p14:creationId xmlns:p14="http://schemas.microsoft.com/office/powerpoint/2010/main" val="27870061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tki_bio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1CB914-6AEC-452B-8F6C-2407B5E7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92AA9E8-FB48-4014-A025-8462DF31134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291865B6-62B9-49B7-AA3F-514F1DF0E342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B3477DBE-B56A-4D86-9CC7-B904E67E5E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050" y="1762125"/>
            <a:ext cx="1529312" cy="1529312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40CE42E4-D14D-426A-B278-A1413A9AF408}"/>
              </a:ext>
            </a:extLst>
          </p:cNvPr>
          <p:cNvCxnSpPr>
            <a:cxnSpLocks/>
          </p:cNvCxnSpPr>
          <p:nvPr userDrawn="1"/>
        </p:nvCxnSpPr>
        <p:spPr>
          <a:xfrm>
            <a:off x="2434362" y="2544353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CE3E6E6E-AE4E-49F8-AC9E-5F82902EE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25" name="Symbol zastępczy zawartości 16">
            <a:extLst>
              <a:ext uri="{FF2B5EF4-FFF2-40B4-BE49-F238E27FC236}">
                <a16:creationId xmlns:a16="http://schemas.microsoft.com/office/drawing/2014/main" id="{786C2DD2-AFEC-4744-9902-4A8EE82EE1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3959" y="1642411"/>
            <a:ext cx="3829241" cy="42463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6" name="Symbol zastępczy zawartości 16">
            <a:extLst>
              <a:ext uri="{FF2B5EF4-FFF2-40B4-BE49-F238E27FC236}">
                <a16:creationId xmlns:a16="http://schemas.microsoft.com/office/drawing/2014/main" id="{29C28EF7-C50F-4BE4-A9ED-0BAC295F42DD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723959" y="2076573"/>
            <a:ext cx="3829240" cy="3170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1" name="Symbol zastępczy zawartości 23">
            <a:extLst>
              <a:ext uri="{FF2B5EF4-FFF2-40B4-BE49-F238E27FC236}">
                <a16:creationId xmlns:a16="http://schemas.microsoft.com/office/drawing/2014/main" id="{037A019E-9FA6-4DCE-87A3-968441D813C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723959" y="2633778"/>
            <a:ext cx="4286441" cy="402454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bios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34697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ki_bio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723959" y="2633778"/>
            <a:ext cx="3829241" cy="402454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bios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10" name="Symbol zastępczy obrazu 5">
            <a:extLst>
              <a:ext uri="{FF2B5EF4-FFF2-40B4-BE49-F238E27FC236}">
                <a16:creationId xmlns:a16="http://schemas.microsoft.com/office/drawing/2014/main" id="{53EBD6CD-A6FA-4AAE-B35F-6F70224030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050" y="1762125"/>
            <a:ext cx="1529312" cy="1529312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zawartości 16">
            <a:extLst>
              <a:ext uri="{FF2B5EF4-FFF2-40B4-BE49-F238E27FC236}">
                <a16:creationId xmlns:a16="http://schemas.microsoft.com/office/drawing/2014/main" id="{DE2B3283-7373-4602-B563-D8F292B814E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3959" y="1642411"/>
            <a:ext cx="3829241" cy="42463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79FAEECA-0AEA-4F19-8AD6-AF593B813552}"/>
              </a:ext>
            </a:extLst>
          </p:cNvPr>
          <p:cNvCxnSpPr>
            <a:cxnSpLocks/>
          </p:cNvCxnSpPr>
          <p:nvPr userDrawn="1"/>
        </p:nvCxnSpPr>
        <p:spPr>
          <a:xfrm>
            <a:off x="2434362" y="2544353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1CB914-6AEC-452B-8F6C-2407B5E7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92AA9E8-FB48-4014-A025-8462DF31134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291865B6-62B9-49B7-AA3F-514F1DF0E342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ymbol zastępczy zawartości 23">
            <a:extLst>
              <a:ext uri="{FF2B5EF4-FFF2-40B4-BE49-F238E27FC236}">
                <a16:creationId xmlns:a16="http://schemas.microsoft.com/office/drawing/2014/main" id="{F73AEBD3-DCD9-4F37-8834-7A2C2D3A25C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705485" y="2633778"/>
            <a:ext cx="3829241" cy="402454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bios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7" name="Symbol zastępczy obrazu 5">
            <a:extLst>
              <a:ext uri="{FF2B5EF4-FFF2-40B4-BE49-F238E27FC236}">
                <a16:creationId xmlns:a16="http://schemas.microsoft.com/office/drawing/2014/main" id="{15D054C3-B21E-460F-AF5C-1A99C27B794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886576" y="1762125"/>
            <a:ext cx="1529312" cy="1529312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AD95021B-6AA8-48C6-81AE-FE9B9EEC2599}"/>
              </a:ext>
            </a:extLst>
          </p:cNvPr>
          <p:cNvCxnSpPr>
            <a:cxnSpLocks/>
          </p:cNvCxnSpPr>
          <p:nvPr userDrawn="1"/>
        </p:nvCxnSpPr>
        <p:spPr>
          <a:xfrm>
            <a:off x="8415888" y="2544353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B1A1418B-CC61-4EC6-9D8C-E4AC2A03C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31" name="Symbol zastępczy zawartości 16">
            <a:extLst>
              <a:ext uri="{FF2B5EF4-FFF2-40B4-BE49-F238E27FC236}">
                <a16:creationId xmlns:a16="http://schemas.microsoft.com/office/drawing/2014/main" id="{92379D0A-2CF4-4537-B6C3-CA50EDF72523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723959" y="2076573"/>
            <a:ext cx="3829240" cy="3170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32" name="Symbol zastępczy zawartości 16">
            <a:extLst>
              <a:ext uri="{FF2B5EF4-FFF2-40B4-BE49-F238E27FC236}">
                <a16:creationId xmlns:a16="http://schemas.microsoft.com/office/drawing/2014/main" id="{ED805A06-73C7-4288-BCF0-5AAA4DD454E5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705485" y="1651941"/>
            <a:ext cx="3829241" cy="42463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3" name="Symbol zastępczy zawartości 16">
            <a:extLst>
              <a:ext uri="{FF2B5EF4-FFF2-40B4-BE49-F238E27FC236}">
                <a16:creationId xmlns:a16="http://schemas.microsoft.com/office/drawing/2014/main" id="{EE319286-AF20-4B82-86A8-8B716FB11DF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705485" y="2086103"/>
            <a:ext cx="3829240" cy="3170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</p:spTree>
    <p:extLst>
      <p:ext uri="{BB962C8B-B14F-4D97-AF65-F5344CB8AC3E}">
        <p14:creationId xmlns:p14="http://schemas.microsoft.com/office/powerpoint/2010/main" val="177581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szary ze zdjęci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D119A9D-5475-4D04-BF9C-73575F9E3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4"/>
            <a:ext cx="13439775" cy="75572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31D0F6-FCEC-455A-9856-5AE0ED43F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4" y="5607425"/>
            <a:ext cx="11227531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3C71E52-3215-47A2-97D1-C13174AB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4" y="6680688"/>
            <a:ext cx="11227531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1" name="Symbol zastępczy tekstu 12">
            <a:extLst>
              <a:ext uri="{FF2B5EF4-FFF2-40B4-BE49-F238E27FC236}">
                <a16:creationId xmlns:a16="http://schemas.microsoft.com/office/drawing/2014/main" id="{D8394156-3D5D-4BF7-B7BF-74AE8E24A5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8" y="4755579"/>
            <a:ext cx="3530847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pic>
        <p:nvPicPr>
          <p:cNvPr id="30" name="Obraz 29" descr="Obraz zawierający budynek, biały&#10;&#10;Opis wygenerowany automatycznie">
            <a:extLst>
              <a:ext uri="{FF2B5EF4-FFF2-40B4-BE49-F238E27FC236}">
                <a16:creationId xmlns:a16="http://schemas.microsoft.com/office/drawing/2014/main" id="{A7AF66CE-D902-4CBE-A7CF-886F5A9D0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316823" y="-1641326"/>
            <a:ext cx="5319705" cy="8602357"/>
          </a:xfrm>
          <a:prstGeom prst="rect">
            <a:avLst/>
          </a:prstGeom>
        </p:spPr>
      </p:pic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41F4D13-D518-49B2-A64A-37FAF3D4D3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5494" y="-4"/>
            <a:ext cx="8602358" cy="531970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</p:spTree>
    <p:extLst>
      <p:ext uri="{BB962C8B-B14F-4D97-AF65-F5344CB8AC3E}">
        <p14:creationId xmlns:p14="http://schemas.microsoft.com/office/powerpoint/2010/main" val="15032046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otki_bio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723959" y="2633778"/>
            <a:ext cx="3829241" cy="402454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bios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10" name="Symbol zastępczy obrazu 5">
            <a:extLst>
              <a:ext uri="{FF2B5EF4-FFF2-40B4-BE49-F238E27FC236}">
                <a16:creationId xmlns:a16="http://schemas.microsoft.com/office/drawing/2014/main" id="{53EBD6CD-A6FA-4AAE-B35F-6F70224030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050" y="1762125"/>
            <a:ext cx="1529312" cy="1529312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zawartości 16">
            <a:extLst>
              <a:ext uri="{FF2B5EF4-FFF2-40B4-BE49-F238E27FC236}">
                <a16:creationId xmlns:a16="http://schemas.microsoft.com/office/drawing/2014/main" id="{DE2B3283-7373-4602-B563-D8F292B814E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3959" y="1642411"/>
            <a:ext cx="3829241" cy="42463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79FAEECA-0AEA-4F19-8AD6-AF593B813552}"/>
              </a:ext>
            </a:extLst>
          </p:cNvPr>
          <p:cNvCxnSpPr>
            <a:cxnSpLocks/>
          </p:cNvCxnSpPr>
          <p:nvPr userDrawn="1"/>
        </p:nvCxnSpPr>
        <p:spPr>
          <a:xfrm>
            <a:off x="2434362" y="2544353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ymbol zastępczy zawartości 23">
            <a:extLst>
              <a:ext uri="{FF2B5EF4-FFF2-40B4-BE49-F238E27FC236}">
                <a16:creationId xmlns:a16="http://schemas.microsoft.com/office/drawing/2014/main" id="{F73AEBD3-DCD9-4F37-8834-7A2C2D3A25C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705485" y="2633778"/>
            <a:ext cx="3829241" cy="402454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bios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7" name="Symbol zastępczy obrazu 5">
            <a:extLst>
              <a:ext uri="{FF2B5EF4-FFF2-40B4-BE49-F238E27FC236}">
                <a16:creationId xmlns:a16="http://schemas.microsoft.com/office/drawing/2014/main" id="{15D054C3-B21E-460F-AF5C-1A99C27B794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886576" y="1762125"/>
            <a:ext cx="1529312" cy="1529312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AD95021B-6AA8-48C6-81AE-FE9B9EEC2599}"/>
              </a:ext>
            </a:extLst>
          </p:cNvPr>
          <p:cNvCxnSpPr>
            <a:cxnSpLocks/>
          </p:cNvCxnSpPr>
          <p:nvPr userDrawn="1"/>
        </p:nvCxnSpPr>
        <p:spPr>
          <a:xfrm>
            <a:off x="8415888" y="2544353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B1A1418B-CC61-4EC6-9D8C-E4AC2A03C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31" name="Symbol zastępczy zawartości 16">
            <a:extLst>
              <a:ext uri="{FF2B5EF4-FFF2-40B4-BE49-F238E27FC236}">
                <a16:creationId xmlns:a16="http://schemas.microsoft.com/office/drawing/2014/main" id="{92379D0A-2CF4-4537-B6C3-CA50EDF72523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723959" y="2076573"/>
            <a:ext cx="3829240" cy="3170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32" name="Symbol zastępczy zawartości 16">
            <a:extLst>
              <a:ext uri="{FF2B5EF4-FFF2-40B4-BE49-F238E27FC236}">
                <a16:creationId xmlns:a16="http://schemas.microsoft.com/office/drawing/2014/main" id="{ED805A06-73C7-4288-BCF0-5AAA4DD454E5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705485" y="1651941"/>
            <a:ext cx="3829241" cy="42463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3" name="Symbol zastępczy zawartości 16">
            <a:extLst>
              <a:ext uri="{FF2B5EF4-FFF2-40B4-BE49-F238E27FC236}">
                <a16:creationId xmlns:a16="http://schemas.microsoft.com/office/drawing/2014/main" id="{EE319286-AF20-4B82-86A8-8B716FB11DF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705485" y="2086103"/>
            <a:ext cx="3829240" cy="3170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pic>
        <p:nvPicPr>
          <p:cNvPr id="18" name="Obraz 17" descr="Obraz zawierający ciemny, siedzi, niebieski, czarny&#10;&#10;Opis wygenerowany automatycznie">
            <a:extLst>
              <a:ext uri="{FF2B5EF4-FFF2-40B4-BE49-F238E27FC236}">
                <a16:creationId xmlns:a16="http://schemas.microsoft.com/office/drawing/2014/main" id="{C1140C2C-9686-467F-9486-AA624AD54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791988"/>
            <a:ext cx="13439776" cy="791674"/>
          </a:xfrm>
          <a:prstGeom prst="rect">
            <a:avLst/>
          </a:prstGeom>
        </p:spPr>
      </p:pic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C5F88C6B-0C33-425C-B0EA-17D0C14762E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" y="6783057"/>
            <a:ext cx="13439772" cy="7916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zmienić obraz na inny niż standardowy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D3C70886-BD2D-4B62-BA66-9708347A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4E34BD4-D23B-45E9-8069-7B0884310659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7A9104BB-849F-45DD-A82B-08C7D5A19155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9789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otki_bio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723959" y="2633778"/>
            <a:ext cx="3829241" cy="402454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bios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10" name="Symbol zastępczy obrazu 5">
            <a:extLst>
              <a:ext uri="{FF2B5EF4-FFF2-40B4-BE49-F238E27FC236}">
                <a16:creationId xmlns:a16="http://schemas.microsoft.com/office/drawing/2014/main" id="{53EBD6CD-A6FA-4AAE-B35F-6F70224030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050" y="1762125"/>
            <a:ext cx="1529312" cy="1529312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zawartości 16">
            <a:extLst>
              <a:ext uri="{FF2B5EF4-FFF2-40B4-BE49-F238E27FC236}">
                <a16:creationId xmlns:a16="http://schemas.microsoft.com/office/drawing/2014/main" id="{DE2B3283-7373-4602-B563-D8F292B814E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3959" y="1642411"/>
            <a:ext cx="3829241" cy="42463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79FAEECA-0AEA-4F19-8AD6-AF593B813552}"/>
              </a:ext>
            </a:extLst>
          </p:cNvPr>
          <p:cNvCxnSpPr>
            <a:cxnSpLocks/>
          </p:cNvCxnSpPr>
          <p:nvPr userDrawn="1"/>
        </p:nvCxnSpPr>
        <p:spPr>
          <a:xfrm>
            <a:off x="2434362" y="2544353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ymbol zastępczy zawartości 23">
            <a:extLst>
              <a:ext uri="{FF2B5EF4-FFF2-40B4-BE49-F238E27FC236}">
                <a16:creationId xmlns:a16="http://schemas.microsoft.com/office/drawing/2014/main" id="{F73AEBD3-DCD9-4F37-8834-7A2C2D3A25C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705485" y="2633778"/>
            <a:ext cx="3829241" cy="402454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 dirty="0"/>
              <a:t>Krótki bios Nam </a:t>
            </a:r>
            <a:r>
              <a:rPr lang="pl-PL" dirty="0" err="1"/>
              <a:t>quias</a:t>
            </a:r>
            <a:r>
              <a:rPr lang="pl-PL" dirty="0"/>
              <a:t> </a:t>
            </a:r>
            <a:r>
              <a:rPr lang="pl-PL" dirty="0" err="1"/>
              <a:t>autati</a:t>
            </a:r>
            <a:r>
              <a:rPr lang="pl-PL" dirty="0"/>
              <a:t>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plique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everis</a:t>
            </a:r>
            <a:r>
              <a:rPr lang="pl-PL" dirty="0"/>
              <a:t> </a:t>
            </a:r>
            <a:r>
              <a:rPr lang="pl-PL" dirty="0" err="1"/>
              <a:t>nissimin</a:t>
            </a:r>
            <a:r>
              <a:rPr lang="pl-PL" dirty="0"/>
              <a:t> </a:t>
            </a:r>
            <a:r>
              <a:rPr lang="pl-PL" dirty="0" err="1"/>
              <a:t>cuptius</a:t>
            </a:r>
            <a:r>
              <a:rPr lang="pl-PL" dirty="0"/>
              <a:t>, </a:t>
            </a:r>
            <a:r>
              <a:rPr lang="pl-PL" dirty="0" err="1"/>
              <a:t>susanih</a:t>
            </a:r>
            <a:r>
              <a:rPr lang="pl-PL" dirty="0"/>
              <a:t> </a:t>
            </a:r>
            <a:r>
              <a:rPr lang="pl-PL" dirty="0" err="1"/>
              <a:t>illabor</a:t>
            </a:r>
            <a:endParaRPr lang="pl-PL" dirty="0"/>
          </a:p>
        </p:txBody>
      </p:sp>
      <p:sp>
        <p:nvSpPr>
          <p:cNvPr id="27" name="Symbol zastępczy obrazu 5">
            <a:extLst>
              <a:ext uri="{FF2B5EF4-FFF2-40B4-BE49-F238E27FC236}">
                <a16:creationId xmlns:a16="http://schemas.microsoft.com/office/drawing/2014/main" id="{15D054C3-B21E-460F-AF5C-1A99C27B794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886576" y="1762125"/>
            <a:ext cx="1529312" cy="1529312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AD95021B-6AA8-48C6-81AE-FE9B9EEC2599}"/>
              </a:ext>
            </a:extLst>
          </p:cNvPr>
          <p:cNvCxnSpPr>
            <a:cxnSpLocks/>
          </p:cNvCxnSpPr>
          <p:nvPr userDrawn="1"/>
        </p:nvCxnSpPr>
        <p:spPr>
          <a:xfrm>
            <a:off x="8415888" y="2544353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B1A1418B-CC61-4EC6-9D8C-E4AC2A03C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31" name="Symbol zastępczy zawartości 16">
            <a:extLst>
              <a:ext uri="{FF2B5EF4-FFF2-40B4-BE49-F238E27FC236}">
                <a16:creationId xmlns:a16="http://schemas.microsoft.com/office/drawing/2014/main" id="{92379D0A-2CF4-4537-B6C3-CA50EDF72523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723959" y="2076573"/>
            <a:ext cx="3829240" cy="3170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32" name="Symbol zastępczy zawartości 16">
            <a:extLst>
              <a:ext uri="{FF2B5EF4-FFF2-40B4-BE49-F238E27FC236}">
                <a16:creationId xmlns:a16="http://schemas.microsoft.com/office/drawing/2014/main" id="{ED805A06-73C7-4288-BCF0-5AAA4DD454E5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705485" y="1651941"/>
            <a:ext cx="3829241" cy="42463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3" name="Symbol zastępczy zawartości 16">
            <a:extLst>
              <a:ext uri="{FF2B5EF4-FFF2-40B4-BE49-F238E27FC236}">
                <a16:creationId xmlns:a16="http://schemas.microsoft.com/office/drawing/2014/main" id="{EE319286-AF20-4B82-86A8-8B716FB11DF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705485" y="2086103"/>
            <a:ext cx="3829240" cy="3170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pic>
        <p:nvPicPr>
          <p:cNvPr id="25" name="Symbol zastępczy obrazu 7" descr="Obraz zawierający wewnątrz, pętelka, łącznik&#10;&#10;Opis wygenerowany automatycznie">
            <a:extLst>
              <a:ext uri="{FF2B5EF4-FFF2-40B4-BE49-F238E27FC236}">
                <a16:creationId xmlns:a16="http://schemas.microsoft.com/office/drawing/2014/main" id="{4D225E20-DE4A-4D0D-A29C-502F21140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6783057"/>
            <a:ext cx="13439772" cy="791674"/>
          </a:xfrm>
          <a:prstGeom prst="rect">
            <a:avLst/>
          </a:prstGeom>
        </p:spPr>
      </p:pic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9130925-D5F1-4108-97F6-AB22D9DD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24AD472F-65CA-4044-8445-6129D73C8813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3550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y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1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8" y="1726968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3" y="2625478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M</a:t>
            </a:r>
            <a:r>
              <a:rPr lang="de-DE" dirty="0"/>
              <a:t>: +48</a:t>
            </a:r>
            <a:r>
              <a:rPr lang="pl-PL" dirty="0"/>
              <a:t> xxx</a:t>
            </a:r>
            <a:r>
              <a:rPr lang="de-DE" dirty="0"/>
              <a:t> </a:t>
            </a:r>
            <a:r>
              <a:rPr lang="pl-PL" dirty="0"/>
              <a:t>xxx </a:t>
            </a:r>
            <a:r>
              <a:rPr lang="pl-PL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16" name="Symbol zastępczy zawartości 16">
            <a:extLst>
              <a:ext uri="{FF2B5EF4-FFF2-40B4-BE49-F238E27FC236}">
                <a16:creationId xmlns:a16="http://schemas.microsoft.com/office/drawing/2014/main" id="{9932565D-533E-43AA-8994-0E21A8C92CF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487834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C859753B-E5DC-4560-BFEC-F525C602A228}"/>
              </a:ext>
            </a:extLst>
          </p:cNvPr>
          <p:cNvCxnSpPr/>
          <p:nvPr userDrawn="1"/>
        </p:nvCxnSpPr>
        <p:spPr>
          <a:xfrm>
            <a:off x="3173521" y="252678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ymbol zastępczy obrazu 5">
            <a:extLst>
              <a:ext uri="{FF2B5EF4-FFF2-40B4-BE49-F238E27FC236}">
                <a16:creationId xmlns:a16="http://schemas.microsoft.com/office/drawing/2014/main" id="{6B9D4896-1742-4C57-BDBE-98A58CCC5B6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6974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1" name="Symbol zastępczy zawartości 16">
            <a:extLst>
              <a:ext uri="{FF2B5EF4-FFF2-40B4-BE49-F238E27FC236}">
                <a16:creationId xmlns:a16="http://schemas.microsoft.com/office/drawing/2014/main" id="{395F0514-8724-4373-8578-E6EAC064A12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71291" y="1726968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2" name="Symbol zastępczy zawartości 23">
            <a:extLst>
              <a:ext uri="{FF2B5EF4-FFF2-40B4-BE49-F238E27FC236}">
                <a16:creationId xmlns:a16="http://schemas.microsoft.com/office/drawing/2014/main" id="{8208C3E0-1746-444B-BEC3-E29490F96C7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571286" y="2625478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M</a:t>
            </a:r>
            <a:r>
              <a:rPr lang="de-DE" dirty="0"/>
              <a:t>: +48</a:t>
            </a:r>
            <a:r>
              <a:rPr lang="pl-PL" dirty="0"/>
              <a:t> xxx</a:t>
            </a:r>
            <a:r>
              <a:rPr lang="de-DE" dirty="0"/>
              <a:t> </a:t>
            </a:r>
            <a:r>
              <a:rPr lang="pl-PL" dirty="0"/>
              <a:t>xxx </a:t>
            </a:r>
            <a:r>
              <a:rPr lang="pl-PL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3" name="Symbol zastępczy zawartości 16">
            <a:extLst>
              <a:ext uri="{FF2B5EF4-FFF2-40B4-BE49-F238E27FC236}">
                <a16:creationId xmlns:a16="http://schemas.microsoft.com/office/drawing/2014/main" id="{7752C212-32FE-4E9A-817D-6EE2F49CF1D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571287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CC9B1E3-BC3C-48C3-8A99-619653DD7553}"/>
              </a:ext>
            </a:extLst>
          </p:cNvPr>
          <p:cNvCxnSpPr/>
          <p:nvPr userDrawn="1"/>
        </p:nvCxnSpPr>
        <p:spPr>
          <a:xfrm>
            <a:off x="9256974" y="252678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ymbol zastępczy obrazu 5">
            <a:extLst>
              <a:ext uri="{FF2B5EF4-FFF2-40B4-BE49-F238E27FC236}">
                <a16:creationId xmlns:a16="http://schemas.microsoft.com/office/drawing/2014/main" id="{CD4E9FD9-BE85-4A85-808D-1C494B6BCB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73521" y="4067655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6" name="Symbol zastępczy zawartości 16">
            <a:extLst>
              <a:ext uri="{FF2B5EF4-FFF2-40B4-BE49-F238E27FC236}">
                <a16:creationId xmlns:a16="http://schemas.microsoft.com/office/drawing/2014/main" id="{B7651BD6-D8CC-4CB9-AD43-7F5200B3105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487838" y="4167842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7" name="Symbol zastępczy zawartości 23">
            <a:extLst>
              <a:ext uri="{FF2B5EF4-FFF2-40B4-BE49-F238E27FC236}">
                <a16:creationId xmlns:a16="http://schemas.microsoft.com/office/drawing/2014/main" id="{721BFD57-A86A-4D1F-A7ED-B81CEDFE296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3487833" y="5066352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M</a:t>
            </a:r>
            <a:r>
              <a:rPr lang="de-DE" dirty="0"/>
              <a:t>: +48</a:t>
            </a:r>
            <a:r>
              <a:rPr lang="pl-PL" dirty="0"/>
              <a:t> xxx</a:t>
            </a:r>
            <a:r>
              <a:rPr lang="de-DE" dirty="0"/>
              <a:t> </a:t>
            </a:r>
            <a:r>
              <a:rPr lang="pl-PL" dirty="0"/>
              <a:t>xxx </a:t>
            </a:r>
            <a:r>
              <a:rPr lang="pl-PL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8" name="Symbol zastępczy zawartości 16">
            <a:extLst>
              <a:ext uri="{FF2B5EF4-FFF2-40B4-BE49-F238E27FC236}">
                <a16:creationId xmlns:a16="http://schemas.microsoft.com/office/drawing/2014/main" id="{0F84CE59-02FC-4328-B846-2D75D828975F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487834" y="4509244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0932E4EF-F9C2-4175-96D5-74F0E38B3453}"/>
              </a:ext>
            </a:extLst>
          </p:cNvPr>
          <p:cNvCxnSpPr/>
          <p:nvPr userDrawn="1"/>
        </p:nvCxnSpPr>
        <p:spPr>
          <a:xfrm>
            <a:off x="3173521" y="4967655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ymbol zastępczy obrazu 5">
            <a:extLst>
              <a:ext uri="{FF2B5EF4-FFF2-40B4-BE49-F238E27FC236}">
                <a16:creationId xmlns:a16="http://schemas.microsoft.com/office/drawing/2014/main" id="{81C76B10-5AED-4E3B-A86B-404F7BB7C15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56974" y="4067655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1" name="Symbol zastępczy zawartości 16">
            <a:extLst>
              <a:ext uri="{FF2B5EF4-FFF2-40B4-BE49-F238E27FC236}">
                <a16:creationId xmlns:a16="http://schemas.microsoft.com/office/drawing/2014/main" id="{7A9A6A25-3344-4F17-81A1-03660D60E8E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571291" y="4167842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43" name="Symbol zastępczy zawartości 23">
            <a:extLst>
              <a:ext uri="{FF2B5EF4-FFF2-40B4-BE49-F238E27FC236}">
                <a16:creationId xmlns:a16="http://schemas.microsoft.com/office/drawing/2014/main" id="{EA9A9887-C041-4B7D-948A-1351E15D8194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571286" y="5066352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M</a:t>
            </a:r>
            <a:r>
              <a:rPr lang="de-DE" dirty="0"/>
              <a:t>: +48</a:t>
            </a:r>
            <a:r>
              <a:rPr lang="pl-PL" dirty="0"/>
              <a:t> xxx</a:t>
            </a:r>
            <a:r>
              <a:rPr lang="de-DE" dirty="0"/>
              <a:t> </a:t>
            </a:r>
            <a:r>
              <a:rPr lang="pl-PL" dirty="0"/>
              <a:t>xxx </a:t>
            </a:r>
            <a:r>
              <a:rPr lang="pl-PL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44" name="Symbol zastępczy zawartości 16">
            <a:extLst>
              <a:ext uri="{FF2B5EF4-FFF2-40B4-BE49-F238E27FC236}">
                <a16:creationId xmlns:a16="http://schemas.microsoft.com/office/drawing/2014/main" id="{7ACAE283-E0BC-4303-A95A-1B1614535E74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9571287" y="4509244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D6DC35B7-06B8-4775-AEAC-EA7053685103}"/>
              </a:ext>
            </a:extLst>
          </p:cNvPr>
          <p:cNvCxnSpPr/>
          <p:nvPr userDrawn="1"/>
        </p:nvCxnSpPr>
        <p:spPr>
          <a:xfrm>
            <a:off x="9256974" y="4967655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045DA279-4765-4937-AD7C-0A0C35413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2E48DFF-F37A-4184-B0A6-E743163F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A9EB70E-1726-4762-8673-05C422965A33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95C1B827-B09D-4A8B-AF98-2268AB5BCF7B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149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ntakty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1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8" y="1726968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3" y="2625478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M</a:t>
            </a:r>
            <a:r>
              <a:rPr lang="de-DE" dirty="0"/>
              <a:t>: +48</a:t>
            </a:r>
            <a:r>
              <a:rPr lang="pl-PL" dirty="0"/>
              <a:t> xxx</a:t>
            </a:r>
            <a:r>
              <a:rPr lang="de-DE" dirty="0"/>
              <a:t> </a:t>
            </a:r>
            <a:r>
              <a:rPr lang="pl-PL" dirty="0"/>
              <a:t>xxx </a:t>
            </a:r>
            <a:r>
              <a:rPr lang="pl-PL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16" name="Symbol zastępczy zawartości 16">
            <a:extLst>
              <a:ext uri="{FF2B5EF4-FFF2-40B4-BE49-F238E27FC236}">
                <a16:creationId xmlns:a16="http://schemas.microsoft.com/office/drawing/2014/main" id="{9932565D-533E-43AA-8994-0E21A8C92CF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487834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C859753B-E5DC-4560-BFEC-F525C602A228}"/>
              </a:ext>
            </a:extLst>
          </p:cNvPr>
          <p:cNvCxnSpPr/>
          <p:nvPr userDrawn="1"/>
        </p:nvCxnSpPr>
        <p:spPr>
          <a:xfrm>
            <a:off x="3173521" y="252678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ymbol zastępczy obrazu 5">
            <a:extLst>
              <a:ext uri="{FF2B5EF4-FFF2-40B4-BE49-F238E27FC236}">
                <a16:creationId xmlns:a16="http://schemas.microsoft.com/office/drawing/2014/main" id="{6B9D4896-1742-4C57-BDBE-98A58CCC5B6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6974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1" name="Symbol zastępczy zawartości 16">
            <a:extLst>
              <a:ext uri="{FF2B5EF4-FFF2-40B4-BE49-F238E27FC236}">
                <a16:creationId xmlns:a16="http://schemas.microsoft.com/office/drawing/2014/main" id="{395F0514-8724-4373-8578-E6EAC064A12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71291" y="1726968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2" name="Symbol zastępczy zawartości 23">
            <a:extLst>
              <a:ext uri="{FF2B5EF4-FFF2-40B4-BE49-F238E27FC236}">
                <a16:creationId xmlns:a16="http://schemas.microsoft.com/office/drawing/2014/main" id="{8208C3E0-1746-444B-BEC3-E29490F96C7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571286" y="2625478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M</a:t>
            </a:r>
            <a:r>
              <a:rPr lang="de-DE" dirty="0"/>
              <a:t>: +48</a:t>
            </a:r>
            <a:r>
              <a:rPr lang="pl-PL" dirty="0"/>
              <a:t> xxx</a:t>
            </a:r>
            <a:r>
              <a:rPr lang="de-DE" dirty="0"/>
              <a:t> </a:t>
            </a:r>
            <a:r>
              <a:rPr lang="pl-PL" dirty="0"/>
              <a:t>xxx </a:t>
            </a:r>
            <a:r>
              <a:rPr lang="pl-PL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3" name="Symbol zastępczy zawartości 16">
            <a:extLst>
              <a:ext uri="{FF2B5EF4-FFF2-40B4-BE49-F238E27FC236}">
                <a16:creationId xmlns:a16="http://schemas.microsoft.com/office/drawing/2014/main" id="{7752C212-32FE-4E9A-817D-6EE2F49CF1D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571287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CC9B1E3-BC3C-48C3-8A99-619653DD7553}"/>
              </a:ext>
            </a:extLst>
          </p:cNvPr>
          <p:cNvCxnSpPr/>
          <p:nvPr userDrawn="1"/>
        </p:nvCxnSpPr>
        <p:spPr>
          <a:xfrm>
            <a:off x="9256974" y="252678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ymbol zastępczy obrazu 5">
            <a:extLst>
              <a:ext uri="{FF2B5EF4-FFF2-40B4-BE49-F238E27FC236}">
                <a16:creationId xmlns:a16="http://schemas.microsoft.com/office/drawing/2014/main" id="{CD4E9FD9-BE85-4A85-808D-1C494B6BCB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73521" y="4067655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6" name="Symbol zastępczy zawartości 16">
            <a:extLst>
              <a:ext uri="{FF2B5EF4-FFF2-40B4-BE49-F238E27FC236}">
                <a16:creationId xmlns:a16="http://schemas.microsoft.com/office/drawing/2014/main" id="{B7651BD6-D8CC-4CB9-AD43-7F5200B3105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487838" y="4167842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7" name="Symbol zastępczy zawartości 23">
            <a:extLst>
              <a:ext uri="{FF2B5EF4-FFF2-40B4-BE49-F238E27FC236}">
                <a16:creationId xmlns:a16="http://schemas.microsoft.com/office/drawing/2014/main" id="{721BFD57-A86A-4D1F-A7ED-B81CEDFE296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3487833" y="5066352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M</a:t>
            </a:r>
            <a:r>
              <a:rPr lang="de-DE" dirty="0"/>
              <a:t>: +48</a:t>
            </a:r>
            <a:r>
              <a:rPr lang="pl-PL" dirty="0"/>
              <a:t> xxx</a:t>
            </a:r>
            <a:r>
              <a:rPr lang="de-DE" dirty="0"/>
              <a:t> </a:t>
            </a:r>
            <a:r>
              <a:rPr lang="pl-PL" dirty="0"/>
              <a:t>xxx </a:t>
            </a:r>
            <a:r>
              <a:rPr lang="pl-PL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8" name="Symbol zastępczy zawartości 16">
            <a:extLst>
              <a:ext uri="{FF2B5EF4-FFF2-40B4-BE49-F238E27FC236}">
                <a16:creationId xmlns:a16="http://schemas.microsoft.com/office/drawing/2014/main" id="{0F84CE59-02FC-4328-B846-2D75D828975F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487834" y="4509244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0932E4EF-F9C2-4175-96D5-74F0E38B3453}"/>
              </a:ext>
            </a:extLst>
          </p:cNvPr>
          <p:cNvCxnSpPr/>
          <p:nvPr userDrawn="1"/>
        </p:nvCxnSpPr>
        <p:spPr>
          <a:xfrm>
            <a:off x="3173521" y="4967655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ymbol zastępczy obrazu 5">
            <a:extLst>
              <a:ext uri="{FF2B5EF4-FFF2-40B4-BE49-F238E27FC236}">
                <a16:creationId xmlns:a16="http://schemas.microsoft.com/office/drawing/2014/main" id="{81C76B10-5AED-4E3B-A86B-404F7BB7C15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56974" y="4067655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1" name="Symbol zastępczy zawartości 16">
            <a:extLst>
              <a:ext uri="{FF2B5EF4-FFF2-40B4-BE49-F238E27FC236}">
                <a16:creationId xmlns:a16="http://schemas.microsoft.com/office/drawing/2014/main" id="{7A9A6A25-3344-4F17-81A1-03660D60E8E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571291" y="4167842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43" name="Symbol zastępczy zawartości 23">
            <a:extLst>
              <a:ext uri="{FF2B5EF4-FFF2-40B4-BE49-F238E27FC236}">
                <a16:creationId xmlns:a16="http://schemas.microsoft.com/office/drawing/2014/main" id="{EA9A9887-C041-4B7D-948A-1351E15D8194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571286" y="5066352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M</a:t>
            </a:r>
            <a:r>
              <a:rPr lang="de-DE" dirty="0"/>
              <a:t>: +48</a:t>
            </a:r>
            <a:r>
              <a:rPr lang="pl-PL" dirty="0"/>
              <a:t> xxx</a:t>
            </a:r>
            <a:r>
              <a:rPr lang="de-DE" dirty="0"/>
              <a:t> </a:t>
            </a:r>
            <a:r>
              <a:rPr lang="pl-PL" dirty="0"/>
              <a:t>xxx </a:t>
            </a:r>
            <a:r>
              <a:rPr lang="pl-PL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44" name="Symbol zastępczy zawartości 16">
            <a:extLst>
              <a:ext uri="{FF2B5EF4-FFF2-40B4-BE49-F238E27FC236}">
                <a16:creationId xmlns:a16="http://schemas.microsoft.com/office/drawing/2014/main" id="{7ACAE283-E0BC-4303-A95A-1B1614535E74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9571287" y="4509244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D6DC35B7-06B8-4775-AEAC-EA7053685103}"/>
              </a:ext>
            </a:extLst>
          </p:cNvPr>
          <p:cNvCxnSpPr/>
          <p:nvPr userDrawn="1"/>
        </p:nvCxnSpPr>
        <p:spPr>
          <a:xfrm>
            <a:off x="9256974" y="4967655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045DA279-4765-4937-AD7C-0A0C35413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pic>
        <p:nvPicPr>
          <p:cNvPr id="26" name="Symbol zastępczy obrazu 7" descr="Obraz zawierający wewnątrz, pętelka, łącznik&#10;&#10;Opis wygenerowany automatycznie">
            <a:extLst>
              <a:ext uri="{FF2B5EF4-FFF2-40B4-BE49-F238E27FC236}">
                <a16:creationId xmlns:a16="http://schemas.microsoft.com/office/drawing/2014/main" id="{74A7A16C-BFB5-4A6E-85AF-6B5E3ED82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6783057"/>
            <a:ext cx="13439772" cy="791674"/>
          </a:xfrm>
          <a:prstGeom prst="rect">
            <a:avLst/>
          </a:prstGeom>
        </p:spPr>
      </p:pic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7C6568E7-2865-4283-91E0-AD55E7A0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5E1661BF-442E-4FFB-A8E1-E1695D3ABF0A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2BE9497F-C5EC-4973-9D1C-550A50FAFEFB}"/>
              </a:ext>
            </a:extLst>
          </p:cNvPr>
          <p:cNvSpPr txBox="1"/>
          <p:nvPr userDrawn="1"/>
        </p:nvSpPr>
        <p:spPr>
          <a:xfrm>
            <a:off x="7228467" y="6973664"/>
            <a:ext cx="4967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Wsparcie w zakresie podatkowym AEBI SCHMIDT POLSKA Sp. z o.o.</a:t>
            </a:r>
          </a:p>
        </p:txBody>
      </p:sp>
    </p:spTree>
    <p:extLst>
      <p:ext uri="{BB962C8B-B14F-4D97-AF65-F5344CB8AC3E}">
        <p14:creationId xmlns:p14="http://schemas.microsoft.com/office/powerpoint/2010/main" val="23477655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y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1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8" y="1726968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3" y="2625478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16" name="Symbol zastępczy zawartości 16">
            <a:extLst>
              <a:ext uri="{FF2B5EF4-FFF2-40B4-BE49-F238E27FC236}">
                <a16:creationId xmlns:a16="http://schemas.microsoft.com/office/drawing/2014/main" id="{9932565D-533E-43AA-8994-0E21A8C92CF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487834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C859753B-E5DC-4560-BFEC-F525C602A228}"/>
              </a:ext>
            </a:extLst>
          </p:cNvPr>
          <p:cNvCxnSpPr/>
          <p:nvPr userDrawn="1"/>
        </p:nvCxnSpPr>
        <p:spPr>
          <a:xfrm>
            <a:off x="3173521" y="252678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ymbol zastępczy obrazu 5">
            <a:extLst>
              <a:ext uri="{FF2B5EF4-FFF2-40B4-BE49-F238E27FC236}">
                <a16:creationId xmlns:a16="http://schemas.microsoft.com/office/drawing/2014/main" id="{6B9D4896-1742-4C57-BDBE-98A58CCC5B6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6974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1" name="Symbol zastępczy zawartości 16">
            <a:extLst>
              <a:ext uri="{FF2B5EF4-FFF2-40B4-BE49-F238E27FC236}">
                <a16:creationId xmlns:a16="http://schemas.microsoft.com/office/drawing/2014/main" id="{395F0514-8724-4373-8578-E6EAC064A12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71291" y="1726968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2" name="Symbol zastępczy zawartości 23">
            <a:extLst>
              <a:ext uri="{FF2B5EF4-FFF2-40B4-BE49-F238E27FC236}">
                <a16:creationId xmlns:a16="http://schemas.microsoft.com/office/drawing/2014/main" id="{8208C3E0-1746-444B-BEC3-E29490F96C7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571286" y="2625478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3" name="Symbol zastępczy zawartości 16">
            <a:extLst>
              <a:ext uri="{FF2B5EF4-FFF2-40B4-BE49-F238E27FC236}">
                <a16:creationId xmlns:a16="http://schemas.microsoft.com/office/drawing/2014/main" id="{7752C212-32FE-4E9A-817D-6EE2F49CF1D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571287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CC9B1E3-BC3C-48C3-8A99-619653DD7553}"/>
              </a:ext>
            </a:extLst>
          </p:cNvPr>
          <p:cNvCxnSpPr/>
          <p:nvPr userDrawn="1"/>
        </p:nvCxnSpPr>
        <p:spPr>
          <a:xfrm>
            <a:off x="9256974" y="252678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ymbol zastępczy obrazu 5">
            <a:extLst>
              <a:ext uri="{FF2B5EF4-FFF2-40B4-BE49-F238E27FC236}">
                <a16:creationId xmlns:a16="http://schemas.microsoft.com/office/drawing/2014/main" id="{CD4E9FD9-BE85-4A85-808D-1C494B6BCB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73521" y="4067655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6" name="Symbol zastępczy zawartości 16">
            <a:extLst>
              <a:ext uri="{FF2B5EF4-FFF2-40B4-BE49-F238E27FC236}">
                <a16:creationId xmlns:a16="http://schemas.microsoft.com/office/drawing/2014/main" id="{B7651BD6-D8CC-4CB9-AD43-7F5200B3105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487838" y="4167842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7" name="Symbol zastępczy zawartości 23">
            <a:extLst>
              <a:ext uri="{FF2B5EF4-FFF2-40B4-BE49-F238E27FC236}">
                <a16:creationId xmlns:a16="http://schemas.microsoft.com/office/drawing/2014/main" id="{721BFD57-A86A-4D1F-A7ED-B81CEDFE296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3487833" y="5066352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8" name="Symbol zastępczy zawartości 16">
            <a:extLst>
              <a:ext uri="{FF2B5EF4-FFF2-40B4-BE49-F238E27FC236}">
                <a16:creationId xmlns:a16="http://schemas.microsoft.com/office/drawing/2014/main" id="{0F84CE59-02FC-4328-B846-2D75D828975F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487834" y="4509244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0932E4EF-F9C2-4175-96D5-74F0E38B3453}"/>
              </a:ext>
            </a:extLst>
          </p:cNvPr>
          <p:cNvCxnSpPr/>
          <p:nvPr userDrawn="1"/>
        </p:nvCxnSpPr>
        <p:spPr>
          <a:xfrm>
            <a:off x="3173521" y="4967655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5D27971-B218-4A79-989C-0B03365A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B8B3557-DD91-447C-A972-446CD0597229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11B321EC-4A38-41AC-A3C6-B0DEE6BA93AB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251397EB-BFAA-4402-8B7E-AED4381E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523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ontakty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1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8" y="1726968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3" y="2625478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16" name="Symbol zastępczy zawartości 16">
            <a:extLst>
              <a:ext uri="{FF2B5EF4-FFF2-40B4-BE49-F238E27FC236}">
                <a16:creationId xmlns:a16="http://schemas.microsoft.com/office/drawing/2014/main" id="{9932565D-533E-43AA-8994-0E21A8C92CF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487834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C859753B-E5DC-4560-BFEC-F525C602A228}"/>
              </a:ext>
            </a:extLst>
          </p:cNvPr>
          <p:cNvCxnSpPr/>
          <p:nvPr userDrawn="1"/>
        </p:nvCxnSpPr>
        <p:spPr>
          <a:xfrm>
            <a:off x="3173521" y="252678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ymbol zastępczy obrazu 5">
            <a:extLst>
              <a:ext uri="{FF2B5EF4-FFF2-40B4-BE49-F238E27FC236}">
                <a16:creationId xmlns:a16="http://schemas.microsoft.com/office/drawing/2014/main" id="{6B9D4896-1742-4C57-BDBE-98A58CCC5B6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6974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1" name="Symbol zastępczy zawartości 16">
            <a:extLst>
              <a:ext uri="{FF2B5EF4-FFF2-40B4-BE49-F238E27FC236}">
                <a16:creationId xmlns:a16="http://schemas.microsoft.com/office/drawing/2014/main" id="{395F0514-8724-4373-8578-E6EAC064A12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71291" y="1726968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2" name="Symbol zastępczy zawartości 23">
            <a:extLst>
              <a:ext uri="{FF2B5EF4-FFF2-40B4-BE49-F238E27FC236}">
                <a16:creationId xmlns:a16="http://schemas.microsoft.com/office/drawing/2014/main" id="{8208C3E0-1746-444B-BEC3-E29490F96C7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571286" y="2625478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3" name="Symbol zastępczy zawartości 16">
            <a:extLst>
              <a:ext uri="{FF2B5EF4-FFF2-40B4-BE49-F238E27FC236}">
                <a16:creationId xmlns:a16="http://schemas.microsoft.com/office/drawing/2014/main" id="{7752C212-32FE-4E9A-817D-6EE2F49CF1D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571287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CC9B1E3-BC3C-48C3-8A99-619653DD7553}"/>
              </a:ext>
            </a:extLst>
          </p:cNvPr>
          <p:cNvCxnSpPr/>
          <p:nvPr userDrawn="1"/>
        </p:nvCxnSpPr>
        <p:spPr>
          <a:xfrm>
            <a:off x="9256974" y="252678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ymbol zastępczy obrazu 5">
            <a:extLst>
              <a:ext uri="{FF2B5EF4-FFF2-40B4-BE49-F238E27FC236}">
                <a16:creationId xmlns:a16="http://schemas.microsoft.com/office/drawing/2014/main" id="{CD4E9FD9-BE85-4A85-808D-1C494B6BCB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73521" y="4067655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6" name="Symbol zastępczy zawartości 16">
            <a:extLst>
              <a:ext uri="{FF2B5EF4-FFF2-40B4-BE49-F238E27FC236}">
                <a16:creationId xmlns:a16="http://schemas.microsoft.com/office/drawing/2014/main" id="{B7651BD6-D8CC-4CB9-AD43-7F5200B3105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487838" y="4167842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7" name="Symbol zastępczy zawartości 23">
            <a:extLst>
              <a:ext uri="{FF2B5EF4-FFF2-40B4-BE49-F238E27FC236}">
                <a16:creationId xmlns:a16="http://schemas.microsoft.com/office/drawing/2014/main" id="{721BFD57-A86A-4D1F-A7ED-B81CEDFE296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3487833" y="5066352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8" name="Symbol zastępczy zawartości 16">
            <a:extLst>
              <a:ext uri="{FF2B5EF4-FFF2-40B4-BE49-F238E27FC236}">
                <a16:creationId xmlns:a16="http://schemas.microsoft.com/office/drawing/2014/main" id="{0F84CE59-02FC-4328-B846-2D75D828975F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487834" y="4509244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0932E4EF-F9C2-4175-96D5-74F0E38B3453}"/>
              </a:ext>
            </a:extLst>
          </p:cNvPr>
          <p:cNvCxnSpPr/>
          <p:nvPr userDrawn="1"/>
        </p:nvCxnSpPr>
        <p:spPr>
          <a:xfrm>
            <a:off x="3173521" y="4967655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251397EB-BFAA-4402-8B7E-AED4381E8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pic>
        <p:nvPicPr>
          <p:cNvPr id="21" name="Symbol zastępczy obrazu 7" descr="Obraz zawierający wewnątrz, pętelka, łącznik&#10;&#10;Opis wygenerowany automatycznie">
            <a:extLst>
              <a:ext uri="{FF2B5EF4-FFF2-40B4-BE49-F238E27FC236}">
                <a16:creationId xmlns:a16="http://schemas.microsoft.com/office/drawing/2014/main" id="{614FE42E-D505-4A2A-94E6-B78882D8B5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6783057"/>
            <a:ext cx="13439772" cy="791674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56B2C1F-8396-4AE1-B6C6-7291C94E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E14ACD0F-C8FE-41E9-A827-6B0766727000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4A1A24A-5036-4BC0-AD48-3D1FBE6B758F}"/>
              </a:ext>
            </a:extLst>
          </p:cNvPr>
          <p:cNvSpPr txBox="1"/>
          <p:nvPr userDrawn="1"/>
        </p:nvSpPr>
        <p:spPr>
          <a:xfrm>
            <a:off x="7228467" y="6973664"/>
            <a:ext cx="4967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Wsparcie w zakresie podatkowym AEBI SCHMIDT POLSKA Sp. z o.o.</a:t>
            </a:r>
          </a:p>
        </p:txBody>
      </p:sp>
    </p:spTree>
    <p:extLst>
      <p:ext uri="{BB962C8B-B14F-4D97-AF65-F5344CB8AC3E}">
        <p14:creationId xmlns:p14="http://schemas.microsoft.com/office/powerpoint/2010/main" val="1582493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y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1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8" y="1726968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3" y="2625478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16" name="Symbol zastępczy zawartości 16">
            <a:extLst>
              <a:ext uri="{FF2B5EF4-FFF2-40B4-BE49-F238E27FC236}">
                <a16:creationId xmlns:a16="http://schemas.microsoft.com/office/drawing/2014/main" id="{9932565D-533E-43AA-8994-0E21A8C92CF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487834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C859753B-E5DC-4560-BFEC-F525C602A228}"/>
              </a:ext>
            </a:extLst>
          </p:cNvPr>
          <p:cNvCxnSpPr/>
          <p:nvPr userDrawn="1"/>
        </p:nvCxnSpPr>
        <p:spPr>
          <a:xfrm>
            <a:off x="3173521" y="252678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ymbol zastępczy obrazu 5">
            <a:extLst>
              <a:ext uri="{FF2B5EF4-FFF2-40B4-BE49-F238E27FC236}">
                <a16:creationId xmlns:a16="http://schemas.microsoft.com/office/drawing/2014/main" id="{6B9D4896-1742-4C57-BDBE-98A58CCC5B6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6974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1" name="Symbol zastępczy zawartości 16">
            <a:extLst>
              <a:ext uri="{FF2B5EF4-FFF2-40B4-BE49-F238E27FC236}">
                <a16:creationId xmlns:a16="http://schemas.microsoft.com/office/drawing/2014/main" id="{395F0514-8724-4373-8578-E6EAC064A12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71291" y="1726968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2" name="Symbol zastępczy zawartości 23">
            <a:extLst>
              <a:ext uri="{FF2B5EF4-FFF2-40B4-BE49-F238E27FC236}">
                <a16:creationId xmlns:a16="http://schemas.microsoft.com/office/drawing/2014/main" id="{8208C3E0-1746-444B-BEC3-E29490F96C7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571286" y="2625478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3" name="Symbol zastępczy zawartości 16">
            <a:extLst>
              <a:ext uri="{FF2B5EF4-FFF2-40B4-BE49-F238E27FC236}">
                <a16:creationId xmlns:a16="http://schemas.microsoft.com/office/drawing/2014/main" id="{7752C212-32FE-4E9A-817D-6EE2F49CF1D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571287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CC9B1E3-BC3C-48C3-8A99-619653DD7553}"/>
              </a:ext>
            </a:extLst>
          </p:cNvPr>
          <p:cNvCxnSpPr/>
          <p:nvPr userDrawn="1"/>
        </p:nvCxnSpPr>
        <p:spPr>
          <a:xfrm>
            <a:off x="9256974" y="252678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80071AC-F3BB-4C6F-9761-AE753038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506E3F7-551E-4220-8FE1-A5BE2E45946D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C793B3F5-BD63-4B9A-B42F-EA1BECF27E07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4E2A930D-45B2-41F1-801D-5FF361965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268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ntakty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1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8" y="1726968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3" y="2625478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16" name="Symbol zastępczy zawartości 16">
            <a:extLst>
              <a:ext uri="{FF2B5EF4-FFF2-40B4-BE49-F238E27FC236}">
                <a16:creationId xmlns:a16="http://schemas.microsoft.com/office/drawing/2014/main" id="{9932565D-533E-43AA-8994-0E21A8C92CF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487834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C859753B-E5DC-4560-BFEC-F525C602A228}"/>
              </a:ext>
            </a:extLst>
          </p:cNvPr>
          <p:cNvCxnSpPr/>
          <p:nvPr userDrawn="1"/>
        </p:nvCxnSpPr>
        <p:spPr>
          <a:xfrm>
            <a:off x="3173521" y="252678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ymbol zastępczy obrazu 5">
            <a:extLst>
              <a:ext uri="{FF2B5EF4-FFF2-40B4-BE49-F238E27FC236}">
                <a16:creationId xmlns:a16="http://schemas.microsoft.com/office/drawing/2014/main" id="{6B9D4896-1742-4C57-BDBE-98A58CCC5B6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6974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1" name="Symbol zastępczy zawartości 16">
            <a:extLst>
              <a:ext uri="{FF2B5EF4-FFF2-40B4-BE49-F238E27FC236}">
                <a16:creationId xmlns:a16="http://schemas.microsoft.com/office/drawing/2014/main" id="{395F0514-8724-4373-8578-E6EAC064A12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71291" y="1726968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2" name="Symbol zastępczy zawartości 23">
            <a:extLst>
              <a:ext uri="{FF2B5EF4-FFF2-40B4-BE49-F238E27FC236}">
                <a16:creationId xmlns:a16="http://schemas.microsoft.com/office/drawing/2014/main" id="{8208C3E0-1746-444B-BEC3-E29490F96C7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571286" y="2625478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33" name="Symbol zastępczy zawartości 16">
            <a:extLst>
              <a:ext uri="{FF2B5EF4-FFF2-40B4-BE49-F238E27FC236}">
                <a16:creationId xmlns:a16="http://schemas.microsoft.com/office/drawing/2014/main" id="{7752C212-32FE-4E9A-817D-6EE2F49CF1D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571287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CC9B1E3-BC3C-48C3-8A99-619653DD7553}"/>
              </a:ext>
            </a:extLst>
          </p:cNvPr>
          <p:cNvCxnSpPr/>
          <p:nvPr userDrawn="1"/>
        </p:nvCxnSpPr>
        <p:spPr>
          <a:xfrm>
            <a:off x="9256974" y="252678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4E2A930D-45B2-41F1-801D-5FF361965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pic>
        <p:nvPicPr>
          <p:cNvPr id="18" name="Symbol zastępczy obrazu 7" descr="Obraz zawierający wewnątrz, pętelka, łącznik&#10;&#10;Opis wygenerowany automatycznie">
            <a:extLst>
              <a:ext uri="{FF2B5EF4-FFF2-40B4-BE49-F238E27FC236}">
                <a16:creationId xmlns:a16="http://schemas.microsoft.com/office/drawing/2014/main" id="{9A41B83B-5585-400B-9B90-B1605DFA1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6783057"/>
            <a:ext cx="13439772" cy="791674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8393136-E40A-4184-BB75-564DE0CF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8E2B22E1-6813-41CC-AAB5-C928FF9274CD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38D4FD9-6CDA-471E-BE4F-B338E2FBF2EC}"/>
              </a:ext>
            </a:extLst>
          </p:cNvPr>
          <p:cNvSpPr txBox="1"/>
          <p:nvPr userDrawn="1"/>
        </p:nvSpPr>
        <p:spPr>
          <a:xfrm>
            <a:off x="7228467" y="6973664"/>
            <a:ext cx="4967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Wsparcie w zakresie podatkowym AEBI SCHMIDT POLSKA Sp. z o.o.</a:t>
            </a:r>
          </a:p>
        </p:txBody>
      </p:sp>
    </p:spTree>
    <p:extLst>
      <p:ext uri="{BB962C8B-B14F-4D97-AF65-F5344CB8AC3E}">
        <p14:creationId xmlns:p14="http://schemas.microsoft.com/office/powerpoint/2010/main" val="12283161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y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1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8" y="1726968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3" y="2625478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47170A-0C42-4BDB-89DA-CA74EA97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Symbol zastępczy zawartości 16">
            <a:extLst>
              <a:ext uri="{FF2B5EF4-FFF2-40B4-BE49-F238E27FC236}">
                <a16:creationId xmlns:a16="http://schemas.microsoft.com/office/drawing/2014/main" id="{9932565D-533E-43AA-8994-0E21A8C92CF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487834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C859753B-E5DC-4560-BFEC-F525C602A228}"/>
              </a:ext>
            </a:extLst>
          </p:cNvPr>
          <p:cNvCxnSpPr/>
          <p:nvPr userDrawn="1"/>
        </p:nvCxnSpPr>
        <p:spPr>
          <a:xfrm>
            <a:off x="3173521" y="252678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3D01BC-E4CF-4247-AF1E-9C7E90EEC2E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33202539-F1D1-4310-8F39-9242E483BEDA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39143D38-8890-4FC5-9C36-62C9204C5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52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ntakty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4DBA11AF-F261-47F6-A93A-23EBABD61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3521" y="1626781"/>
            <a:ext cx="1800000" cy="18000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43">
                <a:solidFill>
                  <a:srgbClr val="000000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D159602-9E54-4234-89AD-4613DFDC0D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7838" y="1726968"/>
            <a:ext cx="3088221" cy="33632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4" name="Symbol zastępczy zawartości 23">
            <a:extLst>
              <a:ext uri="{FF2B5EF4-FFF2-40B4-BE49-F238E27FC236}">
                <a16:creationId xmlns:a16="http://schemas.microsoft.com/office/drawing/2014/main" id="{D71EAAC6-C309-429C-B0F4-FF3220634D8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87833" y="2625478"/>
            <a:ext cx="2809281" cy="6068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M: +48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br>
              <a:rPr lang="pl-PL" dirty="0"/>
            </a:br>
            <a:r>
              <a:rPr lang="de-DE" dirty="0"/>
              <a:t>E: crido@crido.pl</a:t>
            </a:r>
            <a:endParaRPr lang="pl-PL" dirty="0"/>
          </a:p>
        </p:txBody>
      </p:sp>
      <p:sp>
        <p:nvSpPr>
          <p:cNvPr id="16" name="Symbol zastępczy zawartości 16">
            <a:extLst>
              <a:ext uri="{FF2B5EF4-FFF2-40B4-BE49-F238E27FC236}">
                <a16:creationId xmlns:a16="http://schemas.microsoft.com/office/drawing/2014/main" id="{9932565D-533E-43AA-8994-0E21A8C92CF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487834" y="2068370"/>
            <a:ext cx="2809280" cy="31705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C859753B-E5DC-4560-BFEC-F525C602A228}"/>
              </a:ext>
            </a:extLst>
          </p:cNvPr>
          <p:cNvCxnSpPr/>
          <p:nvPr userDrawn="1"/>
        </p:nvCxnSpPr>
        <p:spPr>
          <a:xfrm>
            <a:off x="3173521" y="2526781"/>
            <a:ext cx="2809281" cy="3059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39143D38-8890-4FC5-9C36-62C9204C5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pic>
        <p:nvPicPr>
          <p:cNvPr id="11" name="Symbol zastępczy obrazu 7" descr="Obraz zawierający wewnątrz, pętelka, łącznik&#10;&#10;Opis wygenerowany automatycznie">
            <a:extLst>
              <a:ext uri="{FF2B5EF4-FFF2-40B4-BE49-F238E27FC236}">
                <a16:creationId xmlns:a16="http://schemas.microsoft.com/office/drawing/2014/main" id="{0BF8A43E-08FE-47AE-8D3C-043D38ED1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6783057"/>
            <a:ext cx="13439772" cy="79167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45DF22C-A7EF-476A-BAEE-3F97F21CB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BB407A02-AF11-4378-8212-1322728E6A4B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7F05311-29C5-4CFA-8174-97A6F187B9B0}"/>
              </a:ext>
            </a:extLst>
          </p:cNvPr>
          <p:cNvSpPr txBox="1"/>
          <p:nvPr userDrawn="1"/>
        </p:nvSpPr>
        <p:spPr>
          <a:xfrm>
            <a:off x="7228467" y="6973664"/>
            <a:ext cx="4967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Wsparcie w zakresie podatkowym AEBI SCHMIDT POLSKA Sp. z o.o.</a:t>
            </a:r>
          </a:p>
        </p:txBody>
      </p:sp>
    </p:spTree>
    <p:extLst>
      <p:ext uri="{BB962C8B-B14F-4D97-AF65-F5344CB8AC3E}">
        <p14:creationId xmlns:p14="http://schemas.microsoft.com/office/powerpoint/2010/main" val="88581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biały ze zdjęcie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śnieg, biały, leżące, stojące&#10;&#10;Opis wygenerowany automatycznie">
            <a:extLst>
              <a:ext uri="{FF2B5EF4-FFF2-40B4-BE49-F238E27FC236}">
                <a16:creationId xmlns:a16="http://schemas.microsoft.com/office/drawing/2014/main" id="{0EEB743F-71A8-4115-8EF9-8B0892C08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132" y="1"/>
            <a:ext cx="8623769" cy="53327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31D0F6-FCEC-455A-9856-5AE0ED43F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754" y="5607425"/>
            <a:ext cx="11227531" cy="104358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3C71E52-3215-47A2-97D1-C13174AB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54" y="6680688"/>
            <a:ext cx="11227531" cy="6654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75102" indent="0" algn="ctr">
              <a:buNone/>
              <a:defRPr sz="2079"/>
            </a:lvl2pPr>
            <a:lvl3pPr marL="950203" indent="0" algn="ctr">
              <a:buNone/>
              <a:defRPr sz="1870"/>
            </a:lvl3pPr>
            <a:lvl4pPr marL="1425305" indent="0" algn="ctr">
              <a:buNone/>
              <a:defRPr sz="1663"/>
            </a:lvl4pPr>
            <a:lvl5pPr marL="1900407" indent="0" algn="ctr">
              <a:buNone/>
              <a:defRPr sz="1663"/>
            </a:lvl5pPr>
            <a:lvl6pPr marL="2375509" indent="0" algn="ctr">
              <a:buNone/>
              <a:defRPr sz="1663"/>
            </a:lvl6pPr>
            <a:lvl7pPr marL="2850610" indent="0" algn="ctr">
              <a:buNone/>
              <a:defRPr sz="1663"/>
            </a:lvl7pPr>
            <a:lvl8pPr marL="3325712" indent="0" algn="ctr">
              <a:buNone/>
              <a:defRPr sz="1663"/>
            </a:lvl8pPr>
            <a:lvl9pPr marL="3800813" indent="0" algn="ctr">
              <a:buNone/>
              <a:defRPr sz="166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1" name="Symbol zastępczy tekstu 12">
            <a:extLst>
              <a:ext uri="{FF2B5EF4-FFF2-40B4-BE49-F238E27FC236}">
                <a16:creationId xmlns:a16="http://schemas.microsoft.com/office/drawing/2014/main" id="{D8394156-3D5D-4BF7-B7BF-74AE8E24A5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648" y="4755579"/>
            <a:ext cx="3528482" cy="501650"/>
          </a:xfrm>
        </p:spPr>
        <p:txBody>
          <a:bodyPr anchor="b">
            <a:norm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  <a:latin typeface="+mj-lt"/>
              </a:defRPr>
            </a:lvl1pPr>
            <a:lvl2pPr marL="47510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241F4D13-D518-49B2-A64A-37FAF3D4D3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3132" y="1"/>
            <a:ext cx="8623767" cy="533276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</p:spTree>
    <p:extLst>
      <p:ext uri="{BB962C8B-B14F-4D97-AF65-F5344CB8AC3E}">
        <p14:creationId xmlns:p14="http://schemas.microsoft.com/office/powerpoint/2010/main" val="37616314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_bez-logo_kres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0220E69-E3F2-44F9-ADA3-3F33879B556B}"/>
              </a:ext>
            </a:extLst>
          </p:cNvPr>
          <p:cNvSpPr/>
          <p:nvPr userDrawn="1"/>
        </p:nvSpPr>
        <p:spPr>
          <a:xfrm>
            <a:off x="13293461" y="5356391"/>
            <a:ext cx="146314" cy="22032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CEBB93-4644-460E-99FE-3393A35B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5575B9-8A11-44B0-997D-4C41B1446125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3593060" y="6899997"/>
            <a:ext cx="8773248" cy="402483"/>
          </a:xfrm>
        </p:spPr>
        <p:txBody>
          <a:bodyPr anchor="ctr">
            <a:normAutofit/>
          </a:bodyPr>
          <a:lstStyle>
            <a:lvl1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/>
              <a:t>Wpisz tytuł oferty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B4EDDB8-3A68-4C3C-94C7-44367FA3295E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2A73E7F-5691-47F0-8B14-9138F89EA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814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sty_bez-logo_kres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2A73E7F-5691-47F0-8B14-9138F89EA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050" y="288000"/>
            <a:ext cx="11629907" cy="791675"/>
          </a:xfrm>
        </p:spPr>
        <p:txBody>
          <a:bodyPr anchor="t">
            <a:normAutofit/>
          </a:bodyPr>
          <a:lstStyle>
            <a:lvl1pPr>
              <a:defRPr sz="2600" b="1" i="1">
                <a:ln w="6350"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pl-PL" dirty="0"/>
              <a:t>Kliknij, wpisać tytuł</a:t>
            </a:r>
            <a:endParaRPr lang="en-US" dirty="0"/>
          </a:p>
        </p:txBody>
      </p:sp>
      <p:pic>
        <p:nvPicPr>
          <p:cNvPr id="11" name="Symbol zastępczy obrazu 7" descr="Obraz zawierający wewnątrz, pętelka, łącznik&#10;&#10;Opis wygenerowany automatycznie">
            <a:extLst>
              <a:ext uri="{FF2B5EF4-FFF2-40B4-BE49-F238E27FC236}">
                <a16:creationId xmlns:a16="http://schemas.microsoft.com/office/drawing/2014/main" id="{F470C1D6-1527-41CB-9D8D-AC3B271326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" y="6783057"/>
            <a:ext cx="13439772" cy="79167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37A1FD4-C4CF-45A5-9094-BA65B004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0613" y="6899997"/>
            <a:ext cx="461120" cy="40248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pPr algn="l"/>
            <a:fld id="{5F74A383-2029-417C-894E-5827775736C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A0E279BA-231C-42DA-ACEA-9B4B47924440}"/>
              </a:ext>
            </a:extLst>
          </p:cNvPr>
          <p:cNvCxnSpPr>
            <a:cxnSpLocks/>
          </p:cNvCxnSpPr>
          <p:nvPr userDrawn="1"/>
        </p:nvCxnSpPr>
        <p:spPr>
          <a:xfrm>
            <a:off x="12443460" y="6899997"/>
            <a:ext cx="0" cy="402483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BC83BCB-F059-493B-A651-8763139B9E6C}"/>
              </a:ext>
            </a:extLst>
          </p:cNvPr>
          <p:cNvSpPr txBox="1"/>
          <p:nvPr userDrawn="1"/>
        </p:nvSpPr>
        <p:spPr>
          <a:xfrm>
            <a:off x="7228467" y="6973664"/>
            <a:ext cx="4967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Wsparcie w zakresie podatkowym AEBI SCHMIDT POLSKA Sp. z o.o.</a:t>
            </a:r>
          </a:p>
        </p:txBody>
      </p:sp>
    </p:spTree>
    <p:extLst>
      <p:ext uri="{BB962C8B-B14F-4D97-AF65-F5344CB8AC3E}">
        <p14:creationId xmlns:p14="http://schemas.microsoft.com/office/powerpoint/2010/main" val="1125666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032334-3BA5-4C4F-A326-8D1BCAAF2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0010" y="6996550"/>
            <a:ext cx="1345969" cy="2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257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050" y="288000"/>
            <a:ext cx="11629907" cy="1113864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050" y="1440000"/>
            <a:ext cx="11629907" cy="504000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83366" y="6899997"/>
            <a:ext cx="698368" cy="40248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5F74A383-2029-417C-894E-5827775736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a ze zdjęciem (margin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iedzi, niebieski, most, czarny&#10;&#10;Opis wygenerowany automatycznie">
            <a:extLst>
              <a:ext uri="{FF2B5EF4-FFF2-40B4-BE49-F238E27FC236}">
                <a16:creationId xmlns:a16="http://schemas.microsoft.com/office/drawing/2014/main" id="{FBDE394D-6D63-40FB-BA1D-1F94006924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4" y="0"/>
            <a:ext cx="12550774" cy="6670674"/>
          </a:xfrm>
          <a:prstGeom prst="rect">
            <a:avLst/>
          </a:prstGeom>
        </p:spPr>
      </p:pic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27C38F9-15AB-4C9B-85BC-F5D5BC72F3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550774" cy="6670674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 ikonę, aby zmienić obraz na inny niż standardowy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DDD350-0C65-4C13-9EC3-D5A1D8E2C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775" y="3572702"/>
            <a:ext cx="6480000" cy="2520000"/>
          </a:xfrm>
          <a:solidFill>
            <a:srgbClr val="122748"/>
          </a:solidFill>
          <a:ln>
            <a:noFill/>
            <a:prstDash val="solid"/>
          </a:ln>
        </p:spPr>
        <p:txBody>
          <a:bodyPr>
            <a:normAutofit/>
          </a:bodyPr>
          <a:lstStyle>
            <a:lvl1pPr marL="355600" indent="0" algn="l">
              <a:tabLst>
                <a:tab pos="6908800" algn="l"/>
              </a:tabLst>
              <a:defRPr sz="3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przekładki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1C9AFDAA-1FD6-440E-8188-EB9F149AC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9775" y="6075679"/>
            <a:ext cx="6480000" cy="10604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131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8" Type="http://schemas.openxmlformats.org/officeDocument/2006/relationships/slideLayout" Target="../slideLayouts/slideLayout41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91" y="402486"/>
            <a:ext cx="11591807" cy="146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91" y="2012414"/>
            <a:ext cx="11591807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7" y="700670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79FBF-47E4-41C4-9B06-55917F938E8A}" type="datetime4">
              <a:rPr lang="pl-PL" smtClean="0"/>
              <a:t>9 marca 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31" y="700670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0" y="700670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A383-2029-417C-894E-5827775736C6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2246E8-6B7F-4333-AC94-15715E21B23A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70584"/>
            <a:ext cx="13439775" cy="8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1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</p:sldLayoutIdLst>
  <p:hf hdr="0" ftr="0"/>
  <p:txStyles>
    <p:titleStyle>
      <a:lvl1pPr algn="l" defTabSz="950203" rtl="0" eaLnBrk="1" latinLnBrk="0" hangingPunct="1">
        <a:lnSpc>
          <a:spcPct val="90000"/>
        </a:lnSpc>
        <a:spcBef>
          <a:spcPct val="0"/>
        </a:spcBef>
        <a:buNone/>
        <a:defRPr sz="45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551" indent="-237551" algn="l" defTabSz="950203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09" kern="1200">
          <a:solidFill>
            <a:schemeClr val="tx1"/>
          </a:solidFill>
          <a:latin typeface="+mn-lt"/>
          <a:ea typeface="+mn-ea"/>
          <a:cs typeface="+mn-cs"/>
        </a:defRPr>
      </a:lvl1pPr>
      <a:lvl2pPr marL="712653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2pPr>
      <a:lvl3pPr marL="1187754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2856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4pPr>
      <a:lvl5pPr marL="2137958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5pPr>
      <a:lvl6pPr marL="2613059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3088161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63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4038365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1pPr>
      <a:lvl2pPr marL="475102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2pPr>
      <a:lvl3pPr marL="950203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3pPr>
      <a:lvl4pPr marL="1425305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4pPr>
      <a:lvl5pPr marL="1900407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5pPr>
      <a:lvl6pPr marL="2375509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2850610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325712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3800813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9" y="402484"/>
            <a:ext cx="11591807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9" y="2012414"/>
            <a:ext cx="11591807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708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79FBF-47E4-41C4-9B06-55917F938E8A}" type="datetime4">
              <a:rPr lang="pl-PL" smtClean="0"/>
              <a:t>9 marca 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31" y="7006708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0" y="7006708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A383-2029-417C-894E-5827775736C6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2246E8-6B7F-4333-AC94-15715E21B23A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70582"/>
            <a:ext cx="13439775" cy="8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0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  <p:sldLayoutId id="2147483804" r:id="rId31"/>
    <p:sldLayoutId id="2147483805" r:id="rId32"/>
    <p:sldLayoutId id="2147483806" r:id="rId33"/>
    <p:sldLayoutId id="2147483807" r:id="rId34"/>
    <p:sldLayoutId id="2147483808" r:id="rId35"/>
    <p:sldLayoutId id="2147483809" r:id="rId36"/>
    <p:sldLayoutId id="2147483810" r:id="rId37"/>
    <p:sldLayoutId id="2147483811" r:id="rId38"/>
    <p:sldLayoutId id="2147483812" r:id="rId39"/>
    <p:sldLayoutId id="2147483813" r:id="rId40"/>
    <p:sldLayoutId id="2147483814" r:id="rId41"/>
    <p:sldLayoutId id="2147483815" r:id="rId42"/>
    <p:sldLayoutId id="2147483816" r:id="rId43"/>
    <p:sldLayoutId id="2147483817" r:id="rId44"/>
    <p:sldLayoutId id="2147483818" r:id="rId45"/>
    <p:sldLayoutId id="2147483819" r:id="rId46"/>
    <p:sldLayoutId id="2147483820" r:id="rId47"/>
    <p:sldLayoutId id="2147483821" r:id="rId48"/>
    <p:sldLayoutId id="2147483822" r:id="rId49"/>
    <p:sldLayoutId id="2147483823" r:id="rId50"/>
  </p:sldLayoutIdLst>
  <p:hf hdr="0" ftr="0"/>
  <p:txStyles>
    <p:titleStyle>
      <a:lvl1pPr algn="l" defTabSz="950203" rtl="0" eaLnBrk="1" latinLnBrk="0" hangingPunct="1">
        <a:lnSpc>
          <a:spcPct val="90000"/>
        </a:lnSpc>
        <a:spcBef>
          <a:spcPct val="0"/>
        </a:spcBef>
        <a:buNone/>
        <a:defRPr sz="45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551" indent="-237551" algn="l" defTabSz="950203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09" kern="1200">
          <a:solidFill>
            <a:schemeClr val="tx1"/>
          </a:solidFill>
          <a:latin typeface="+mn-lt"/>
          <a:ea typeface="+mn-ea"/>
          <a:cs typeface="+mn-cs"/>
        </a:defRPr>
      </a:lvl1pPr>
      <a:lvl2pPr marL="712653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2pPr>
      <a:lvl3pPr marL="1187754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2856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4pPr>
      <a:lvl5pPr marL="2137958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5pPr>
      <a:lvl6pPr marL="2613059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3088161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63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4038365" indent="-237551" algn="l" defTabSz="950203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1pPr>
      <a:lvl2pPr marL="475102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2pPr>
      <a:lvl3pPr marL="950203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3pPr>
      <a:lvl4pPr marL="1425305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4pPr>
      <a:lvl5pPr marL="1900407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5pPr>
      <a:lvl6pPr marL="2375509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2850610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325712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3800813" algn="l" defTabSz="95020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rido@crido.pl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235242-5740-4DA1-9C11-F2EA25A78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200" dirty="0">
                <a:solidFill>
                  <a:schemeClr val="tx1"/>
                </a:solidFill>
              </a:rPr>
              <a:t>Kiedy, jak i ile – czyli problemów z sankcją VAT ciąg dalszy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D3A987-8E5B-42DF-B5E4-EEF61C892B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>
                <a:solidFill>
                  <a:schemeClr val="tx1"/>
                </a:solidFill>
              </a:rPr>
              <a:t>Wyrok NSA z 25.05.2022, sygn. akt I FSK 303/22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4F6B86-DB33-4FBA-A926-FB7F5E49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 algn="r" defTabSz="950203">
              <a:lnSpc>
                <a:spcPct val="90000"/>
              </a:lnSpc>
              <a:spcBef>
                <a:spcPts val="1039"/>
              </a:spcBef>
            </a:pPr>
            <a:r>
              <a:rPr lang="pl-PL" sz="1400" dirty="0">
                <a:solidFill>
                  <a:schemeClr val="tx1"/>
                </a:solidFill>
                <a:latin typeface="Georgia"/>
              </a:rPr>
              <a:t>11 marca 2023 r.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21F6831-D8FE-422E-8DA7-15CBEB492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sz="1400" dirty="0">
                <a:solidFill>
                  <a:schemeClr val="tx1"/>
                </a:solidFill>
              </a:rPr>
              <a:t>Daniel Panek</a:t>
            </a:r>
          </a:p>
        </p:txBody>
      </p:sp>
      <p:pic>
        <p:nvPicPr>
          <p:cNvPr id="8" name="Symbol zastępczy obrazu 7" descr="Obraz zawierający miasto, komputer, drapacz chmur&#10;&#10;Opis wygenerowany automatycznie">
            <a:extLst>
              <a:ext uri="{FF2B5EF4-FFF2-40B4-BE49-F238E27FC236}">
                <a16:creationId xmlns:a16="http://schemas.microsoft.com/office/drawing/2014/main" id="{6A67FABF-A91D-4810-9CDE-C7145ED064A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" r="44"/>
          <a:stretch/>
        </p:blipFill>
        <p:spPr/>
      </p:pic>
      <p:pic>
        <p:nvPicPr>
          <p:cNvPr id="1026" name="Picture 2" descr="CRIDO">
            <a:extLst>
              <a:ext uri="{FF2B5EF4-FFF2-40B4-BE49-F238E27FC236}">
                <a16:creationId xmlns:a16="http://schemas.microsoft.com/office/drawing/2014/main" id="{DE8FFE23-7DE8-5808-DAA2-9C715524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7" y="363758"/>
            <a:ext cx="2560760" cy="83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F3D2B-4975-4C19-914F-2C92269E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64C0E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Szerszy kontekst|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1A5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wyrok </a:t>
            </a:r>
            <a:r>
              <a:rPr kumimoji="0" lang="pl-PL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1A5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ws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1A5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 Grupy Warzywnej a sankcja z art. 111 ust. 2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87A117-FE9C-47E3-A84C-8470A0F8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F74A383-2029-417C-894E-5827775736C6}" type="slidenum">
              <a:rPr lang="pl-PL" smtClean="0"/>
              <a:pPr algn="l"/>
              <a:t>10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DB7E4F0-4AE9-43DE-8149-909EE833E0CA}"/>
              </a:ext>
            </a:extLst>
          </p:cNvPr>
          <p:cNvSpPr txBox="1"/>
          <p:nvPr/>
        </p:nvSpPr>
        <p:spPr>
          <a:xfrm>
            <a:off x="711627" y="1191334"/>
            <a:ext cx="120165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l-PL" dirty="0">
                <a:solidFill>
                  <a:srgbClr val="000000"/>
                </a:solidFill>
              </a:rPr>
              <a:t>Art. 112b ust. 1 i 2 ustawy o VAT:</a:t>
            </a:r>
          </a:p>
          <a:p>
            <a:pPr>
              <a:buClr>
                <a:schemeClr val="accent1"/>
              </a:buClr>
            </a:pPr>
            <a:endParaRPr lang="pl-PL" dirty="0"/>
          </a:p>
          <a:p>
            <a:pPr>
              <a:buClr>
                <a:schemeClr val="accent1"/>
              </a:buClr>
            </a:pPr>
            <a:r>
              <a:rPr lang="pl-PL" sz="1600" dirty="0"/>
              <a:t>„(…) </a:t>
            </a:r>
            <a:r>
              <a:rPr lang="pl-PL" sz="1600" dirty="0">
                <a:solidFill>
                  <a:srgbClr val="000000"/>
                </a:solidFill>
              </a:rPr>
              <a:t>ustala dodatkowe zobowiązanie podatkowe w wysokości odpowiadającej </a:t>
            </a:r>
            <a:r>
              <a:rPr lang="pl-PL" sz="1600" b="1" dirty="0"/>
              <a:t>30% kwoty zaniżenia zobowiązania podatkowego, kwoty zawyżenia zwrotu różnicy podatku, zwrotu podatku naliczonego lub różnicy podatku do obniżenia podatku należnego za następne okresy rozliczeniowe</a:t>
            </a:r>
            <a:r>
              <a:rPr lang="pl-PL" sz="1600" dirty="0"/>
              <a:t>.” </a:t>
            </a:r>
          </a:p>
          <a:p>
            <a:pPr>
              <a:buClr>
                <a:schemeClr val="accent1"/>
              </a:buClr>
            </a:pPr>
            <a:endParaRPr lang="pl-PL" sz="1600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</a:pPr>
            <a:endParaRPr lang="pl-PL" sz="1600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</a:pPr>
            <a:r>
              <a:rPr lang="pl-PL" sz="1600" dirty="0">
                <a:solidFill>
                  <a:schemeClr val="tx2"/>
                </a:solidFill>
              </a:rPr>
              <a:t>„(…) </a:t>
            </a:r>
            <a:r>
              <a:rPr lang="pl-PL" sz="1600" dirty="0">
                <a:solidFill>
                  <a:srgbClr val="000000"/>
                </a:solidFill>
              </a:rPr>
              <a:t>wysokość dodatkowego zobowiązania podatkowego wynosi </a:t>
            </a:r>
            <a:r>
              <a:rPr lang="pl-PL" sz="1600" b="1" dirty="0"/>
              <a:t>20% kwoty zaniżenia zobowiązania podatkowego, kwoty zawyżenia zwrotu różnicy podatku, zwrotu podatku naliczonego lub różnicy podatku do obniżenia podatku należnego za następne okresy rozliczeniowe</a:t>
            </a:r>
            <a:r>
              <a:rPr lang="pl-PL" sz="1600" b="1" dirty="0">
                <a:solidFill>
                  <a:schemeClr val="tx2"/>
                </a:solidFill>
              </a:rPr>
              <a:t>.”</a:t>
            </a:r>
            <a:endParaRPr lang="pl-PL" sz="1600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</a:pPr>
            <a:endParaRPr lang="pl-PL" sz="1600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</a:pPr>
            <a:r>
              <a:rPr lang="pl-PL" dirty="0">
                <a:solidFill>
                  <a:schemeClr val="tx2"/>
                </a:solidFill>
              </a:rPr>
              <a:t>Art. 111 ust. 2 ustawy o VAT:</a:t>
            </a:r>
          </a:p>
          <a:p>
            <a:pPr>
              <a:buClr>
                <a:schemeClr val="accent1"/>
              </a:buClr>
            </a:pPr>
            <a:endParaRPr lang="pl-PL" sz="1600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</a:pPr>
            <a:r>
              <a:rPr lang="pl-PL" sz="1600" dirty="0">
                <a:solidFill>
                  <a:schemeClr val="tx2"/>
                </a:solidFill>
              </a:rPr>
              <a:t>„ (…) naczelnik urzędu skarbowego lub naczelnik urzędu celno-skarbowego ustala za okres do momentu rozpoczęcia prowadzenia ewidencji sprzedaży przy zastosowaniu kas rejestrujących, </a:t>
            </a:r>
            <a:r>
              <a:rPr lang="pl-PL" sz="1600" b="1" dirty="0">
                <a:solidFill>
                  <a:srgbClr val="001A57"/>
                </a:solidFill>
              </a:rPr>
              <a:t>dodatkowe zobowiązanie podatkowe w wysokości odpowiadającej 30% kwoty podatku naliczonego przy nabyciu towarów i usług</a:t>
            </a:r>
            <a:r>
              <a:rPr lang="pl-PL" sz="1600" dirty="0">
                <a:solidFill>
                  <a:schemeClr val="tx2"/>
                </a:solidFill>
              </a:rPr>
              <a:t>.” (…)”.</a:t>
            </a:r>
          </a:p>
          <a:p>
            <a:pPr>
              <a:buClr>
                <a:schemeClr val="accent1"/>
              </a:buClr>
            </a:pPr>
            <a:endParaRPr lang="pl-PL" sz="1200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</a:pPr>
            <a:endParaRPr lang="pl-PL" sz="1200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</a:pP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0F6251E6-7C18-4B3D-871A-157C54298CB9}"/>
              </a:ext>
            </a:extLst>
          </p:cNvPr>
          <p:cNvSpPr/>
          <p:nvPr/>
        </p:nvSpPr>
        <p:spPr>
          <a:xfrm>
            <a:off x="734654" y="5869538"/>
            <a:ext cx="11993493" cy="7974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1"/>
              </a:buClr>
            </a:pPr>
            <a:r>
              <a:rPr lang="pl-PL" b="1" dirty="0">
                <a:solidFill>
                  <a:srgbClr val="F64C0E"/>
                </a:solidFill>
              </a:rPr>
              <a:t>Wniosek:</a:t>
            </a:r>
          </a:p>
          <a:p>
            <a:pPr>
              <a:buClr>
                <a:schemeClr val="accent1"/>
              </a:buClr>
            </a:pPr>
            <a:r>
              <a:rPr lang="pl-PL" dirty="0">
                <a:solidFill>
                  <a:schemeClr val="tx2"/>
                </a:solidFill>
              </a:rPr>
              <a:t>Sankcja z art. 111 ust. 2 ustawy o VAT ma analogiczną wadę jak art. 112b ust. 1 i 2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753C8F2A-E721-491B-83E1-E35AF429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5516" y="5373125"/>
            <a:ext cx="459110" cy="3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8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F3D2B-4975-4C19-914F-2C92269E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64C0E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Podsumowanie|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1A5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Problemy rozwiązane i nierozwiązane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87A117-FE9C-47E3-A84C-8470A0F8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F74A383-2029-417C-894E-5827775736C6}" type="slidenum">
              <a:rPr lang="pl-PL" smtClean="0"/>
              <a:pPr algn="l"/>
              <a:t>11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7D899D0-CC7D-452D-87B1-FCA4E4CF8413}"/>
              </a:ext>
            </a:extLst>
          </p:cNvPr>
          <p:cNvSpPr txBox="1"/>
          <p:nvPr/>
        </p:nvSpPr>
        <p:spPr>
          <a:xfrm>
            <a:off x="905050" y="1528184"/>
            <a:ext cx="120165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pl-PL" sz="3200" b="1" i="1" dirty="0">
                <a:solidFill>
                  <a:srgbClr val="001A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pl-PL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schemeClr val="tx2"/>
                </a:solidFill>
              </a:rPr>
              <a:t>NSA dostrzega szersze znaczenie wyroku </a:t>
            </a:r>
            <a:r>
              <a:rPr lang="pl-PL" sz="2000" dirty="0" err="1">
                <a:solidFill>
                  <a:schemeClr val="tx2"/>
                </a:solidFill>
              </a:rPr>
              <a:t>ws</a:t>
            </a:r>
            <a:r>
              <a:rPr lang="pl-PL" sz="2000" dirty="0">
                <a:solidFill>
                  <a:schemeClr val="tx2"/>
                </a:solidFill>
              </a:rPr>
              <a:t>. Grupy Warzywnej - nie tylko art. 112 ust. 1 i 2.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2"/>
              </a:solidFill>
            </a:endParaRPr>
          </a:p>
          <a:p>
            <a:pPr algn="l">
              <a:buClr>
                <a:schemeClr val="accent1"/>
              </a:buClr>
            </a:pPr>
            <a:endParaRPr lang="pl-PL" sz="2000" dirty="0">
              <a:solidFill>
                <a:schemeClr val="tx2"/>
              </a:solidFill>
            </a:endParaRPr>
          </a:p>
          <a:p>
            <a:pPr algn="l">
              <a:buClr>
                <a:schemeClr val="accent1"/>
              </a:buClr>
            </a:pPr>
            <a:r>
              <a:rPr lang="pl-PL" sz="3200" b="1" i="1" dirty="0">
                <a:solidFill>
                  <a:srgbClr val="001A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l-PL" sz="2000" dirty="0">
                <a:solidFill>
                  <a:schemeClr val="tx2"/>
                </a:solidFill>
              </a:rPr>
              <a:t>Projekt nowelizacji przepisów o sankcji nie przewiduje zmian w zakresie art. 111 ust. 2 ustawy o VAT (druk sejmowy 3025).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2"/>
              </a:solidFill>
            </a:endParaRPr>
          </a:p>
          <a:p>
            <a:pPr algn="l">
              <a:buClr>
                <a:schemeClr val="accent1"/>
              </a:buClr>
            </a:pPr>
            <a:endParaRPr lang="pl-PL" sz="2000" dirty="0">
              <a:solidFill>
                <a:schemeClr val="tx2"/>
              </a:solidFill>
            </a:endParaRPr>
          </a:p>
          <a:p>
            <a:pPr algn="l">
              <a:buClr>
                <a:schemeClr val="accent1"/>
              </a:buClr>
            </a:pPr>
            <a:r>
              <a:rPr lang="pl-PL" sz="3200" b="1" i="1" dirty="0">
                <a:solidFill>
                  <a:srgbClr val="001A57"/>
                </a:solidFill>
              </a:rPr>
              <a:t>3. </a:t>
            </a:r>
            <a:r>
              <a:rPr lang="pl-PL" sz="2000" dirty="0">
                <a:solidFill>
                  <a:srgbClr val="000000"/>
                </a:solidFill>
              </a:rPr>
              <a:t>C</a:t>
            </a:r>
            <a:r>
              <a:rPr lang="pl-PL" sz="2000" dirty="0">
                <a:solidFill>
                  <a:schemeClr val="tx2"/>
                </a:solidFill>
              </a:rPr>
              <a:t>zy art. 112b ust. 1 i 2, a tym samym art. 111 ust. 2 mogą być w ogóle stosowane przez organy?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2"/>
              </a:solidFill>
            </a:endParaRPr>
          </a:p>
          <a:p>
            <a:pPr algn="l">
              <a:buClr>
                <a:schemeClr val="accent1"/>
              </a:buClr>
            </a:pPr>
            <a:endParaRPr lang="pl-PL" sz="2000" dirty="0">
              <a:solidFill>
                <a:schemeClr val="tx2"/>
              </a:solidFill>
            </a:endParaRPr>
          </a:p>
          <a:p>
            <a:pPr marL="342900" indent="-342900" algn="l">
              <a:buClr>
                <a:schemeClr val="accent1"/>
              </a:buClr>
              <a:buFont typeface="+mj-lt"/>
              <a:buAutoNum type="alphaLcParenR"/>
            </a:pP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7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321C09B2-C372-4B3A-9AA4-EBAF3F6F714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6343" y="2197100"/>
            <a:ext cx="4292600" cy="258127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CRIDO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ul. Towarowa 28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00-839 Warszawa  </a:t>
            </a: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T: +48 22 324 59 00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E: </a:t>
            </a:r>
            <a:r>
              <a:rPr lang="pl-PL" sz="2000" dirty="0">
                <a:solidFill>
                  <a:schemeClr val="bg1"/>
                </a:solidFill>
                <a:hlinkClick r:id="rId2"/>
              </a:rPr>
              <a:t>crido@crido.pl</a:t>
            </a: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9BA1934-E1A9-4A5B-9AED-EE6ECFC3D9DE}"/>
              </a:ext>
            </a:extLst>
          </p:cNvPr>
          <p:cNvSpPr txBox="1"/>
          <p:nvPr/>
        </p:nvSpPr>
        <p:spPr>
          <a:xfrm>
            <a:off x="2541810" y="7693731"/>
            <a:ext cx="2951675" cy="3534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124">
              <a:defRPr/>
            </a:pPr>
            <a:r>
              <a:rPr lang="pl-PL" sz="1697" dirty="0">
                <a:solidFill>
                  <a:srgbClr val="FFFFFF"/>
                </a:solidFill>
                <a:latin typeface="Arial"/>
              </a:rPr>
              <a:t>crido.pl </a:t>
            </a:r>
          </a:p>
        </p:txBody>
      </p:sp>
    </p:spTree>
    <p:extLst>
      <p:ext uri="{BB962C8B-B14F-4D97-AF65-F5344CB8AC3E}">
        <p14:creationId xmlns:p14="http://schemas.microsoft.com/office/powerpoint/2010/main" val="40316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 descr="Obraz zawierający osoba, budynek, niebieski, kopuła&#10;&#10;Opis wygenerowany automatycznie">
            <a:extLst>
              <a:ext uri="{FF2B5EF4-FFF2-40B4-BE49-F238E27FC236}">
                <a16:creationId xmlns:a16="http://schemas.microsoft.com/office/drawing/2014/main" id="{D32E8E7B-A639-2723-396F-C8A2C3498D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r="20475"/>
          <a:stretch>
            <a:fillRect/>
          </a:stretch>
        </p:blipFill>
        <p:spPr/>
      </p:pic>
      <p:sp>
        <p:nvSpPr>
          <p:cNvPr id="15" name="Tytuł 5">
            <a:extLst>
              <a:ext uri="{FF2B5EF4-FFF2-40B4-BE49-F238E27FC236}">
                <a16:creationId xmlns:a16="http://schemas.microsoft.com/office/drawing/2014/main" id="{765F3808-C33C-E5AC-2B5C-4B235315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0" dirty="0">
                <a:ln>
                  <a:noFill/>
                </a:ln>
                <a:solidFill>
                  <a:srgbClr val="F64C0E"/>
                </a:solidFill>
                <a:latin typeface="+mj-lt"/>
              </a:rPr>
              <a:t>Agenda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5C7761-2371-4DCB-843E-E5E56E3F5E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979400" y="6899275"/>
            <a:ext cx="460375" cy="4032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4A383-2029-417C-894E-5827775736C6}" type="slidenum">
              <a:rPr kumimoji="0" lang="pl-PL" sz="1247" b="0" i="0" u="none" strike="noStrike" kern="1200" cap="none" spc="0" normalizeH="0" baseline="0" noProof="0" smtClean="0">
                <a:ln>
                  <a:noFill/>
                </a:ln>
                <a:solidFill>
                  <a:srgbClr val="001A57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47" b="0" i="0" u="none" strike="noStrike" kern="1200" cap="none" spc="0" normalizeH="0" baseline="0" noProof="0" dirty="0">
              <a:ln>
                <a:noFill/>
              </a:ln>
              <a:solidFill>
                <a:srgbClr val="001A57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ymbol zastępczy zawartości 7">
            <a:extLst>
              <a:ext uri="{FF2B5EF4-FFF2-40B4-BE49-F238E27FC236}">
                <a16:creationId xmlns:a16="http://schemas.microsoft.com/office/drawing/2014/main" id="{3556D203-A02A-117D-14E1-69381D2627DB}"/>
              </a:ext>
            </a:extLst>
          </p:cNvPr>
          <p:cNvSpPr txBox="1">
            <a:spLocks/>
          </p:cNvSpPr>
          <p:nvPr/>
        </p:nvSpPr>
        <p:spPr>
          <a:xfrm>
            <a:off x="826945" y="1036796"/>
            <a:ext cx="9005544" cy="58624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37551" indent="-237551" algn="l" defTabSz="950203" rtl="0" eaLnBrk="1" latinLnBrk="0" hangingPunct="1">
              <a:lnSpc>
                <a:spcPct val="90000"/>
              </a:lnSpc>
              <a:spcBef>
                <a:spcPts val="1039"/>
              </a:spcBef>
              <a:buFont typeface="Arial" panose="020B0604020202020204" pitchFamily="34" charset="0"/>
              <a:buChar char="•"/>
              <a:defRPr sz="29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653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7754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2856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958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3059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8161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3263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8365" indent="-237551" algn="l" defTabSz="950203" rtl="0" eaLnBrk="1" latinLnBrk="0" hangingPunct="1">
              <a:lnSpc>
                <a:spcPct val="90000"/>
              </a:lnSpc>
              <a:spcBef>
                <a:spcPts val="519"/>
              </a:spcBef>
              <a:buFont typeface="Arial" panose="020B0604020202020204" pitchFamily="34" charset="0"/>
              <a:buChar char="•"/>
              <a:defRPr sz="1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Clr>
                <a:schemeClr val="accent1"/>
              </a:buClr>
              <a:buFont typeface="+mj-lt"/>
              <a:buAutoNum type="romanUcPeriod"/>
            </a:pPr>
            <a:r>
              <a:rPr lang="pl-PL" sz="1800" dirty="0">
                <a:solidFill>
                  <a:schemeClr val="tx2"/>
                </a:solidFill>
              </a:rPr>
              <a:t>Kilka słów o stanie faktycznym</a:t>
            </a:r>
          </a:p>
          <a:p>
            <a:pPr marL="400050" indent="-400050">
              <a:lnSpc>
                <a:spcPct val="150000"/>
              </a:lnSpc>
              <a:buClr>
                <a:schemeClr val="accent1"/>
              </a:buClr>
              <a:buFont typeface="+mj-lt"/>
              <a:buAutoNum type="romanUcPeriod"/>
            </a:pPr>
            <a:r>
              <a:rPr lang="pl-PL" sz="1800" dirty="0">
                <a:solidFill>
                  <a:schemeClr val="tx2"/>
                </a:solidFill>
              </a:rPr>
              <a:t>Co powiedział NSA </a:t>
            </a:r>
          </a:p>
          <a:p>
            <a:pPr marL="400050" indent="-400050">
              <a:lnSpc>
                <a:spcPct val="150000"/>
              </a:lnSpc>
              <a:buClr>
                <a:schemeClr val="accent1"/>
              </a:buClr>
              <a:buFont typeface="+mj-lt"/>
              <a:buAutoNum type="romanUcPeriod"/>
            </a:pPr>
            <a:r>
              <a:rPr lang="pl-PL" sz="1800" dirty="0">
                <a:solidFill>
                  <a:schemeClr val="tx2"/>
                </a:solidFill>
              </a:rPr>
              <a:t>Szerszy kontekst – wyrok </a:t>
            </a:r>
            <a:r>
              <a:rPr lang="pl-PL" sz="1800" dirty="0" err="1">
                <a:solidFill>
                  <a:schemeClr val="tx2"/>
                </a:solidFill>
              </a:rPr>
              <a:t>ws</a:t>
            </a:r>
            <a:r>
              <a:rPr lang="pl-PL" sz="1800" dirty="0">
                <a:solidFill>
                  <a:schemeClr val="tx2"/>
                </a:solidFill>
              </a:rPr>
              <a:t>. Grupy Warzywnej </a:t>
            </a:r>
          </a:p>
          <a:p>
            <a:pPr marL="400050" indent="-400050">
              <a:lnSpc>
                <a:spcPct val="150000"/>
              </a:lnSpc>
              <a:buClr>
                <a:schemeClr val="accent1"/>
              </a:buClr>
              <a:buFont typeface="+mj-lt"/>
              <a:buAutoNum type="romanUcPeriod"/>
            </a:pPr>
            <a:r>
              <a:rPr lang="pl-PL" sz="1800" dirty="0">
                <a:solidFill>
                  <a:schemeClr val="tx2"/>
                </a:solidFill>
              </a:rPr>
              <a:t>Podsumowanie - problemy rozwiązane i nierozwiązane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pl-PL" sz="1800" dirty="0">
                <a:solidFill>
                  <a:schemeClr val="tx2"/>
                </a:solidFill>
                <a:cs typeface="Arial"/>
              </a:rPr>
              <a:t> </a:t>
            </a:r>
          </a:p>
          <a:p>
            <a:pPr marL="400050" indent="-400050">
              <a:lnSpc>
                <a:spcPct val="150000"/>
              </a:lnSpc>
              <a:buClr>
                <a:schemeClr val="accent1"/>
              </a:buClr>
              <a:buFont typeface="+mj-lt"/>
              <a:buAutoNum type="romanUcPeriod"/>
            </a:pPr>
            <a:endParaRPr lang="pl-PL" sz="1600" dirty="0">
              <a:solidFill>
                <a:schemeClr val="tx2"/>
              </a:solidFill>
              <a:highlight>
                <a:srgbClr val="FFFF00"/>
              </a:highlight>
              <a:cs typeface="Arial"/>
            </a:endParaRPr>
          </a:p>
          <a:p>
            <a:pPr marL="400050" indent="-400050">
              <a:lnSpc>
                <a:spcPct val="150000"/>
              </a:lnSpc>
              <a:buClr>
                <a:schemeClr val="accent1"/>
              </a:buClr>
              <a:buFont typeface="+mj-lt"/>
              <a:buAutoNum type="romanUcPeriod"/>
            </a:pPr>
            <a:endParaRPr lang="pl-PL" sz="16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05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F3D2B-4975-4C19-914F-2C92269E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64C0E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Kilka słów o stanie faktycznym| </a:t>
            </a:r>
            <a:r>
              <a:rPr lang="pl-PL" i="0" dirty="0">
                <a:ln>
                  <a:noFill/>
                </a:ln>
                <a:solidFill>
                  <a:srgbClr val="001A57"/>
                </a:solidFill>
                <a:latin typeface="Georgia"/>
              </a:rPr>
              <a:t>przepisy, czyli o czym mówimy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87A117-FE9C-47E3-A84C-8470A0F8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F74A383-2029-417C-894E-5827775736C6}" type="slidenum">
              <a:rPr lang="pl-PL" smtClean="0"/>
              <a:pPr algn="l"/>
              <a:t>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DB7E4F0-4AE9-43DE-8149-909EE833E0CA}"/>
              </a:ext>
            </a:extLst>
          </p:cNvPr>
          <p:cNvSpPr txBox="1"/>
          <p:nvPr/>
        </p:nvSpPr>
        <p:spPr>
          <a:xfrm>
            <a:off x="518205" y="907228"/>
            <a:ext cx="12016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 dirty="0"/>
              <a:t>Ustawa z dnia 11 marca 2004 r. o podatku od towarów i usług</a:t>
            </a:r>
          </a:p>
          <a:p>
            <a:pPr>
              <a:spcAft>
                <a:spcPts val="600"/>
              </a:spcAft>
            </a:pPr>
            <a:endParaRPr lang="pl-PL" sz="1600" dirty="0"/>
          </a:p>
          <a:p>
            <a:pPr>
              <a:spcAft>
                <a:spcPts val="600"/>
              </a:spcAft>
            </a:pPr>
            <a:endParaRPr lang="pl-PL" sz="1600" dirty="0"/>
          </a:p>
          <a:p>
            <a:pPr>
              <a:spcAft>
                <a:spcPts val="600"/>
              </a:spcAft>
            </a:pPr>
            <a:r>
              <a:rPr lang="pl-PL" sz="1600" dirty="0"/>
              <a:t>Art. 111 </a:t>
            </a:r>
          </a:p>
          <a:p>
            <a:pPr>
              <a:spcAft>
                <a:spcPts val="600"/>
              </a:spcAft>
            </a:pPr>
            <a:r>
              <a:rPr lang="pl-PL" sz="1600" dirty="0"/>
              <a:t>1.Podatnicy dokonujący sprzedaży na rzecz osób fizycznych nieprowadzących działalności gospodarczej oraz rolników ryczałtowych są obowiązani prowadzić ewidencję sprzedaży przy zastosowaniu kas rejestrujących.</a:t>
            </a:r>
          </a:p>
          <a:p>
            <a:pPr>
              <a:spcAft>
                <a:spcPts val="600"/>
              </a:spcAft>
            </a:pPr>
            <a:endParaRPr lang="pl-PL" sz="1600" dirty="0"/>
          </a:p>
          <a:p>
            <a:pPr>
              <a:spcAft>
                <a:spcPts val="600"/>
              </a:spcAft>
            </a:pPr>
            <a:r>
              <a:rPr lang="pl-PL" sz="1600" dirty="0"/>
              <a:t>(…)</a:t>
            </a:r>
          </a:p>
          <a:p>
            <a:pPr>
              <a:spcAft>
                <a:spcPts val="600"/>
              </a:spcAft>
            </a:pPr>
            <a:endParaRPr lang="pl-PL" sz="1600" dirty="0"/>
          </a:p>
          <a:p>
            <a:pPr>
              <a:spcAft>
                <a:spcPts val="600"/>
              </a:spcAft>
            </a:pPr>
            <a:r>
              <a:rPr lang="pl-PL" sz="1600" dirty="0"/>
              <a:t>2.</a:t>
            </a:r>
          </a:p>
          <a:p>
            <a:pPr>
              <a:spcAft>
                <a:spcPts val="600"/>
              </a:spcAft>
            </a:pPr>
            <a:r>
              <a:rPr lang="pl-PL" sz="1600" dirty="0"/>
              <a:t>W przypadku stwierdzenia, że podatnik narusza obowiązek określony w ust. 1, naczelnik urzędu skarbowego lub naczelnik urzędu celno-skarbowego ustala za okres do momentu rozpoczęcia prowadzenia ewidencji sprzedaży przy zastosowaniu kas rejestrujących, dodatkowe zobowiązanie podatkowe w wysokości odpowiadającej 30% kwoty podatku naliczonego przy nabyciu towarów i usług. W stosunku do osób fizycznych, które za ten sam czyn ponoszą odpowiedzialność za wykroczenie skarbowe albo za przestępstwo skarbowe, dodatkowego zobowiązania podatkowego nie ustala się.</a:t>
            </a:r>
            <a:endParaRPr lang="pl-PL" dirty="0">
              <a:solidFill>
                <a:schemeClr val="tx2"/>
              </a:solidFill>
            </a:endParaRPr>
          </a:p>
          <a:p>
            <a:pPr algn="l">
              <a:buClr>
                <a:schemeClr val="accent1"/>
              </a:buClr>
            </a:pPr>
            <a:endParaRPr lang="pl-PL" dirty="0">
              <a:solidFill>
                <a:schemeClr val="tx2"/>
              </a:solidFill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89B1D7CA-B3AE-4EFE-94A0-0F239D0C2B5D}"/>
              </a:ext>
            </a:extLst>
          </p:cNvPr>
          <p:cNvCxnSpPr/>
          <p:nvPr/>
        </p:nvCxnSpPr>
        <p:spPr>
          <a:xfrm>
            <a:off x="647297" y="1527587"/>
            <a:ext cx="2547724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80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F3D2B-4975-4C19-914F-2C92269E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64C0E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Kilka słów o stanie faktycznym| </a:t>
            </a:r>
            <a:r>
              <a:rPr lang="pl-PL" i="0" dirty="0">
                <a:ln>
                  <a:noFill/>
                </a:ln>
                <a:solidFill>
                  <a:srgbClr val="001A57"/>
                </a:solidFill>
                <a:latin typeface="Georgia"/>
              </a:rPr>
              <a:t>przepisy, czyli o czym mówimy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87A117-FE9C-47E3-A84C-8470A0F8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F74A383-2029-417C-894E-5827775736C6}" type="slidenum">
              <a:rPr lang="pl-PL" smtClean="0"/>
              <a:pPr algn="l"/>
              <a:t>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DB7E4F0-4AE9-43DE-8149-909EE833E0CA}"/>
              </a:ext>
            </a:extLst>
          </p:cNvPr>
          <p:cNvSpPr txBox="1"/>
          <p:nvPr/>
        </p:nvSpPr>
        <p:spPr>
          <a:xfrm>
            <a:off x="518205" y="907228"/>
            <a:ext cx="120165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 dirty="0"/>
              <a:t>Rozporządzenie Ministra Finansów z 20 grudnia 2017 r. w sprawie zwolnień z obowiązku prowadzenia ewidencji przy zastosowaniu kas rejestrujących</a:t>
            </a:r>
          </a:p>
          <a:p>
            <a:pPr>
              <a:spcAft>
                <a:spcPts val="600"/>
              </a:spcAft>
            </a:pPr>
            <a:endParaRPr lang="pl-PL" sz="1600" dirty="0"/>
          </a:p>
          <a:p>
            <a:pPr>
              <a:spcAft>
                <a:spcPts val="600"/>
              </a:spcAft>
            </a:pPr>
            <a:endParaRPr lang="pl-PL" sz="1600" dirty="0"/>
          </a:p>
          <a:p>
            <a:r>
              <a:rPr lang="pl-PL" sz="1600" dirty="0"/>
              <a:t>§  2. </a:t>
            </a:r>
          </a:p>
          <a:p>
            <a:r>
              <a:rPr lang="pl-PL" sz="1600" dirty="0"/>
              <a:t>1. Zwalnia się z obowiązku ewidencjonowania w danym roku podatkowym, nie dłużej jednak niż do dnia 31 grudnia 2018 r., czynności wymienione w załączniku do rozporządzenia.</a:t>
            </a:r>
          </a:p>
          <a:p>
            <a:r>
              <a:rPr lang="pl-PL" sz="1600" dirty="0"/>
              <a:t>2. W odniesieniu do niektórych czynności wymienionych w załączniku do rozporządzenia zwolnienie, o którym mowa w ust. 1, stosuje się zgodnie z warunkami określonymi w tym załączniku.</a:t>
            </a:r>
          </a:p>
          <a:p>
            <a:pPr>
              <a:spcAft>
                <a:spcPts val="600"/>
              </a:spcAft>
            </a:pPr>
            <a:endParaRPr lang="pl-PL" sz="1600" dirty="0"/>
          </a:p>
          <a:p>
            <a:r>
              <a:rPr lang="pl-PL" sz="1600" dirty="0"/>
              <a:t>§ 4</a:t>
            </a:r>
          </a:p>
          <a:p>
            <a:r>
              <a:rPr lang="pl-PL" sz="1600" dirty="0"/>
              <a:t>Zwolnień z obowiązku ewidencjonowania, o których mowa w § 2 i § 3, nie stosuje się w przypadku:</a:t>
            </a:r>
          </a:p>
          <a:p>
            <a:r>
              <a:rPr lang="pl-PL" sz="1600" dirty="0"/>
              <a:t>1) dostawy:</a:t>
            </a:r>
          </a:p>
          <a:p>
            <a:r>
              <a:rPr lang="pl-PL" sz="1600" dirty="0"/>
              <a:t>	l) zapisanych i niezapisanych nośników danych cyfrowych i analogowych,</a:t>
            </a:r>
          </a:p>
          <a:p>
            <a:endParaRPr lang="pl-PL" sz="1600" dirty="0"/>
          </a:p>
          <a:p>
            <a:pPr algn="l">
              <a:buClr>
                <a:schemeClr val="accent1"/>
              </a:buClr>
            </a:pPr>
            <a:r>
              <a:rPr lang="pl-PL" sz="1600" u="sng" dirty="0">
                <a:solidFill>
                  <a:schemeClr val="tx2"/>
                </a:solidFill>
              </a:rPr>
              <a:t>Pkt 38 załącznika do rozporządzenia:</a:t>
            </a:r>
          </a:p>
          <a:p>
            <a:pPr algn="l">
              <a:buClr>
                <a:schemeClr val="accent1"/>
              </a:buClr>
            </a:pPr>
            <a:endParaRPr lang="pl-PL" sz="1600" dirty="0">
              <a:solidFill>
                <a:schemeClr val="tx2"/>
              </a:solidFill>
            </a:endParaRPr>
          </a:p>
          <a:p>
            <a:pPr algn="just">
              <a:buClr>
                <a:schemeClr val="accent1"/>
              </a:buClr>
            </a:pPr>
            <a:r>
              <a:rPr lang="pl-PL" sz="1600" dirty="0"/>
              <a:t>Dostawa towarów w systemie wysyłkowym (pocztą lub przesyłkami kurierskimi), jeżeli dostawca towaru otrzyma w całości zapłatę za wykonaną czynność za pośrednictwem poczty, banku lub spółdzielczej kasy oszczędnościowo-kredytowej (odpowiednio na rachunek bankowy podatnika lub na rachunek podatnika w spółdzielczej kasie oszczędnościowo-kredytowej, której jest członkiem), a z ewidencji i dowodów dokumentujących zapłatę jednoznacznie wynika, jakiej konkretnie czynności dotyczyła i na czyją rzecz została dokonana (dane nabywcy, w tym jego adres)</a:t>
            </a:r>
            <a:endParaRPr lang="pl-PL" sz="1600" dirty="0">
              <a:solidFill>
                <a:schemeClr val="tx2"/>
              </a:solidFill>
            </a:endParaRPr>
          </a:p>
          <a:p>
            <a:pPr algn="l">
              <a:buClr>
                <a:schemeClr val="accent1"/>
              </a:buClr>
            </a:pPr>
            <a:endParaRPr lang="pl-PL" dirty="0">
              <a:solidFill>
                <a:schemeClr val="tx2"/>
              </a:solidFill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89B1D7CA-B3AE-4EFE-94A0-0F239D0C2B5D}"/>
              </a:ext>
            </a:extLst>
          </p:cNvPr>
          <p:cNvCxnSpPr/>
          <p:nvPr/>
        </p:nvCxnSpPr>
        <p:spPr>
          <a:xfrm>
            <a:off x="647297" y="1753497"/>
            <a:ext cx="2547724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6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F3D2B-4975-4C19-914F-2C92269E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64C0E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Kilka słów o stanie faktycznym| </a:t>
            </a:r>
            <a:r>
              <a:rPr lang="pl-PL" i="0" dirty="0">
                <a:ln>
                  <a:noFill/>
                </a:ln>
                <a:solidFill>
                  <a:srgbClr val="001A57"/>
                </a:solidFill>
                <a:latin typeface="Georgia"/>
              </a:rPr>
              <a:t>oś sporu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87A117-FE9C-47E3-A84C-8470A0F8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F74A383-2029-417C-894E-5827775736C6}" type="slidenum">
              <a:rPr lang="pl-PL" smtClean="0"/>
              <a:pPr algn="l"/>
              <a:t>5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DB7E4F0-4AE9-43DE-8149-909EE833E0CA}"/>
              </a:ext>
            </a:extLst>
          </p:cNvPr>
          <p:cNvSpPr txBox="1"/>
          <p:nvPr/>
        </p:nvSpPr>
        <p:spPr>
          <a:xfrm>
            <a:off x="504093" y="1412837"/>
            <a:ext cx="12016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Kontrola celno-skarbowa za okres styczeń-październik 2018 r.</a:t>
            </a:r>
          </a:p>
          <a:p>
            <a:pPr algn="l">
              <a:buClr>
                <a:schemeClr val="accent1"/>
              </a:buClr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Sprzedaż wysyłkowa </a:t>
            </a:r>
            <a:r>
              <a:rPr lang="pl-PL" dirty="0" err="1">
                <a:solidFill>
                  <a:schemeClr val="tx2"/>
                </a:solidFill>
              </a:rPr>
              <a:t>pednrive’ów</a:t>
            </a:r>
            <a:r>
              <a:rPr lang="pl-PL" dirty="0">
                <a:solidFill>
                  <a:schemeClr val="tx2"/>
                </a:solidFill>
              </a:rPr>
              <a:t> osobom fizycznym.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Od stycznia 2018 r. Podatnik powinien ewidencjonować obrót na kasie fiskalnej.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Podatnik nie posiadał kasy fiskalnej, w związku z czym nie ewidencjonował na niej prowadzonej sprzedaży. Wynikało to z błędu w systemie obsługującym sprzedaż wysyłkową / błędnej interpretacji przepisów przez podatnika. 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Podatnik posiadał odrębną ewidencję sprzedaży odzwierciedlającą rzeczywisty obrót.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Nie doszło do zaniżenia VAT (z pewnymi wyjątkami – uchybienia w innych obszarach niż ewidencjonowanie sprzedaży).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algn="l">
              <a:buClr>
                <a:schemeClr val="accent1"/>
              </a:buClr>
            </a:pP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5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F3D2B-4975-4C19-914F-2C92269E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64C0E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Kilka słów o stanie faktycznym| </a:t>
            </a:r>
            <a:r>
              <a:rPr lang="pl-PL" i="0" dirty="0">
                <a:ln>
                  <a:noFill/>
                </a:ln>
                <a:solidFill>
                  <a:srgbClr val="001A57"/>
                </a:solidFill>
                <a:latin typeface="Georgia"/>
              </a:rPr>
              <a:t>decyzja organów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87A117-FE9C-47E3-A84C-8470A0F8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F74A383-2029-417C-894E-5827775736C6}" type="slidenum">
              <a:rPr lang="pl-PL" smtClean="0"/>
              <a:pPr algn="l"/>
              <a:t>6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DB7E4F0-4AE9-43DE-8149-909EE833E0CA}"/>
              </a:ext>
            </a:extLst>
          </p:cNvPr>
          <p:cNvSpPr txBox="1"/>
          <p:nvPr/>
        </p:nvSpPr>
        <p:spPr>
          <a:xfrm>
            <a:off x="504093" y="1778598"/>
            <a:ext cx="12016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algn="l">
              <a:buClr>
                <a:schemeClr val="accent1"/>
              </a:buClr>
            </a:pPr>
            <a:r>
              <a:rPr lang="pl-PL" dirty="0">
                <a:solidFill>
                  <a:schemeClr val="tx2"/>
                </a:solidFill>
              </a:rPr>
              <a:t>	Stwierdzenie zaniżenia zobowiązania podatkowego za część badanych okresów.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algn="l">
              <a:buClr>
                <a:schemeClr val="accent1"/>
              </a:buClr>
            </a:pPr>
            <a:r>
              <a:rPr lang="pl-PL" dirty="0">
                <a:solidFill>
                  <a:schemeClr val="tx2"/>
                </a:solidFill>
              </a:rPr>
              <a:t>	Dodatkowe zobowiązanie podatkowe w wysokości </a:t>
            </a:r>
            <a:r>
              <a:rPr lang="pl-PL" dirty="0">
                <a:solidFill>
                  <a:srgbClr val="000000"/>
                </a:solidFill>
              </a:rPr>
              <a:t>części podatku naliczonego danego okresu rozliczeniowego, 	odpowiadającego udziałowi procentowemu całości sprzedaży dla osób fizycznych nieprowadzących działalności 	gospodarczej </a:t>
            </a:r>
            <a:r>
              <a:rPr lang="pl-PL" b="1" dirty="0">
                <a:solidFill>
                  <a:srgbClr val="000000"/>
                </a:solidFill>
              </a:rPr>
              <a:t>w sprzedaży ogółem w danym okresie rozliczeniowym</a:t>
            </a:r>
            <a:r>
              <a:rPr lang="pl-PL" dirty="0">
                <a:solidFill>
                  <a:srgbClr val="000000"/>
                </a:solidFill>
              </a:rPr>
              <a:t>.</a:t>
            </a:r>
          </a:p>
          <a:p>
            <a:pPr marL="799978" lvl="1" indent="-342900">
              <a:buClr>
                <a:schemeClr val="accent1"/>
              </a:buClr>
              <a:buFont typeface="+mj-lt"/>
              <a:buAutoNum type="alphaLcParenR"/>
            </a:pPr>
            <a:endParaRPr lang="pl-PL" dirty="0">
              <a:solidFill>
                <a:srgbClr val="000000"/>
              </a:solidFill>
            </a:endParaRPr>
          </a:p>
          <a:p>
            <a:pPr marL="799978" lvl="1" indent="-342900">
              <a:buClr>
                <a:schemeClr val="accent1"/>
              </a:buClr>
              <a:buFont typeface="+mj-lt"/>
              <a:buAutoNum type="alphaLcParenR"/>
            </a:pPr>
            <a:endParaRPr lang="pl-PL" dirty="0">
              <a:solidFill>
                <a:srgbClr val="000000"/>
              </a:solidFill>
            </a:endParaRPr>
          </a:p>
          <a:p>
            <a:pPr marL="799978" lvl="1" indent="-342900">
              <a:buClr>
                <a:schemeClr val="accent1"/>
              </a:buClr>
              <a:buFont typeface="+mj-lt"/>
              <a:buAutoNum type="alphaLcParenR"/>
            </a:pPr>
            <a:endParaRPr lang="pl-PL" dirty="0">
              <a:solidFill>
                <a:srgbClr val="000000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  <a:p>
            <a:pPr algn="l">
              <a:buClr>
                <a:schemeClr val="accent1"/>
              </a:buClr>
            </a:pPr>
            <a:endParaRPr lang="pl-PL" dirty="0">
              <a:solidFill>
                <a:schemeClr val="tx2"/>
              </a:solidFill>
            </a:endParaRPr>
          </a:p>
          <a:p>
            <a:pPr algn="l">
              <a:buClr>
                <a:schemeClr val="accent1"/>
              </a:buClr>
            </a:pP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33C71B68-5CDC-4603-88FB-78BCAB144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589" y="2477368"/>
            <a:ext cx="634797" cy="516550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C44B11C4-5B83-4DD6-9CE7-6F2E258E3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589" y="3313884"/>
            <a:ext cx="634797" cy="5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1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F3D2B-4975-4C19-914F-2C92269E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64C0E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Co powiedział NSA i dlaczego tak mało| </a:t>
            </a:r>
            <a:r>
              <a:rPr lang="pl-PL" i="0" dirty="0">
                <a:ln>
                  <a:noFill/>
                </a:ln>
                <a:solidFill>
                  <a:srgbClr val="001A57"/>
                </a:solidFill>
                <a:latin typeface="Georgia"/>
              </a:rPr>
              <a:t>podsumowanie wyroku NSA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87A117-FE9C-47E3-A84C-8470A0F8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F74A383-2029-417C-894E-5827775736C6}" type="slidenum">
              <a:rPr lang="pl-PL" smtClean="0"/>
              <a:pPr algn="l"/>
              <a:t>7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AE4E6EA-62B6-4995-AB21-8332ABF2F045}"/>
              </a:ext>
            </a:extLst>
          </p:cNvPr>
          <p:cNvSpPr txBox="1"/>
          <p:nvPr/>
        </p:nvSpPr>
        <p:spPr>
          <a:xfrm>
            <a:off x="905051" y="1397228"/>
            <a:ext cx="460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pl-PL" b="1" dirty="0">
                <a:solidFill>
                  <a:schemeClr val="tx2"/>
                </a:solidFill>
              </a:rPr>
              <a:t>Stanowisko NSA: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89AE4E3-207A-4BBE-A634-5BBA7D71BA0A}"/>
              </a:ext>
            </a:extLst>
          </p:cNvPr>
          <p:cNvSpPr txBox="1"/>
          <p:nvPr/>
        </p:nvSpPr>
        <p:spPr>
          <a:xfrm>
            <a:off x="905051" y="2038869"/>
            <a:ext cx="1161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l-PL" sz="1600" dirty="0"/>
              <a:t>„Ustanowienie sankcji za brak ewidencjonowania w kasie rejestrującej ma charakter prewencyjny. Jednak mogą wystąpić sytuację, że wymierzenie sankcji, w tym jej wysokości, w okolicznościach konkretnej sprawy może okazać się nieadekwatna czyli naruszająca zasadę proporcjonalności”</a:t>
            </a:r>
            <a:endParaRPr lang="pl-PL" sz="1600" dirty="0">
              <a:solidFill>
                <a:schemeClr val="tx2"/>
              </a:solidFill>
            </a:endParaRP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3504532D-7D52-4424-A7D8-7D37F13D6E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2138569"/>
            <a:ext cx="823913" cy="169932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BCFBDE4D-F9AB-4BFA-8F2A-088A15A366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" y="3244569"/>
            <a:ext cx="823913" cy="169932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633548E6-7AE6-46AF-8C9D-06A370D25A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" y="4648351"/>
            <a:ext cx="823913" cy="169932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FECB192-DB28-4707-A61F-3CB390ED4673}"/>
              </a:ext>
            </a:extLst>
          </p:cNvPr>
          <p:cNvSpPr txBox="1"/>
          <p:nvPr/>
        </p:nvSpPr>
        <p:spPr>
          <a:xfrm>
            <a:off x="905052" y="3112602"/>
            <a:ext cx="11412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l-PL" sz="1600" dirty="0"/>
              <a:t>„z tytułu braku prowadzenia ewidencji przy pomocy kas fiskalnych nie odnotowano poniesienia uszczerbku na wysokości zobowiązań podatkowych Strony. A zatem nałożenie dodatkowego zobowiązania podatkowego było nieadekwatne do zaistniałej sytuacji i naruszałoby zasadę proporcjonalności na którą wskazał Trybunał Sprawiedliwości Unii Europejskiej w cytowanym wyroku”.</a:t>
            </a:r>
            <a:endParaRPr lang="pl-PL" sz="1600" dirty="0">
              <a:solidFill>
                <a:schemeClr val="tx2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485A4CB-89F8-43FE-8A70-4D253486322B}"/>
              </a:ext>
            </a:extLst>
          </p:cNvPr>
          <p:cNvSpPr txBox="1"/>
          <p:nvPr/>
        </p:nvSpPr>
        <p:spPr>
          <a:xfrm>
            <a:off x="905052" y="4544358"/>
            <a:ext cx="11412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l-PL" sz="1600" dirty="0"/>
              <a:t>„Wykładnia </a:t>
            </a:r>
            <a:r>
              <a:rPr lang="pl-PL" sz="1600" dirty="0" err="1"/>
              <a:t>prounijna</a:t>
            </a:r>
            <a:r>
              <a:rPr lang="pl-PL" sz="1600" dirty="0"/>
              <a:t> dokonana w analizowanym wyroku TSUE [wyrok w sprawie Grupy Warzywnej – </a:t>
            </a:r>
            <a:r>
              <a:rPr lang="pl-PL" sz="1600" dirty="0" err="1"/>
              <a:t>dop</a:t>
            </a:r>
            <a:r>
              <a:rPr lang="pl-PL" sz="1600" dirty="0"/>
              <a:t>.] powinna również mieć zastosowanie w rozpatrywanej sprawie. Znalazła ona również odzwierciedlenie w rozstrzygnięciach Naczelnego Sądu Administracyjnego (…)”. </a:t>
            </a:r>
            <a:endParaRPr lang="pl-PL" sz="1600" dirty="0">
              <a:solidFill>
                <a:schemeClr val="tx2"/>
              </a:solidFill>
            </a:endParaRP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A236F76C-9CF0-4E23-9F6A-BD3136FF84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191" y="1357457"/>
            <a:ext cx="577724" cy="396154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C696A021-77A8-4BEC-9567-10DFEF8158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826217"/>
            <a:ext cx="823913" cy="169932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5A900CB-A1B2-48BB-BF23-D017EF1A25AD}"/>
              </a:ext>
            </a:extLst>
          </p:cNvPr>
          <p:cNvSpPr txBox="1"/>
          <p:nvPr/>
        </p:nvSpPr>
        <p:spPr>
          <a:xfrm>
            <a:off x="905051" y="5738245"/>
            <a:ext cx="11412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l-PL" sz="1600" dirty="0"/>
              <a:t>„Odnosząc się natomiast do sposobu wyliczenia sankcji z art.111 ust. 2 ustawy o VAT, Naczelny Sąd Administracyjny podziela pogląd Sądu pierwszej instancji odwołujący się do stanowisk NSA wyrażonych w orzecznictwie dotyczących co prawda wcześniejszej regulacji (patrz uchwała NSA z dnia 16 listopada 1998 r. FPS 7/98), która jednak zdaniem Sądu zachowała aktualność przy obecnie obowiązującej treści art. 111 ust. 2 ustawy o VAT”.</a:t>
            </a:r>
            <a:endParaRPr lang="pl-PL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8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F3D2B-4975-4C19-914F-2C92269E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64C0E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Szerszy kontekst| </a:t>
            </a:r>
            <a:r>
              <a:rPr lang="pl-PL" i="0" dirty="0">
                <a:ln>
                  <a:noFill/>
                </a:ln>
                <a:solidFill>
                  <a:srgbClr val="001A57"/>
                </a:solidFill>
                <a:latin typeface="Georgia"/>
              </a:rPr>
              <a:t>wyrok C-935/19 </a:t>
            </a:r>
            <a:r>
              <a:rPr lang="pl-PL" i="0" dirty="0" err="1">
                <a:ln>
                  <a:noFill/>
                </a:ln>
                <a:solidFill>
                  <a:srgbClr val="001A57"/>
                </a:solidFill>
                <a:latin typeface="Georgia"/>
              </a:rPr>
              <a:t>ws</a:t>
            </a:r>
            <a:r>
              <a:rPr lang="pl-PL" i="0" dirty="0">
                <a:ln>
                  <a:noFill/>
                </a:ln>
                <a:solidFill>
                  <a:srgbClr val="001A57"/>
                </a:solidFill>
                <a:latin typeface="Georgia"/>
              </a:rPr>
              <a:t> Grupy Warzywnej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87A117-FE9C-47E3-A84C-8470A0F8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F74A383-2029-417C-894E-5827775736C6}" type="slidenum">
              <a:rPr lang="pl-PL" smtClean="0"/>
              <a:pPr algn="l"/>
              <a:t>8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DB7E4F0-4AE9-43DE-8149-909EE833E0CA}"/>
              </a:ext>
            </a:extLst>
          </p:cNvPr>
          <p:cNvSpPr txBox="1"/>
          <p:nvPr/>
        </p:nvSpPr>
        <p:spPr>
          <a:xfrm>
            <a:off x="504093" y="1283747"/>
            <a:ext cx="120165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000000"/>
                </a:solidFill>
              </a:rPr>
              <a:t>	Wyrok dotyczył art. 112 ust. 1 i 2 ustawy o VAT </a:t>
            </a:r>
          </a:p>
          <a:p>
            <a:pPr algn="just"/>
            <a:endParaRPr lang="pl-PL" dirty="0">
              <a:solidFill>
                <a:srgbClr val="000000"/>
              </a:solidFill>
            </a:endParaRPr>
          </a:p>
          <a:p>
            <a:pPr algn="just"/>
            <a:endParaRPr lang="pl-PL" dirty="0">
              <a:solidFill>
                <a:srgbClr val="000000"/>
              </a:solidFill>
            </a:endParaRPr>
          </a:p>
          <a:p>
            <a:pPr algn="just"/>
            <a:endParaRPr lang="pl-PL" dirty="0">
              <a:solidFill>
                <a:srgbClr val="000000"/>
              </a:solidFill>
            </a:endParaRPr>
          </a:p>
          <a:p>
            <a:pPr algn="just"/>
            <a:r>
              <a:rPr lang="pl-PL" u="sng" dirty="0">
                <a:solidFill>
                  <a:srgbClr val="000000"/>
                </a:solidFill>
              </a:rPr>
              <a:t>Kluczowe tezy</a:t>
            </a:r>
            <a:r>
              <a:rPr lang="pl-PL" dirty="0">
                <a:solidFill>
                  <a:srgbClr val="000000"/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Sankcja musi brać pod uwagę zasadę proporcjonalności - nie może wykraczać poza to, co jest niezbędne do osiągnięcia celów obejmujących zapewnienie prawidłowego poboru podatku i zapobieganie oszustwom podatkowym.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Ocena proporcjonalności sankcji = ocena w szczególności</a:t>
            </a:r>
            <a:r>
              <a:rPr lang="pl-PL" b="1" dirty="0">
                <a:solidFill>
                  <a:srgbClr val="000000"/>
                </a:solidFill>
              </a:rPr>
              <a:t> charakteru i wagi naruszenia </a:t>
            </a:r>
            <a:r>
              <a:rPr lang="pl-PL" dirty="0">
                <a:solidFill>
                  <a:srgbClr val="000000"/>
                </a:solidFill>
              </a:rPr>
              <a:t>oraz </a:t>
            </a:r>
            <a:r>
              <a:rPr lang="pl-PL" b="1" dirty="0">
                <a:solidFill>
                  <a:srgbClr val="000000"/>
                </a:solidFill>
              </a:rPr>
              <a:t>sposobu ustalania kwoty</a:t>
            </a:r>
            <a:r>
              <a:rPr lang="pl-PL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Sankcja ustalona odgórnie, bez możliwości różnicowania w zależności od przypadku – nie jest zgodna z prawem wspólnotowym.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</a:endParaRP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7B4BC45D-C4A3-45D0-84A9-2759FCA1E3CE}"/>
              </a:ext>
            </a:extLst>
          </p:cNvPr>
          <p:cNvCxnSpPr/>
          <p:nvPr/>
        </p:nvCxnSpPr>
        <p:spPr>
          <a:xfrm>
            <a:off x="647297" y="2000923"/>
            <a:ext cx="2547724" cy="0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a 26">
            <a:extLst>
              <a:ext uri="{FF2B5EF4-FFF2-40B4-BE49-F238E27FC236}">
                <a16:creationId xmlns:a16="http://schemas.microsoft.com/office/drawing/2014/main" id="{9245E729-443D-4FCE-A030-320B205E88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093" y="1135331"/>
            <a:ext cx="464458" cy="50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5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F3D2B-4975-4C19-914F-2C92269E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64C0E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Szerszy kontekst|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1A57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czy organ może „wymyślić” wysokość sankcji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87A117-FE9C-47E3-A84C-8470A0F8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F74A383-2029-417C-894E-5827775736C6}" type="slidenum">
              <a:rPr lang="pl-PL" smtClean="0"/>
              <a:pPr algn="l"/>
              <a:t>9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DB7E4F0-4AE9-43DE-8149-909EE833E0CA}"/>
              </a:ext>
            </a:extLst>
          </p:cNvPr>
          <p:cNvSpPr txBox="1"/>
          <p:nvPr/>
        </p:nvSpPr>
        <p:spPr>
          <a:xfrm>
            <a:off x="504093" y="1832390"/>
            <a:ext cx="120165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art. 120 Ordynacji podatkowej: „</a:t>
            </a:r>
            <a:r>
              <a:rPr lang="pl-PL" sz="2000" i="1" dirty="0">
                <a:solidFill>
                  <a:srgbClr val="000000"/>
                </a:solidFill>
              </a:rPr>
              <a:t>Organy podatkowe działają na podstawie przepisów prawa</a:t>
            </a:r>
            <a:r>
              <a:rPr lang="pl-PL" sz="2000" dirty="0">
                <a:solidFill>
                  <a:srgbClr val="000000"/>
                </a:solidFill>
              </a:rPr>
              <a:t>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Norma imperatywna, bezwzględna – nie przewiduje żadnej swobody organu podatkowego.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Zasada legalizmu nie dopuszcza tu uznania administracyjnego.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20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0ACEF05B-4AA2-406D-BBD5-422E40D88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3243" y="4421572"/>
            <a:ext cx="459110" cy="327935"/>
          </a:xfrm>
          <a:prstGeom prst="rect">
            <a:avLst/>
          </a:prstGeom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B5A4D612-FAB1-4BE4-95D6-222A13BB7C4B}"/>
              </a:ext>
            </a:extLst>
          </p:cNvPr>
          <p:cNvSpPr/>
          <p:nvPr/>
        </p:nvSpPr>
        <p:spPr>
          <a:xfrm>
            <a:off x="504093" y="5026593"/>
            <a:ext cx="12016519" cy="9761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1800" b="1" dirty="0">
                <a:solidFill>
                  <a:srgbClr val="F64C0E"/>
                </a:solidFill>
              </a:rPr>
              <a:t>Wniosek:</a:t>
            </a:r>
          </a:p>
          <a:p>
            <a:pPr algn="just"/>
            <a:r>
              <a:rPr lang="pl-PL" sz="1800" dirty="0">
                <a:solidFill>
                  <a:srgbClr val="000000"/>
                </a:solidFill>
              </a:rPr>
              <a:t>Przepis niemożliwy do zastosowania - organ podatkowy nie może dowolnie kształtować sankcji.</a:t>
            </a:r>
          </a:p>
        </p:txBody>
      </p:sp>
    </p:spTree>
    <p:extLst>
      <p:ext uri="{BB962C8B-B14F-4D97-AF65-F5344CB8AC3E}">
        <p14:creationId xmlns:p14="http://schemas.microsoft.com/office/powerpoint/2010/main" val="845496458"/>
      </p:ext>
    </p:extLst>
  </p:cSld>
  <p:clrMapOvr>
    <a:masterClrMapping/>
  </p:clrMapOvr>
</p:sld>
</file>

<file path=ppt/theme/theme1.xml><?xml version="1.0" encoding="utf-8"?>
<a:theme xmlns:a="http://schemas.openxmlformats.org/drawingml/2006/main" name="1_CRIDO_2">
  <a:themeElements>
    <a:clrScheme name="Crido">
      <a:dk1>
        <a:srgbClr val="001A57"/>
      </a:dk1>
      <a:lt1>
        <a:srgbClr val="FFFFFF"/>
      </a:lt1>
      <a:dk2>
        <a:srgbClr val="000000"/>
      </a:dk2>
      <a:lt2>
        <a:srgbClr val="E5E5E5"/>
      </a:lt2>
      <a:accent1>
        <a:srgbClr val="F64C0E"/>
      </a:accent1>
      <a:accent2>
        <a:srgbClr val="C1063B"/>
      </a:accent2>
      <a:accent3>
        <a:srgbClr val="99D0EE"/>
      </a:accent3>
      <a:accent4>
        <a:srgbClr val="305296"/>
      </a:accent4>
      <a:accent5>
        <a:srgbClr val="FEC86C"/>
      </a:accent5>
      <a:accent6>
        <a:srgbClr val="122748"/>
      </a:accent6>
      <a:hlink>
        <a:srgbClr val="F64C0E"/>
      </a:hlink>
      <a:folHlink>
        <a:srgbClr val="C1063B"/>
      </a:folHlink>
    </a:clrScheme>
    <a:fontScheme name="Crid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accent1"/>
          </a:solidFill>
          <a:headEnd type="none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Arial" panose="020B0604020202020204" pitchFamily="34" charset="0"/>
          <a:buChar char="•"/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RIDO_2" id="{A8240594-4965-449C-B94E-2049C0F63F5C}" vid="{AD4E391D-C196-4378-92F4-0D981D5B5FA8}"/>
    </a:ext>
  </a:extLst>
</a:theme>
</file>

<file path=ppt/theme/theme2.xml><?xml version="1.0" encoding="utf-8"?>
<a:theme xmlns:a="http://schemas.openxmlformats.org/drawingml/2006/main" name="2_CRIDO_2">
  <a:themeElements>
    <a:clrScheme name="Crido">
      <a:dk1>
        <a:srgbClr val="001A57"/>
      </a:dk1>
      <a:lt1>
        <a:srgbClr val="FFFFFF"/>
      </a:lt1>
      <a:dk2>
        <a:srgbClr val="000000"/>
      </a:dk2>
      <a:lt2>
        <a:srgbClr val="E5E5E5"/>
      </a:lt2>
      <a:accent1>
        <a:srgbClr val="F64C0E"/>
      </a:accent1>
      <a:accent2>
        <a:srgbClr val="C1063B"/>
      </a:accent2>
      <a:accent3>
        <a:srgbClr val="99D0EE"/>
      </a:accent3>
      <a:accent4>
        <a:srgbClr val="305296"/>
      </a:accent4>
      <a:accent5>
        <a:srgbClr val="FEC86C"/>
      </a:accent5>
      <a:accent6>
        <a:srgbClr val="122748"/>
      </a:accent6>
      <a:hlink>
        <a:srgbClr val="F64C0E"/>
      </a:hlink>
      <a:folHlink>
        <a:srgbClr val="C1063B"/>
      </a:folHlink>
    </a:clrScheme>
    <a:fontScheme name="Crid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accent1"/>
          </a:solidFill>
          <a:headEnd type="none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Arial" panose="020B0604020202020204" pitchFamily="34" charset="0"/>
          <a:buChar char="•"/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zymel oferty ppt (2)" id="{5703CD04-FE6F-4D5B-8685-58C4558D18A2}" vid="{5E0E6F63-DFE0-4C3F-9A94-E624C8621B22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24B7F13B5C524AB32FC382A09FFC32" ma:contentTypeVersion="0" ma:contentTypeDescription="Utwórz nowy dokument." ma:contentTypeScope="" ma:versionID="486651ff9ced719c5c0cf1d46250b90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C1B53-9773-4289-B587-83DCA0F92B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105C03-AADB-475F-9106-DF728607692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EDC6CA-1304-44DC-A998-096200C6C7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7785</TotalTime>
  <Words>1217</Words>
  <Application>Microsoft Office PowerPoint</Application>
  <PresentationFormat>Niestandardowy</PresentationFormat>
  <Paragraphs>142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1_CRIDO_2</vt:lpstr>
      <vt:lpstr>2_CRIDO_2</vt:lpstr>
      <vt:lpstr>Kiedy, jak i ile – czyli problemów z sankcją VAT ciąg dalszy</vt:lpstr>
      <vt:lpstr>Agenda</vt:lpstr>
      <vt:lpstr>Kilka słów o stanie faktycznym| przepisy, czyli o czym mówimy</vt:lpstr>
      <vt:lpstr>Kilka słów o stanie faktycznym| przepisy, czyli o czym mówimy</vt:lpstr>
      <vt:lpstr>Kilka słów o stanie faktycznym| oś sporu</vt:lpstr>
      <vt:lpstr>Kilka słów o stanie faktycznym| decyzja organów </vt:lpstr>
      <vt:lpstr>Co powiedział NSA i dlaczego tak mało| podsumowanie wyroku NSA</vt:lpstr>
      <vt:lpstr>Szerszy kontekst| wyrok C-935/19 ws Grupy Warzywnej</vt:lpstr>
      <vt:lpstr>Szerszy kontekst| czy organ może „wymyślić” wysokość sankcji</vt:lpstr>
      <vt:lpstr>Szerszy kontekst| wyrok ws Grupy Warzywnej a sankcja z art. 111 ust. 2</vt:lpstr>
      <vt:lpstr>Podsumowanie| Problemy rozwiązane i nierozwiązane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Podatek od nieruchomości (PON)</dc:title>
  <dc:creator>Sara Jabłońska</dc:creator>
  <cp:lastModifiedBy>Wojciech Morawski (wmoraw)</cp:lastModifiedBy>
  <cp:revision>30</cp:revision>
  <cp:lastPrinted>2021-12-06T20:16:28Z</cp:lastPrinted>
  <dcterms:created xsi:type="dcterms:W3CDTF">2021-12-06T13:24:31Z</dcterms:created>
  <dcterms:modified xsi:type="dcterms:W3CDTF">2023-03-09T17:13:28Z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ukanITGREENmodCATEGORY">
    <vt:lpwstr>INTERNAL</vt:lpwstr>
  </property>
  <property fmtid="{D5CDD505-2E9C-101B-9397-08002B2CF9AE}" pid="3" name="TukanITGREENmodClassifiedBy">
    <vt:lpwstr>ACCREOT\ewesolowska;Ewa Wesołowska</vt:lpwstr>
  </property>
  <property fmtid="{D5CDD505-2E9C-101B-9397-08002B2CF9AE}" pid="4" name="TukanITGREENmodClassificationDate">
    <vt:lpwstr>2019-03-18T09:15:58.9846569+01:00</vt:lpwstr>
  </property>
  <property fmtid="{D5CDD505-2E9C-101B-9397-08002B2CF9AE}" pid="5" name="TukanITGREENmodClassifiedBySID">
    <vt:lpwstr>ACCREOT\S-1-5-21-2689679564-127267201-59131381-7592</vt:lpwstr>
  </property>
  <property fmtid="{D5CDD505-2E9C-101B-9397-08002B2CF9AE}" pid="6" name="TukanITGREENmodGRNItemId">
    <vt:lpwstr>GRN-df01ecaa-a856-4385-bb2a-4b1674c62b39</vt:lpwstr>
  </property>
  <property fmtid="{D5CDD505-2E9C-101B-9397-08002B2CF9AE}" pid="7" name="TukanITGREENmodHash">
    <vt:lpwstr>6VgFDVtmdNX9iiiChVCeTrbzrKlSURh8g59lpnDX71w=</vt:lpwstr>
  </property>
  <property fmtid="{D5CDD505-2E9C-101B-9397-08002B2CF9AE}" pid="8" name="DLPManualFileClassification">
    <vt:lpwstr>{ec400ec9-b910-4313-8a41-9b60e33b5798}</vt:lpwstr>
  </property>
  <property fmtid="{D5CDD505-2E9C-101B-9397-08002B2CF9AE}" pid="9" name="TukanITGREENmodRefresh">
    <vt:lpwstr>False</vt:lpwstr>
  </property>
</Properties>
</file>