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0" r:id="rId2"/>
    <p:sldId id="455" r:id="rId3"/>
    <p:sldId id="486" r:id="rId4"/>
    <p:sldId id="487" r:id="rId5"/>
    <p:sldId id="485" r:id="rId6"/>
    <p:sldId id="490" r:id="rId7"/>
    <p:sldId id="493" r:id="rId8"/>
    <p:sldId id="494" r:id="rId9"/>
    <p:sldId id="495" r:id="rId10"/>
    <p:sldId id="496" r:id="rId11"/>
    <p:sldId id="497" r:id="rId12"/>
    <p:sldId id="499" r:id="rId13"/>
    <p:sldId id="498" r:id="rId14"/>
    <p:sldId id="489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>
          <p15:clr>
            <a:srgbClr val="A4A3A4"/>
          </p15:clr>
        </p15:guide>
        <p15:guide id="11" orient="horz" pos="2160">
          <p15:clr>
            <a:srgbClr val="A4A3A4"/>
          </p15:clr>
        </p15:guide>
        <p15:guide id="12" orient="horz" pos="3336" userDrawn="1">
          <p15:clr>
            <a:srgbClr val="A4A3A4"/>
          </p15:clr>
        </p15:guide>
        <p15:guide id="13" orient="horz" pos="960" userDrawn="1">
          <p15:clr>
            <a:srgbClr val="A4A3A4"/>
          </p15:clr>
        </p15:guide>
        <p15:guide id="14" pos="1728" userDrawn="1">
          <p15:clr>
            <a:srgbClr val="A4A3A4"/>
          </p15:clr>
        </p15:guide>
        <p15:guide id="15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B291C"/>
    <a:srgbClr val="000000"/>
    <a:srgbClr val="FFCD00"/>
    <a:srgbClr val="ED8B00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984" autoAdjust="0"/>
  </p:normalViewPr>
  <p:slideViewPr>
    <p:cSldViewPr snapToGrid="0" showGuides="1">
      <p:cViewPr varScale="1">
        <p:scale>
          <a:sx n="78" d="100"/>
          <a:sy n="78" d="100"/>
        </p:scale>
        <p:origin x="1546" y="62"/>
      </p:cViewPr>
      <p:guideLst>
        <p:guide/>
        <p:guide orient="horz" pos="2160"/>
        <p:guide orient="horz" pos="3336"/>
        <p:guide orient="horz" pos="960"/>
        <p:guide pos="1728"/>
        <p:guide pos="4008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16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3/8/2020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3/8/2020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4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0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0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9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9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4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2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8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864277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8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7200"/>
            <a:ext cx="6958012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5676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39" y="2051999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9" y="1665289"/>
            <a:ext cx="8391524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3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7" y="1665289"/>
            <a:ext cx="2671763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8" y="1665289"/>
            <a:ext cx="2671211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7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7" y="1659145"/>
            <a:ext cx="2672966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8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5" y="2125013"/>
            <a:ext cx="4011847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6" y="1665288"/>
            <a:ext cx="4011847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8" y="2125013"/>
            <a:ext cx="4004297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91524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3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1" y="1658680"/>
            <a:ext cx="3084351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7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0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199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6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7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00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3"/>
            <a:ext cx="2771775" cy="1971675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8" y="1700213"/>
            <a:ext cx="2762965" cy="1971675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3"/>
            <a:ext cx="2743200" cy="1971675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8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5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78000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84645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0" y="4255706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2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6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87694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7" y="1665288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  <p:pic>
        <p:nvPicPr>
          <p:cNvPr id="2365" name="Picture 317">
            <a:extLst>
              <a:ext uri="{FF2B5EF4-FFF2-40B4-BE49-F238E27FC236}">
                <a16:creationId xmlns:a16="http://schemas.microsoft.com/office/drawing/2014/main" id="{39BE2903-650F-49AD-B0FC-DB5E708F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6" r:id="rId3"/>
    <p:sldLayoutId id="2147483755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237" userDrawn="1">
          <p15:clr>
            <a:srgbClr val="F26B43"/>
          </p15:clr>
        </p15:guide>
        <p15:guide id="5" pos="55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372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022" userDrawn="1">
          <p15:clr>
            <a:srgbClr val="F26B43"/>
          </p15:clr>
        </p15:guide>
        <p15:guide id="13" pos="1137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33" userDrawn="1">
          <p15:clr>
            <a:srgbClr val="F26B43"/>
          </p15:clr>
        </p15:guide>
        <p15:guide id="16" pos="4620" userDrawn="1">
          <p15:clr>
            <a:srgbClr val="F26B43"/>
          </p15:clr>
        </p15:guide>
        <p15:guide id="17" pos="2823" userDrawn="1">
          <p15:clr>
            <a:srgbClr val="F26B43"/>
          </p15:clr>
        </p15:guide>
        <p15:guide id="18" pos="293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3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377991" y="5549440"/>
            <a:ext cx="4194009" cy="324000"/>
          </a:xfrm>
        </p:spPr>
        <p:txBody>
          <a:bodyPr/>
          <a:lstStyle/>
          <a:p>
            <a:r>
              <a:rPr lang="en-US" noProof="0" dirty="0"/>
              <a:t>Headline Verdana Bold</a:t>
            </a: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142875" y="4647529"/>
            <a:ext cx="8658225" cy="1225911"/>
          </a:xfrm>
        </p:spPr>
        <p:txBody>
          <a:bodyPr/>
          <a:lstStyle/>
          <a:p>
            <a:endParaRPr lang="pl-PL" sz="2000" dirty="0"/>
          </a:p>
          <a:p>
            <a:endParaRPr lang="pl-PL" sz="2000" dirty="0"/>
          </a:p>
          <a:p>
            <a:endParaRPr lang="pl-PL" b="0" dirty="0"/>
          </a:p>
          <a:p>
            <a:pPr algn="ctr"/>
            <a:r>
              <a:rPr lang="pl-PL" sz="2000" dirty="0"/>
              <a:t>Wartość „podatkowa” w podatku od nieruchomości i dochodowym </a:t>
            </a:r>
          </a:p>
          <a:p>
            <a:pPr algn="ctr"/>
            <a:endParaRPr lang="pl-PL" sz="2000" dirty="0"/>
          </a:p>
          <a:p>
            <a:r>
              <a:rPr lang="pl-PL" sz="1600" b="0" dirty="0"/>
              <a:t>(wyrok WSA w Warszawie z 17.04.2019 r., III SA/</a:t>
            </a:r>
            <a:r>
              <a:rPr lang="pl-PL" sz="1600" b="0" dirty="0" err="1"/>
              <a:t>Wa</a:t>
            </a:r>
            <a:r>
              <a:rPr lang="pl-PL" sz="1600" b="0" dirty="0"/>
              <a:t> 1905/18, nieprawomocny</a:t>
            </a:r>
          </a:p>
          <a:p>
            <a:r>
              <a:rPr lang="pl-PL" sz="1600" b="0" dirty="0"/>
              <a:t>(wyrok WSA w Kielcach z 13.02.2019, I SA/</a:t>
            </a:r>
            <a:r>
              <a:rPr lang="pl-PL" sz="1600" b="0" dirty="0" err="1"/>
              <a:t>Ke</a:t>
            </a:r>
            <a:r>
              <a:rPr lang="pl-PL" sz="1600" b="0" dirty="0"/>
              <a:t> 3/19, nieprawomocny</a:t>
            </a:r>
            <a:r>
              <a:rPr lang="pl-PL" sz="1600" dirty="0"/>
              <a:t>)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69233" y="6295254"/>
            <a:ext cx="4382812" cy="298451"/>
          </a:xfrm>
        </p:spPr>
        <p:txBody>
          <a:bodyPr/>
          <a:lstStyle/>
          <a:p>
            <a:r>
              <a:rPr lang="pl-PL" sz="1400" dirty="0"/>
              <a:t>dr Adam Kałążny - </a:t>
            </a:r>
            <a:r>
              <a:rPr lang="pl-PL" sz="1400" noProof="0" dirty="0"/>
              <a:t>7 marca 2020 r.</a:t>
            </a:r>
            <a:endParaRPr lang="en-US" sz="1400" noProof="0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b="196"/>
          <a:stretch>
            <a:fillRect/>
          </a:stretch>
        </p:blipFill>
        <p:spPr>
          <a:xfrm>
            <a:off x="2887922" y="727595"/>
            <a:ext cx="3368155" cy="3368155"/>
          </a:xfrm>
        </p:spPr>
      </p:pic>
    </p:spTree>
    <p:extLst>
      <p:ext uri="{BB962C8B-B14F-4D97-AF65-F5344CB8AC3E}">
        <p14:creationId xmlns:p14="http://schemas.microsoft.com/office/powerpoint/2010/main" val="12249264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Kielcach z 13.02.2019, I SA/</a:t>
            </a:r>
            <a:r>
              <a:rPr lang="pl-PL" b="1" dirty="0" err="1"/>
              <a:t>Ke</a:t>
            </a:r>
            <a:r>
              <a:rPr lang="pl-PL" b="1" dirty="0"/>
              <a:t> 3/19</a:t>
            </a:r>
            <a:endParaRPr lang="en-US" b="1" noProof="0" dirty="0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376238" y="1056729"/>
            <a:ext cx="633412" cy="633412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98 w 512"/>
              <a:gd name="T5" fmla="*/ 181 h 512"/>
              <a:gd name="T6" fmla="*/ 266 w 512"/>
              <a:gd name="T7" fmla="*/ 192 h 512"/>
              <a:gd name="T8" fmla="*/ 266 w 512"/>
              <a:gd name="T9" fmla="*/ 170 h 512"/>
              <a:gd name="T10" fmla="*/ 298 w 512"/>
              <a:gd name="T11" fmla="*/ 181 h 512"/>
              <a:gd name="T12" fmla="*/ 259 w 512"/>
              <a:gd name="T13" fmla="*/ 120 h 512"/>
              <a:gd name="T14" fmla="*/ 274 w 512"/>
              <a:gd name="T15" fmla="*/ 135 h 512"/>
              <a:gd name="T16" fmla="*/ 245 w 512"/>
              <a:gd name="T17" fmla="*/ 160 h 512"/>
              <a:gd name="T18" fmla="*/ 237 w 512"/>
              <a:gd name="T19" fmla="*/ 141 h 512"/>
              <a:gd name="T20" fmla="*/ 213 w 512"/>
              <a:gd name="T21" fmla="*/ 96 h 512"/>
              <a:gd name="T22" fmla="*/ 224 w 512"/>
              <a:gd name="T23" fmla="*/ 138 h 512"/>
              <a:gd name="T24" fmla="*/ 202 w 512"/>
              <a:gd name="T25" fmla="*/ 138 h 512"/>
              <a:gd name="T26" fmla="*/ 152 w 512"/>
              <a:gd name="T27" fmla="*/ 120 h 512"/>
              <a:gd name="T28" fmla="*/ 189 w 512"/>
              <a:gd name="T29" fmla="*/ 141 h 512"/>
              <a:gd name="T30" fmla="*/ 181 w 512"/>
              <a:gd name="T31" fmla="*/ 160 h 512"/>
              <a:gd name="T32" fmla="*/ 152 w 512"/>
              <a:gd name="T33" fmla="*/ 135 h 512"/>
              <a:gd name="T34" fmla="*/ 138 w 512"/>
              <a:gd name="T35" fmla="*/ 170 h 512"/>
              <a:gd name="T36" fmla="*/ 170 w 512"/>
              <a:gd name="T37" fmla="*/ 181 h 512"/>
              <a:gd name="T38" fmla="*/ 138 w 512"/>
              <a:gd name="T39" fmla="*/ 192 h 512"/>
              <a:gd name="T40" fmla="*/ 138 w 512"/>
              <a:gd name="T41" fmla="*/ 170 h 512"/>
              <a:gd name="T42" fmla="*/ 341 w 512"/>
              <a:gd name="T43" fmla="*/ 416 h 512"/>
              <a:gd name="T44" fmla="*/ 333 w 512"/>
              <a:gd name="T45" fmla="*/ 398 h 512"/>
              <a:gd name="T46" fmla="*/ 351 w 512"/>
              <a:gd name="T47" fmla="*/ 288 h 512"/>
              <a:gd name="T48" fmla="*/ 330 w 512"/>
              <a:gd name="T49" fmla="*/ 286 h 512"/>
              <a:gd name="T50" fmla="*/ 320 w 512"/>
              <a:gd name="T51" fmla="*/ 298 h 512"/>
              <a:gd name="T52" fmla="*/ 320 w 512"/>
              <a:gd name="T53" fmla="*/ 298 h 512"/>
              <a:gd name="T54" fmla="*/ 309 w 512"/>
              <a:gd name="T55" fmla="*/ 277 h 512"/>
              <a:gd name="T56" fmla="*/ 288 w 512"/>
              <a:gd name="T57" fmla="*/ 277 h 512"/>
              <a:gd name="T58" fmla="*/ 277 w 512"/>
              <a:gd name="T59" fmla="*/ 298 h 512"/>
              <a:gd name="T60" fmla="*/ 266 w 512"/>
              <a:gd name="T61" fmla="*/ 256 h 512"/>
              <a:gd name="T62" fmla="*/ 245 w 512"/>
              <a:gd name="T63" fmla="*/ 256 h 512"/>
              <a:gd name="T64" fmla="*/ 234 w 512"/>
              <a:gd name="T65" fmla="*/ 298 h 512"/>
              <a:gd name="T66" fmla="*/ 224 w 512"/>
              <a:gd name="T67" fmla="*/ 202 h 512"/>
              <a:gd name="T68" fmla="*/ 202 w 512"/>
              <a:gd name="T69" fmla="*/ 202 h 512"/>
              <a:gd name="T70" fmla="*/ 196 w 512"/>
              <a:gd name="T71" fmla="*/ 340 h 512"/>
              <a:gd name="T72" fmla="*/ 152 w 512"/>
              <a:gd name="T73" fmla="*/ 281 h 512"/>
              <a:gd name="T74" fmla="*/ 138 w 512"/>
              <a:gd name="T75" fmla="*/ 277 h 512"/>
              <a:gd name="T76" fmla="*/ 138 w 512"/>
              <a:gd name="T77" fmla="*/ 295 h 512"/>
              <a:gd name="T78" fmla="*/ 211 w 512"/>
              <a:gd name="T79" fmla="*/ 411 h 512"/>
              <a:gd name="T80" fmla="*/ 197 w 512"/>
              <a:gd name="T81" fmla="*/ 414 h 512"/>
              <a:gd name="T82" fmla="*/ 129 w 512"/>
              <a:gd name="T83" fmla="*/ 258 h 512"/>
              <a:gd name="T84" fmla="*/ 172 w 512"/>
              <a:gd name="T85" fmla="*/ 272 h 512"/>
              <a:gd name="T86" fmla="*/ 181 w 512"/>
              <a:gd name="T87" fmla="*/ 202 h 512"/>
              <a:gd name="T88" fmla="*/ 245 w 512"/>
              <a:gd name="T89" fmla="*/ 202 h 512"/>
              <a:gd name="T90" fmla="*/ 256 w 512"/>
              <a:gd name="T91" fmla="*/ 224 h 512"/>
              <a:gd name="T92" fmla="*/ 298 w 512"/>
              <a:gd name="T93" fmla="*/ 245 h 512"/>
              <a:gd name="T94" fmla="*/ 341 w 512"/>
              <a:gd name="T95" fmla="*/ 256 h 512"/>
              <a:gd name="T96" fmla="*/ 373 w 512"/>
              <a:gd name="T97" fmla="*/ 3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181"/>
                </a:moveTo>
                <a:cubicBezTo>
                  <a:pt x="298" y="187"/>
                  <a:pt x="294" y="192"/>
                  <a:pt x="288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0" y="192"/>
                  <a:pt x="256" y="187"/>
                  <a:pt x="256" y="181"/>
                </a:cubicBezTo>
                <a:cubicBezTo>
                  <a:pt x="256" y="175"/>
                  <a:pt x="260" y="170"/>
                  <a:pt x="266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94" y="170"/>
                  <a:pt x="298" y="175"/>
                  <a:pt x="298" y="181"/>
                </a:cubicBezTo>
                <a:close/>
                <a:moveTo>
                  <a:pt x="237" y="141"/>
                </a:moveTo>
                <a:cubicBezTo>
                  <a:pt x="259" y="120"/>
                  <a:pt x="259" y="120"/>
                  <a:pt x="259" y="120"/>
                </a:cubicBezTo>
                <a:cubicBezTo>
                  <a:pt x="263" y="116"/>
                  <a:pt x="270" y="116"/>
                  <a:pt x="274" y="120"/>
                </a:cubicBezTo>
                <a:cubicBezTo>
                  <a:pt x="278" y="124"/>
                  <a:pt x="278" y="131"/>
                  <a:pt x="274" y="135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0" y="159"/>
                  <a:pt x="248" y="160"/>
                  <a:pt x="245" y="160"/>
                </a:cubicBezTo>
                <a:cubicBezTo>
                  <a:pt x="242" y="160"/>
                  <a:pt x="240" y="159"/>
                  <a:pt x="237" y="157"/>
                </a:cubicBezTo>
                <a:cubicBezTo>
                  <a:pt x="233" y="152"/>
                  <a:pt x="233" y="146"/>
                  <a:pt x="237" y="141"/>
                </a:cubicBezTo>
                <a:close/>
                <a:moveTo>
                  <a:pt x="202" y="106"/>
                </a:moveTo>
                <a:cubicBezTo>
                  <a:pt x="202" y="100"/>
                  <a:pt x="207" y="96"/>
                  <a:pt x="213" y="96"/>
                </a:cubicBezTo>
                <a:cubicBezTo>
                  <a:pt x="219" y="96"/>
                  <a:pt x="224" y="100"/>
                  <a:pt x="224" y="106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44"/>
                  <a:pt x="219" y="149"/>
                  <a:pt x="213" y="149"/>
                </a:cubicBezTo>
                <a:cubicBezTo>
                  <a:pt x="207" y="149"/>
                  <a:pt x="202" y="144"/>
                  <a:pt x="202" y="138"/>
                </a:cubicBezTo>
                <a:lnTo>
                  <a:pt x="202" y="106"/>
                </a:lnTo>
                <a:close/>
                <a:moveTo>
                  <a:pt x="152" y="120"/>
                </a:moveTo>
                <a:cubicBezTo>
                  <a:pt x="156" y="116"/>
                  <a:pt x="163" y="116"/>
                  <a:pt x="167" y="12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3" y="146"/>
                  <a:pt x="193" y="152"/>
                  <a:pt x="189" y="157"/>
                </a:cubicBezTo>
                <a:cubicBezTo>
                  <a:pt x="186" y="159"/>
                  <a:pt x="184" y="160"/>
                  <a:pt x="181" y="160"/>
                </a:cubicBezTo>
                <a:cubicBezTo>
                  <a:pt x="178" y="160"/>
                  <a:pt x="176" y="159"/>
                  <a:pt x="173" y="157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48" y="131"/>
                  <a:pt x="148" y="124"/>
                  <a:pt x="152" y="120"/>
                </a:cubicBezTo>
                <a:close/>
                <a:moveTo>
                  <a:pt x="138" y="170"/>
                </a:moveTo>
                <a:cubicBezTo>
                  <a:pt x="160" y="170"/>
                  <a:pt x="160" y="170"/>
                  <a:pt x="160" y="170"/>
                </a:cubicBezTo>
                <a:cubicBezTo>
                  <a:pt x="166" y="170"/>
                  <a:pt x="170" y="175"/>
                  <a:pt x="170" y="181"/>
                </a:cubicBezTo>
                <a:cubicBezTo>
                  <a:pt x="170" y="187"/>
                  <a:pt x="166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2" y="192"/>
                  <a:pt x="128" y="187"/>
                  <a:pt x="128" y="181"/>
                </a:cubicBezTo>
                <a:cubicBezTo>
                  <a:pt x="128" y="175"/>
                  <a:pt x="132" y="170"/>
                  <a:pt x="138" y="170"/>
                </a:cubicBezTo>
                <a:close/>
                <a:moveTo>
                  <a:pt x="349" y="412"/>
                </a:moveTo>
                <a:cubicBezTo>
                  <a:pt x="347" y="414"/>
                  <a:pt x="344" y="416"/>
                  <a:pt x="341" y="416"/>
                </a:cubicBezTo>
                <a:cubicBezTo>
                  <a:pt x="338" y="416"/>
                  <a:pt x="336" y="415"/>
                  <a:pt x="334" y="413"/>
                </a:cubicBezTo>
                <a:cubicBezTo>
                  <a:pt x="329" y="409"/>
                  <a:pt x="329" y="403"/>
                  <a:pt x="333" y="398"/>
                </a:cubicBezTo>
                <a:cubicBezTo>
                  <a:pt x="354" y="373"/>
                  <a:pt x="351" y="332"/>
                  <a:pt x="351" y="331"/>
                </a:cubicBezTo>
                <a:cubicBezTo>
                  <a:pt x="351" y="288"/>
                  <a:pt x="351" y="288"/>
                  <a:pt x="351" y="288"/>
                </a:cubicBezTo>
                <a:cubicBezTo>
                  <a:pt x="351" y="282"/>
                  <a:pt x="346" y="277"/>
                  <a:pt x="341" y="277"/>
                </a:cubicBezTo>
                <a:cubicBezTo>
                  <a:pt x="335" y="277"/>
                  <a:pt x="331" y="281"/>
                  <a:pt x="330" y="286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0" y="294"/>
                  <a:pt x="326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14" y="298"/>
                  <a:pt x="309" y="294"/>
                  <a:pt x="309" y="288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71"/>
                  <a:pt x="304" y="266"/>
                  <a:pt x="298" y="266"/>
                </a:cubicBezTo>
                <a:cubicBezTo>
                  <a:pt x="292" y="266"/>
                  <a:pt x="288" y="271"/>
                  <a:pt x="288" y="277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8"/>
                  <a:pt x="277" y="298"/>
                </a:cubicBezTo>
                <a:cubicBezTo>
                  <a:pt x="271" y="298"/>
                  <a:pt x="266" y="294"/>
                  <a:pt x="266" y="288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6" y="250"/>
                  <a:pt x="262" y="245"/>
                  <a:pt x="256" y="245"/>
                </a:cubicBezTo>
                <a:cubicBezTo>
                  <a:pt x="250" y="245"/>
                  <a:pt x="245" y="250"/>
                  <a:pt x="245" y="256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45" y="294"/>
                  <a:pt x="240" y="298"/>
                  <a:pt x="234" y="298"/>
                </a:cubicBezTo>
                <a:cubicBezTo>
                  <a:pt x="228" y="298"/>
                  <a:pt x="224" y="294"/>
                  <a:pt x="224" y="288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19" y="192"/>
                  <a:pt x="213" y="192"/>
                </a:cubicBezTo>
                <a:cubicBezTo>
                  <a:pt x="207" y="192"/>
                  <a:pt x="202" y="196"/>
                  <a:pt x="202" y="202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2" y="335"/>
                  <a:pt x="200" y="338"/>
                  <a:pt x="196" y="340"/>
                </a:cubicBezTo>
                <a:cubicBezTo>
                  <a:pt x="192" y="342"/>
                  <a:pt x="188" y="341"/>
                  <a:pt x="185" y="338"/>
                </a:cubicBezTo>
                <a:cubicBezTo>
                  <a:pt x="171" y="326"/>
                  <a:pt x="155" y="288"/>
                  <a:pt x="152" y="281"/>
                </a:cubicBezTo>
                <a:cubicBezTo>
                  <a:pt x="151" y="279"/>
                  <a:pt x="149" y="277"/>
                  <a:pt x="146" y="276"/>
                </a:cubicBezTo>
                <a:cubicBezTo>
                  <a:pt x="144" y="276"/>
                  <a:pt x="141" y="276"/>
                  <a:pt x="138" y="277"/>
                </a:cubicBezTo>
                <a:cubicBezTo>
                  <a:pt x="134" y="279"/>
                  <a:pt x="134" y="288"/>
                  <a:pt x="137" y="294"/>
                </a:cubicBezTo>
                <a:cubicBezTo>
                  <a:pt x="137" y="294"/>
                  <a:pt x="138" y="294"/>
                  <a:pt x="138" y="295"/>
                </a:cubicBezTo>
                <a:cubicBezTo>
                  <a:pt x="138" y="295"/>
                  <a:pt x="165" y="369"/>
                  <a:pt x="208" y="396"/>
                </a:cubicBezTo>
                <a:cubicBezTo>
                  <a:pt x="213" y="399"/>
                  <a:pt x="214" y="406"/>
                  <a:pt x="211" y="411"/>
                </a:cubicBezTo>
                <a:cubicBezTo>
                  <a:pt x="209" y="414"/>
                  <a:pt x="206" y="416"/>
                  <a:pt x="202" y="416"/>
                </a:cubicBezTo>
                <a:cubicBezTo>
                  <a:pt x="200" y="416"/>
                  <a:pt x="198" y="415"/>
                  <a:pt x="197" y="414"/>
                </a:cubicBezTo>
                <a:cubicBezTo>
                  <a:pt x="149" y="384"/>
                  <a:pt x="121" y="310"/>
                  <a:pt x="118" y="303"/>
                </a:cubicBezTo>
                <a:cubicBezTo>
                  <a:pt x="111" y="287"/>
                  <a:pt x="113" y="266"/>
                  <a:pt x="129" y="258"/>
                </a:cubicBezTo>
                <a:cubicBezTo>
                  <a:pt x="136" y="254"/>
                  <a:pt x="145" y="253"/>
                  <a:pt x="153" y="256"/>
                </a:cubicBezTo>
                <a:cubicBezTo>
                  <a:pt x="161" y="259"/>
                  <a:pt x="168" y="265"/>
                  <a:pt x="172" y="272"/>
                </a:cubicBezTo>
                <a:cubicBezTo>
                  <a:pt x="174" y="279"/>
                  <a:pt x="177" y="286"/>
                  <a:pt x="181" y="293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1" y="185"/>
                  <a:pt x="195" y="170"/>
                  <a:pt x="213" y="170"/>
                </a:cubicBezTo>
                <a:cubicBezTo>
                  <a:pt x="231" y="170"/>
                  <a:pt x="245" y="185"/>
                  <a:pt x="245" y="202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8" y="224"/>
                  <a:pt x="252" y="224"/>
                  <a:pt x="256" y="224"/>
                </a:cubicBezTo>
                <a:cubicBezTo>
                  <a:pt x="270" y="224"/>
                  <a:pt x="283" y="234"/>
                  <a:pt x="286" y="247"/>
                </a:cubicBezTo>
                <a:cubicBezTo>
                  <a:pt x="290" y="246"/>
                  <a:pt x="294" y="245"/>
                  <a:pt x="298" y="245"/>
                </a:cubicBezTo>
                <a:cubicBezTo>
                  <a:pt x="310" y="245"/>
                  <a:pt x="320" y="251"/>
                  <a:pt x="325" y="260"/>
                </a:cubicBezTo>
                <a:cubicBezTo>
                  <a:pt x="330" y="257"/>
                  <a:pt x="335" y="256"/>
                  <a:pt x="341" y="256"/>
                </a:cubicBezTo>
                <a:cubicBezTo>
                  <a:pt x="358" y="256"/>
                  <a:pt x="373" y="270"/>
                  <a:pt x="373" y="288"/>
                </a:cubicBezTo>
                <a:cubicBezTo>
                  <a:pt x="373" y="330"/>
                  <a:pt x="373" y="330"/>
                  <a:pt x="373" y="330"/>
                </a:cubicBezTo>
                <a:cubicBezTo>
                  <a:pt x="373" y="332"/>
                  <a:pt x="376" y="380"/>
                  <a:pt x="349" y="412"/>
                </a:cubicBez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66825" y="1056729"/>
            <a:ext cx="5372100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b="1" dirty="0"/>
              <a:t>Wykładnia celowościowa</a:t>
            </a:r>
            <a:endParaRPr lang="pl-PL" sz="20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326231" y="2161945"/>
            <a:ext cx="849153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i="1" dirty="0"/>
              <a:t>(…) ma rację skarżąca, że dla budowli zamortyzowanych podstawę opodatkowania będzie stanowiła wartość z dnia 1 stycznia roku, w którym dokonano ostatniej amortyzacji, po uwzględnieniu odpisów amortyzacyjnych. Ustawodawca nie wprowadził bowiem nakazu nieuwzględniania wcześniej dokonanych odpisów amortyzacyjnych. Jednocześnie, nie bez przyczyny skarżąca wskazuje, że </a:t>
            </a:r>
            <a:r>
              <a:rPr lang="pl-PL" b="1" i="1" dirty="0"/>
              <a:t>wykluczony byłby mechanizm uaktualnienia wartości budowli i zapewnienia realnej podstawy opodatkowania powiązanej ze spadkiem wartości budowli w czasie z powodu jej zużycia i postępu technologicznego</a:t>
            </a:r>
            <a:r>
              <a:rPr lang="pl-PL" i="1" dirty="0"/>
              <a:t>.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33840782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Argumenty przeciwne</a:t>
            </a:r>
            <a:endParaRPr lang="en-US" b="1" noProof="0" dirty="0"/>
          </a:p>
        </p:txBody>
      </p:sp>
      <p:sp>
        <p:nvSpPr>
          <p:cNvPr id="9" name="Rectangle 8"/>
          <p:cNvSpPr/>
          <p:nvPr/>
        </p:nvSpPr>
        <p:spPr>
          <a:xfrm>
            <a:off x="376238" y="847179"/>
            <a:ext cx="575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Wyrok WSA w Gliwicach z 11 lipca 2019 r., I SA/</a:t>
            </a:r>
            <a:r>
              <a:rPr lang="pl-PL" b="1" dirty="0" err="1"/>
              <a:t>Gl</a:t>
            </a:r>
            <a:r>
              <a:rPr lang="pl-PL" b="1" dirty="0"/>
              <a:t> 701/19 - </a:t>
            </a:r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376237" y="3266740"/>
            <a:ext cx="8491538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b="1" i="1" dirty="0"/>
              <a:t>Przez wzgląd na niejasny sens nowelizacji </a:t>
            </a:r>
            <a:r>
              <a:rPr lang="pl-PL" i="1" dirty="0"/>
              <a:t>ustawy o podatkach i opłatach lokalnych od 1 stycznia 1997 r., przejawiającej się m.in. dwoistością regulacji prawnej dotyczącej podstawy opodatkowania w zależności od tego, czy budowla jest już zamortyzowana, </a:t>
            </a:r>
            <a:r>
              <a:rPr lang="pl-PL" b="1" i="1" dirty="0"/>
              <a:t>wspomniane rozumowanie powinno być dokonane z uwzględnieniem tzw. wykładni naprawczej</a:t>
            </a:r>
            <a:r>
              <a:rPr lang="pl-PL" i="1" dirty="0"/>
              <a:t>, pozwalającej zrekonstruować normę prawną w kształcie, jaki powinna ona mieć ze względu na określone minimum funkcjonalności zewnętrznej (…) </a:t>
            </a:r>
            <a:r>
              <a:rPr lang="pl-PL" b="1" i="1" u="sng" dirty="0"/>
              <a:t>Trudno zaś wyobrazić sobie sytuację, w której w braku precyzyjnej regulacji prawnej, adresat normy prawnej nadaje jej taką treść, jaka najbardziej mu odpowiada</a:t>
            </a:r>
            <a:r>
              <a:rPr lang="pl-PL" i="1" dirty="0"/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000" i="1" dirty="0"/>
          </a:p>
        </p:txBody>
      </p:sp>
      <p:pic>
        <p:nvPicPr>
          <p:cNvPr id="8" name="Picture 7" descr="File:Znak B-2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90720"/>
            <a:ext cx="704752" cy="704752"/>
          </a:xfrm>
          <a:prstGeom prst="rect">
            <a:avLst/>
          </a:prstGeom>
        </p:spPr>
      </p:pic>
      <p:pic>
        <p:nvPicPr>
          <p:cNvPr id="10" name="Picture 9" descr="File:Znak B-2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2561988"/>
            <a:ext cx="704752" cy="704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4437" y="1743041"/>
            <a:ext cx="270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Utrwalona doktryna</a:t>
            </a:r>
            <a:endParaRPr lang="pl-PL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214437" y="2693822"/>
            <a:ext cx="2862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Wykładnia naprawcza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6280512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Argumenty przeciwne</a:t>
            </a:r>
            <a:endParaRPr lang="en-US" b="1" noProof="0" dirty="0"/>
          </a:p>
        </p:txBody>
      </p:sp>
      <p:sp>
        <p:nvSpPr>
          <p:cNvPr id="7" name="Rectangle 6"/>
          <p:cNvSpPr/>
          <p:nvPr/>
        </p:nvSpPr>
        <p:spPr>
          <a:xfrm>
            <a:off x="376237" y="3266740"/>
            <a:ext cx="8491538" cy="41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000" i="1" dirty="0"/>
          </a:p>
        </p:txBody>
      </p:sp>
      <p:pic>
        <p:nvPicPr>
          <p:cNvPr id="8" name="Picture 7" descr="File:Znak B-2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84318"/>
            <a:ext cx="704752" cy="704752"/>
          </a:xfrm>
          <a:prstGeom prst="rect">
            <a:avLst/>
          </a:prstGeom>
        </p:spPr>
      </p:pic>
      <p:pic>
        <p:nvPicPr>
          <p:cNvPr id="10" name="Picture 9" descr="File:Znak B-2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2561988"/>
            <a:ext cx="704752" cy="704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4436" y="1436639"/>
            <a:ext cx="6443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Nielogiczny przepis – amortyzacja degresywna </a:t>
            </a:r>
            <a:endParaRPr lang="pl-PL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214436" y="2693822"/>
            <a:ext cx="5319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 z budowlami nieamortyzowanymi?</a:t>
            </a:r>
            <a:endParaRPr lang="pl-PL" sz="2000" b="1" dirty="0"/>
          </a:p>
        </p:txBody>
      </p:sp>
      <p:pic>
        <p:nvPicPr>
          <p:cNvPr id="13" name="Picture 12" descr="File:Znak B-2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919945"/>
            <a:ext cx="704752" cy="7047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4436" y="4051779"/>
            <a:ext cx="6834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Zmiana z 1997 r. jedynie doprecyzowała na jaki dzień ustalać podstawę opodatkowania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0800297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noProof="0" dirty="0"/>
              <a:t>Wnioski</a:t>
            </a:r>
            <a:endParaRPr lang="en-US" b="1" noProof="0" dirty="0"/>
          </a:p>
        </p:txBody>
      </p:sp>
      <p:sp>
        <p:nvSpPr>
          <p:cNvPr id="8" name="Rectangle 7"/>
          <p:cNvSpPr/>
          <p:nvPr/>
        </p:nvSpPr>
        <p:spPr>
          <a:xfrm>
            <a:off x="376238" y="1522509"/>
            <a:ext cx="8143877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400" b="1" dirty="0"/>
              <a:t>„Wykładnia naprawcza” a zasada </a:t>
            </a:r>
            <a:r>
              <a:rPr lang="pl-PL" sz="2400" b="1" i="1" dirty="0"/>
              <a:t>in dubio pro </a:t>
            </a:r>
            <a:r>
              <a:rPr lang="pl-PL" sz="2400" b="1" i="1" dirty="0" err="1"/>
              <a:t>tributario</a:t>
            </a:r>
            <a:endParaRPr lang="pl-PL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76237" y="3313209"/>
            <a:ext cx="8143877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400" b="1" dirty="0"/>
              <a:t>W jaki sposób należy naprawiać wadliwe przepisy podatkowe?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42634766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49" y="531462"/>
            <a:ext cx="4295775" cy="58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13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Warszawie z 17.04.2019 r., </a:t>
            </a:r>
            <a:br>
              <a:rPr lang="pl-PL" b="1" dirty="0"/>
            </a:br>
            <a:r>
              <a:rPr lang="pl-PL" b="1" dirty="0"/>
              <a:t>III SA/</a:t>
            </a:r>
            <a:r>
              <a:rPr lang="pl-PL" b="1" dirty="0" err="1"/>
              <a:t>Wa</a:t>
            </a:r>
            <a:r>
              <a:rPr lang="pl-PL" b="1" dirty="0"/>
              <a:t> 1905/18</a:t>
            </a:r>
            <a:endParaRPr lang="en-US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276225" y="1364338"/>
            <a:ext cx="85915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i="1" dirty="0"/>
              <a:t>Podstawę opodatkowania stanowi przychód odpowiadający </a:t>
            </a:r>
            <a:r>
              <a:rPr lang="pl-PL" sz="2200" b="1" i="1" dirty="0"/>
              <a:t>wartości początkowej środka trwałego ustalanej na pierwszy dzień każdego miesiąca wynikającej z prowadzonej ewidencji</a:t>
            </a:r>
            <a:r>
              <a:rPr lang="pl-PL" sz="2200" i="1" dirty="0"/>
              <a:t>, pomniejszonej o kwotę 10 000 000 zł.</a:t>
            </a:r>
          </a:p>
          <a:p>
            <a:endParaRPr lang="pl-PL" dirty="0"/>
          </a:p>
          <a:p>
            <a:r>
              <a:rPr lang="pl-PL" dirty="0"/>
              <a:t>Art. 24b ust. 3 UPDOP (stan prawny na dzień 31 grudnia 2018 r.)</a:t>
            </a:r>
          </a:p>
          <a:p>
            <a:pPr algn="just">
              <a:lnSpc>
                <a:spcPct val="150000"/>
              </a:lnSpc>
              <a:defRPr/>
            </a:pPr>
            <a:endParaRPr lang="pl-PL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6225" y="4002257"/>
            <a:ext cx="8724900" cy="2440620"/>
            <a:chOff x="276225" y="4002257"/>
            <a:chExt cx="8724900" cy="24406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638" y="4002257"/>
              <a:ext cx="1146244" cy="11324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6225" y="5242548"/>
              <a:ext cx="87249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l-PL" sz="2400" b="1" dirty="0">
                  <a:solidFill>
                    <a:srgbClr val="92D050"/>
                  </a:solidFill>
                </a:rPr>
                <a:t>Czy podstawa opodatkowania jest pomniejszana o odpisy amortyzacyjne?</a:t>
              </a:r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2484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Warszawie z 17.04.2019 r., </a:t>
            </a:r>
            <a:br>
              <a:rPr lang="pl-PL" b="1" dirty="0"/>
            </a:br>
            <a:r>
              <a:rPr lang="pl-PL" b="1" dirty="0"/>
              <a:t>III SA/</a:t>
            </a:r>
            <a:r>
              <a:rPr lang="pl-PL" b="1" dirty="0" err="1"/>
              <a:t>Wa</a:t>
            </a:r>
            <a:r>
              <a:rPr lang="pl-PL" b="1" dirty="0"/>
              <a:t> 1905/18</a:t>
            </a:r>
            <a:endParaRPr lang="en-US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276225" y="1244428"/>
            <a:ext cx="859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Zdaniem Dyrektora KIS podstawa opodatkowania </a:t>
            </a:r>
            <a:r>
              <a:rPr lang="pl-PL" sz="2400" dirty="0">
                <a:solidFill>
                  <a:srgbClr val="FF0000"/>
                </a:solidFill>
              </a:rPr>
              <a:t>nie jest pomniejszana</a:t>
            </a:r>
            <a:r>
              <a:rPr lang="pl-PL" sz="2400" dirty="0"/>
              <a:t> o odpisy amortyzacyjne ponieważ: </a:t>
            </a:r>
            <a:endParaRPr lang="pl-PL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6238" y="2370900"/>
            <a:ext cx="8491537" cy="1823763"/>
            <a:chOff x="376238" y="2580450"/>
            <a:chExt cx="8491537" cy="1823763"/>
          </a:xfrm>
        </p:grpSpPr>
        <p:pic>
          <p:nvPicPr>
            <p:cNvPr id="2" name="Picture 1" descr="File:Znak B-2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8" y="2580450"/>
              <a:ext cx="704752" cy="70475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09676" y="2732771"/>
              <a:ext cx="76580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l-PL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Brak literalnego wskazania</a:t>
              </a:r>
              <a:endParaRPr lang="pl-PL" sz="2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6238" y="3388550"/>
              <a:ext cx="82724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l-PL" sz="200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Przepis art. 24b ust. 3 </a:t>
              </a:r>
              <a:r>
                <a:rPr lang="pl-PL" sz="2000" i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u.p.d.o.p</a:t>
              </a:r>
              <a:r>
                <a:rPr lang="pl-PL" sz="200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. </a:t>
              </a:r>
              <a:r>
                <a:rPr lang="pl-PL" sz="2000" b="1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nie wskazuje na możliwość pomniejszania </a:t>
              </a:r>
              <a:r>
                <a:rPr lang="pl-PL" sz="200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wartości początkowej o dokonane odpisy amortyzacyjne.</a:t>
              </a:r>
              <a:endParaRPr lang="pl-PL" sz="2000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6238" y="4525214"/>
            <a:ext cx="8491537" cy="1747139"/>
            <a:chOff x="376238" y="4810964"/>
            <a:chExt cx="8491537" cy="1747139"/>
          </a:xfrm>
        </p:grpSpPr>
        <p:pic>
          <p:nvPicPr>
            <p:cNvPr id="13" name="Picture 12" descr="File:Znak B-2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8" y="4810964"/>
              <a:ext cx="704752" cy="7047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66725" y="5542440"/>
              <a:ext cx="81819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l-PL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Podstawa opodatkowania </a:t>
              </a:r>
              <a:r>
                <a:rPr lang="pl-PL" sz="200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"jest wartością brutto, nie pomniejszoną o dokonane odpisy amortyzacyjne. Wartość ta uwzględnia jednakże zwiększenie wynikające z ulepszenia środka trwałego"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9676" y="4938769"/>
              <a:ext cx="76580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l-PL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Intencja ustawodawcy</a:t>
              </a:r>
              <a:endParaRPr lang="pl-PL" sz="20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66725" y="6291993"/>
            <a:ext cx="4267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(z uzasadnienia do projektu ustawy)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772015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Warszawie z 17.04.2019 r., </a:t>
            </a:r>
            <a:br>
              <a:rPr lang="pl-PL" b="1" dirty="0"/>
            </a:br>
            <a:r>
              <a:rPr lang="pl-PL" b="1" dirty="0"/>
              <a:t>III SA/</a:t>
            </a:r>
            <a:r>
              <a:rPr lang="pl-PL" b="1" dirty="0" err="1"/>
              <a:t>Wa</a:t>
            </a:r>
            <a:r>
              <a:rPr lang="pl-PL" b="1" dirty="0"/>
              <a:t> 1905/18</a:t>
            </a:r>
            <a:endParaRPr lang="en-US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276225" y="1193980"/>
            <a:ext cx="8591550" cy="131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Zdaniem Sądu podstawa opodatkowania </a:t>
            </a:r>
            <a:r>
              <a:rPr lang="pl-PL" sz="2400" dirty="0">
                <a:solidFill>
                  <a:schemeClr val="accent1"/>
                </a:solidFill>
              </a:rPr>
              <a:t>jest pomniejszana</a:t>
            </a:r>
            <a:r>
              <a:rPr lang="pl-PL" sz="2400" dirty="0"/>
              <a:t> o odpisy amortyzacyjne ponieważ: </a:t>
            </a:r>
            <a:endParaRPr lang="pl-PL" dirty="0"/>
          </a:p>
          <a:p>
            <a:pPr algn="just">
              <a:lnSpc>
                <a:spcPct val="150000"/>
              </a:lnSpc>
              <a:defRPr/>
            </a:pPr>
            <a:endParaRPr lang="pl-PL" sz="2400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376238" y="2275929"/>
            <a:ext cx="633412" cy="633412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98 w 512"/>
              <a:gd name="T5" fmla="*/ 181 h 512"/>
              <a:gd name="T6" fmla="*/ 266 w 512"/>
              <a:gd name="T7" fmla="*/ 192 h 512"/>
              <a:gd name="T8" fmla="*/ 266 w 512"/>
              <a:gd name="T9" fmla="*/ 170 h 512"/>
              <a:gd name="T10" fmla="*/ 298 w 512"/>
              <a:gd name="T11" fmla="*/ 181 h 512"/>
              <a:gd name="T12" fmla="*/ 259 w 512"/>
              <a:gd name="T13" fmla="*/ 120 h 512"/>
              <a:gd name="T14" fmla="*/ 274 w 512"/>
              <a:gd name="T15" fmla="*/ 135 h 512"/>
              <a:gd name="T16" fmla="*/ 245 w 512"/>
              <a:gd name="T17" fmla="*/ 160 h 512"/>
              <a:gd name="T18" fmla="*/ 237 w 512"/>
              <a:gd name="T19" fmla="*/ 141 h 512"/>
              <a:gd name="T20" fmla="*/ 213 w 512"/>
              <a:gd name="T21" fmla="*/ 96 h 512"/>
              <a:gd name="T22" fmla="*/ 224 w 512"/>
              <a:gd name="T23" fmla="*/ 138 h 512"/>
              <a:gd name="T24" fmla="*/ 202 w 512"/>
              <a:gd name="T25" fmla="*/ 138 h 512"/>
              <a:gd name="T26" fmla="*/ 152 w 512"/>
              <a:gd name="T27" fmla="*/ 120 h 512"/>
              <a:gd name="T28" fmla="*/ 189 w 512"/>
              <a:gd name="T29" fmla="*/ 141 h 512"/>
              <a:gd name="T30" fmla="*/ 181 w 512"/>
              <a:gd name="T31" fmla="*/ 160 h 512"/>
              <a:gd name="T32" fmla="*/ 152 w 512"/>
              <a:gd name="T33" fmla="*/ 135 h 512"/>
              <a:gd name="T34" fmla="*/ 138 w 512"/>
              <a:gd name="T35" fmla="*/ 170 h 512"/>
              <a:gd name="T36" fmla="*/ 170 w 512"/>
              <a:gd name="T37" fmla="*/ 181 h 512"/>
              <a:gd name="T38" fmla="*/ 138 w 512"/>
              <a:gd name="T39" fmla="*/ 192 h 512"/>
              <a:gd name="T40" fmla="*/ 138 w 512"/>
              <a:gd name="T41" fmla="*/ 170 h 512"/>
              <a:gd name="T42" fmla="*/ 341 w 512"/>
              <a:gd name="T43" fmla="*/ 416 h 512"/>
              <a:gd name="T44" fmla="*/ 333 w 512"/>
              <a:gd name="T45" fmla="*/ 398 h 512"/>
              <a:gd name="T46" fmla="*/ 351 w 512"/>
              <a:gd name="T47" fmla="*/ 288 h 512"/>
              <a:gd name="T48" fmla="*/ 330 w 512"/>
              <a:gd name="T49" fmla="*/ 286 h 512"/>
              <a:gd name="T50" fmla="*/ 320 w 512"/>
              <a:gd name="T51" fmla="*/ 298 h 512"/>
              <a:gd name="T52" fmla="*/ 320 w 512"/>
              <a:gd name="T53" fmla="*/ 298 h 512"/>
              <a:gd name="T54" fmla="*/ 309 w 512"/>
              <a:gd name="T55" fmla="*/ 277 h 512"/>
              <a:gd name="T56" fmla="*/ 288 w 512"/>
              <a:gd name="T57" fmla="*/ 277 h 512"/>
              <a:gd name="T58" fmla="*/ 277 w 512"/>
              <a:gd name="T59" fmla="*/ 298 h 512"/>
              <a:gd name="T60" fmla="*/ 266 w 512"/>
              <a:gd name="T61" fmla="*/ 256 h 512"/>
              <a:gd name="T62" fmla="*/ 245 w 512"/>
              <a:gd name="T63" fmla="*/ 256 h 512"/>
              <a:gd name="T64" fmla="*/ 234 w 512"/>
              <a:gd name="T65" fmla="*/ 298 h 512"/>
              <a:gd name="T66" fmla="*/ 224 w 512"/>
              <a:gd name="T67" fmla="*/ 202 h 512"/>
              <a:gd name="T68" fmla="*/ 202 w 512"/>
              <a:gd name="T69" fmla="*/ 202 h 512"/>
              <a:gd name="T70" fmla="*/ 196 w 512"/>
              <a:gd name="T71" fmla="*/ 340 h 512"/>
              <a:gd name="T72" fmla="*/ 152 w 512"/>
              <a:gd name="T73" fmla="*/ 281 h 512"/>
              <a:gd name="T74" fmla="*/ 138 w 512"/>
              <a:gd name="T75" fmla="*/ 277 h 512"/>
              <a:gd name="T76" fmla="*/ 138 w 512"/>
              <a:gd name="T77" fmla="*/ 295 h 512"/>
              <a:gd name="T78" fmla="*/ 211 w 512"/>
              <a:gd name="T79" fmla="*/ 411 h 512"/>
              <a:gd name="T80" fmla="*/ 197 w 512"/>
              <a:gd name="T81" fmla="*/ 414 h 512"/>
              <a:gd name="T82" fmla="*/ 129 w 512"/>
              <a:gd name="T83" fmla="*/ 258 h 512"/>
              <a:gd name="T84" fmla="*/ 172 w 512"/>
              <a:gd name="T85" fmla="*/ 272 h 512"/>
              <a:gd name="T86" fmla="*/ 181 w 512"/>
              <a:gd name="T87" fmla="*/ 202 h 512"/>
              <a:gd name="T88" fmla="*/ 245 w 512"/>
              <a:gd name="T89" fmla="*/ 202 h 512"/>
              <a:gd name="T90" fmla="*/ 256 w 512"/>
              <a:gd name="T91" fmla="*/ 224 h 512"/>
              <a:gd name="T92" fmla="*/ 298 w 512"/>
              <a:gd name="T93" fmla="*/ 245 h 512"/>
              <a:gd name="T94" fmla="*/ 341 w 512"/>
              <a:gd name="T95" fmla="*/ 256 h 512"/>
              <a:gd name="T96" fmla="*/ 373 w 512"/>
              <a:gd name="T97" fmla="*/ 3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181"/>
                </a:moveTo>
                <a:cubicBezTo>
                  <a:pt x="298" y="187"/>
                  <a:pt x="294" y="192"/>
                  <a:pt x="288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0" y="192"/>
                  <a:pt x="256" y="187"/>
                  <a:pt x="256" y="181"/>
                </a:cubicBezTo>
                <a:cubicBezTo>
                  <a:pt x="256" y="175"/>
                  <a:pt x="260" y="170"/>
                  <a:pt x="266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94" y="170"/>
                  <a:pt x="298" y="175"/>
                  <a:pt x="298" y="181"/>
                </a:cubicBezTo>
                <a:close/>
                <a:moveTo>
                  <a:pt x="237" y="141"/>
                </a:moveTo>
                <a:cubicBezTo>
                  <a:pt x="259" y="120"/>
                  <a:pt x="259" y="120"/>
                  <a:pt x="259" y="120"/>
                </a:cubicBezTo>
                <a:cubicBezTo>
                  <a:pt x="263" y="116"/>
                  <a:pt x="270" y="116"/>
                  <a:pt x="274" y="120"/>
                </a:cubicBezTo>
                <a:cubicBezTo>
                  <a:pt x="278" y="124"/>
                  <a:pt x="278" y="131"/>
                  <a:pt x="274" y="135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0" y="159"/>
                  <a:pt x="248" y="160"/>
                  <a:pt x="245" y="160"/>
                </a:cubicBezTo>
                <a:cubicBezTo>
                  <a:pt x="242" y="160"/>
                  <a:pt x="240" y="159"/>
                  <a:pt x="237" y="157"/>
                </a:cubicBezTo>
                <a:cubicBezTo>
                  <a:pt x="233" y="152"/>
                  <a:pt x="233" y="146"/>
                  <a:pt x="237" y="141"/>
                </a:cubicBezTo>
                <a:close/>
                <a:moveTo>
                  <a:pt x="202" y="106"/>
                </a:moveTo>
                <a:cubicBezTo>
                  <a:pt x="202" y="100"/>
                  <a:pt x="207" y="96"/>
                  <a:pt x="213" y="96"/>
                </a:cubicBezTo>
                <a:cubicBezTo>
                  <a:pt x="219" y="96"/>
                  <a:pt x="224" y="100"/>
                  <a:pt x="224" y="106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44"/>
                  <a:pt x="219" y="149"/>
                  <a:pt x="213" y="149"/>
                </a:cubicBezTo>
                <a:cubicBezTo>
                  <a:pt x="207" y="149"/>
                  <a:pt x="202" y="144"/>
                  <a:pt x="202" y="138"/>
                </a:cubicBezTo>
                <a:lnTo>
                  <a:pt x="202" y="106"/>
                </a:lnTo>
                <a:close/>
                <a:moveTo>
                  <a:pt x="152" y="120"/>
                </a:moveTo>
                <a:cubicBezTo>
                  <a:pt x="156" y="116"/>
                  <a:pt x="163" y="116"/>
                  <a:pt x="167" y="12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3" y="146"/>
                  <a:pt x="193" y="152"/>
                  <a:pt x="189" y="157"/>
                </a:cubicBezTo>
                <a:cubicBezTo>
                  <a:pt x="186" y="159"/>
                  <a:pt x="184" y="160"/>
                  <a:pt x="181" y="160"/>
                </a:cubicBezTo>
                <a:cubicBezTo>
                  <a:pt x="178" y="160"/>
                  <a:pt x="176" y="159"/>
                  <a:pt x="173" y="157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48" y="131"/>
                  <a:pt x="148" y="124"/>
                  <a:pt x="152" y="120"/>
                </a:cubicBezTo>
                <a:close/>
                <a:moveTo>
                  <a:pt x="138" y="170"/>
                </a:moveTo>
                <a:cubicBezTo>
                  <a:pt x="160" y="170"/>
                  <a:pt x="160" y="170"/>
                  <a:pt x="160" y="170"/>
                </a:cubicBezTo>
                <a:cubicBezTo>
                  <a:pt x="166" y="170"/>
                  <a:pt x="170" y="175"/>
                  <a:pt x="170" y="181"/>
                </a:cubicBezTo>
                <a:cubicBezTo>
                  <a:pt x="170" y="187"/>
                  <a:pt x="166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2" y="192"/>
                  <a:pt x="128" y="187"/>
                  <a:pt x="128" y="181"/>
                </a:cubicBezTo>
                <a:cubicBezTo>
                  <a:pt x="128" y="175"/>
                  <a:pt x="132" y="170"/>
                  <a:pt x="138" y="170"/>
                </a:cubicBezTo>
                <a:close/>
                <a:moveTo>
                  <a:pt x="349" y="412"/>
                </a:moveTo>
                <a:cubicBezTo>
                  <a:pt x="347" y="414"/>
                  <a:pt x="344" y="416"/>
                  <a:pt x="341" y="416"/>
                </a:cubicBezTo>
                <a:cubicBezTo>
                  <a:pt x="338" y="416"/>
                  <a:pt x="336" y="415"/>
                  <a:pt x="334" y="413"/>
                </a:cubicBezTo>
                <a:cubicBezTo>
                  <a:pt x="329" y="409"/>
                  <a:pt x="329" y="403"/>
                  <a:pt x="333" y="398"/>
                </a:cubicBezTo>
                <a:cubicBezTo>
                  <a:pt x="354" y="373"/>
                  <a:pt x="351" y="332"/>
                  <a:pt x="351" y="331"/>
                </a:cubicBezTo>
                <a:cubicBezTo>
                  <a:pt x="351" y="288"/>
                  <a:pt x="351" y="288"/>
                  <a:pt x="351" y="288"/>
                </a:cubicBezTo>
                <a:cubicBezTo>
                  <a:pt x="351" y="282"/>
                  <a:pt x="346" y="277"/>
                  <a:pt x="341" y="277"/>
                </a:cubicBezTo>
                <a:cubicBezTo>
                  <a:pt x="335" y="277"/>
                  <a:pt x="331" y="281"/>
                  <a:pt x="330" y="286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0" y="294"/>
                  <a:pt x="326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14" y="298"/>
                  <a:pt x="309" y="294"/>
                  <a:pt x="309" y="288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71"/>
                  <a:pt x="304" y="266"/>
                  <a:pt x="298" y="266"/>
                </a:cubicBezTo>
                <a:cubicBezTo>
                  <a:pt x="292" y="266"/>
                  <a:pt x="288" y="271"/>
                  <a:pt x="288" y="277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8"/>
                  <a:pt x="277" y="298"/>
                </a:cubicBezTo>
                <a:cubicBezTo>
                  <a:pt x="271" y="298"/>
                  <a:pt x="266" y="294"/>
                  <a:pt x="266" y="288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6" y="250"/>
                  <a:pt x="262" y="245"/>
                  <a:pt x="256" y="245"/>
                </a:cubicBezTo>
                <a:cubicBezTo>
                  <a:pt x="250" y="245"/>
                  <a:pt x="245" y="250"/>
                  <a:pt x="245" y="256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45" y="294"/>
                  <a:pt x="240" y="298"/>
                  <a:pt x="234" y="298"/>
                </a:cubicBezTo>
                <a:cubicBezTo>
                  <a:pt x="228" y="298"/>
                  <a:pt x="224" y="294"/>
                  <a:pt x="224" y="288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19" y="192"/>
                  <a:pt x="213" y="192"/>
                </a:cubicBezTo>
                <a:cubicBezTo>
                  <a:pt x="207" y="192"/>
                  <a:pt x="202" y="196"/>
                  <a:pt x="202" y="202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2" y="335"/>
                  <a:pt x="200" y="338"/>
                  <a:pt x="196" y="340"/>
                </a:cubicBezTo>
                <a:cubicBezTo>
                  <a:pt x="192" y="342"/>
                  <a:pt x="188" y="341"/>
                  <a:pt x="185" y="338"/>
                </a:cubicBezTo>
                <a:cubicBezTo>
                  <a:pt x="171" y="326"/>
                  <a:pt x="155" y="288"/>
                  <a:pt x="152" y="281"/>
                </a:cubicBezTo>
                <a:cubicBezTo>
                  <a:pt x="151" y="279"/>
                  <a:pt x="149" y="277"/>
                  <a:pt x="146" y="276"/>
                </a:cubicBezTo>
                <a:cubicBezTo>
                  <a:pt x="144" y="276"/>
                  <a:pt x="141" y="276"/>
                  <a:pt x="138" y="277"/>
                </a:cubicBezTo>
                <a:cubicBezTo>
                  <a:pt x="134" y="279"/>
                  <a:pt x="134" y="288"/>
                  <a:pt x="137" y="294"/>
                </a:cubicBezTo>
                <a:cubicBezTo>
                  <a:pt x="137" y="294"/>
                  <a:pt x="138" y="294"/>
                  <a:pt x="138" y="295"/>
                </a:cubicBezTo>
                <a:cubicBezTo>
                  <a:pt x="138" y="295"/>
                  <a:pt x="165" y="369"/>
                  <a:pt x="208" y="396"/>
                </a:cubicBezTo>
                <a:cubicBezTo>
                  <a:pt x="213" y="399"/>
                  <a:pt x="214" y="406"/>
                  <a:pt x="211" y="411"/>
                </a:cubicBezTo>
                <a:cubicBezTo>
                  <a:pt x="209" y="414"/>
                  <a:pt x="206" y="416"/>
                  <a:pt x="202" y="416"/>
                </a:cubicBezTo>
                <a:cubicBezTo>
                  <a:pt x="200" y="416"/>
                  <a:pt x="198" y="415"/>
                  <a:pt x="197" y="414"/>
                </a:cubicBezTo>
                <a:cubicBezTo>
                  <a:pt x="149" y="384"/>
                  <a:pt x="121" y="310"/>
                  <a:pt x="118" y="303"/>
                </a:cubicBezTo>
                <a:cubicBezTo>
                  <a:pt x="111" y="287"/>
                  <a:pt x="113" y="266"/>
                  <a:pt x="129" y="258"/>
                </a:cubicBezTo>
                <a:cubicBezTo>
                  <a:pt x="136" y="254"/>
                  <a:pt x="145" y="253"/>
                  <a:pt x="153" y="256"/>
                </a:cubicBezTo>
                <a:cubicBezTo>
                  <a:pt x="161" y="259"/>
                  <a:pt x="168" y="265"/>
                  <a:pt x="172" y="272"/>
                </a:cubicBezTo>
                <a:cubicBezTo>
                  <a:pt x="174" y="279"/>
                  <a:pt x="177" y="286"/>
                  <a:pt x="181" y="293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1" y="185"/>
                  <a:pt x="195" y="170"/>
                  <a:pt x="213" y="170"/>
                </a:cubicBezTo>
                <a:cubicBezTo>
                  <a:pt x="231" y="170"/>
                  <a:pt x="245" y="185"/>
                  <a:pt x="245" y="202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8" y="224"/>
                  <a:pt x="252" y="224"/>
                  <a:pt x="256" y="224"/>
                </a:cubicBezTo>
                <a:cubicBezTo>
                  <a:pt x="270" y="224"/>
                  <a:pt x="283" y="234"/>
                  <a:pt x="286" y="247"/>
                </a:cubicBezTo>
                <a:cubicBezTo>
                  <a:pt x="290" y="246"/>
                  <a:pt x="294" y="245"/>
                  <a:pt x="298" y="245"/>
                </a:cubicBezTo>
                <a:cubicBezTo>
                  <a:pt x="310" y="245"/>
                  <a:pt x="320" y="251"/>
                  <a:pt x="325" y="260"/>
                </a:cubicBezTo>
                <a:cubicBezTo>
                  <a:pt x="330" y="257"/>
                  <a:pt x="335" y="256"/>
                  <a:pt x="341" y="256"/>
                </a:cubicBezTo>
                <a:cubicBezTo>
                  <a:pt x="358" y="256"/>
                  <a:pt x="373" y="270"/>
                  <a:pt x="373" y="288"/>
                </a:cubicBezTo>
                <a:cubicBezTo>
                  <a:pt x="373" y="330"/>
                  <a:pt x="373" y="330"/>
                  <a:pt x="373" y="330"/>
                </a:cubicBezTo>
                <a:cubicBezTo>
                  <a:pt x="373" y="332"/>
                  <a:pt x="376" y="380"/>
                  <a:pt x="349" y="412"/>
                </a:cubicBez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66825" y="2275929"/>
            <a:ext cx="3857623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b="1" dirty="0"/>
              <a:t>Wykładnia językowa</a:t>
            </a:r>
            <a:endParaRPr lang="pl-PL" sz="2000" b="1" i="1" u="sng" dirty="0"/>
          </a:p>
        </p:txBody>
      </p:sp>
      <p:sp>
        <p:nvSpPr>
          <p:cNvPr id="9" name="Rectangle 8"/>
          <p:cNvSpPr/>
          <p:nvPr/>
        </p:nvSpPr>
        <p:spPr>
          <a:xfrm>
            <a:off x="276225" y="2993793"/>
            <a:ext cx="8558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Zwrot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„ustalanej na pierwszy dzień każdego miesiąca wynikającej z prowadzonej ewidencji”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nakazuje uwzględnianie wszystkich istotnych zdarzeń (w tym odpisów). Przepis należy intepretować z użyciem wszystkich użytych w nim zwrotów. </a:t>
            </a:r>
          </a:p>
        </p:txBody>
      </p:sp>
      <p:sp>
        <p:nvSpPr>
          <p:cNvPr id="14" name="Freeform 13"/>
          <p:cNvSpPr>
            <a:spLocks noChangeAspect="1" noEditPoints="1"/>
          </p:cNvSpPr>
          <p:nvPr/>
        </p:nvSpPr>
        <p:spPr bwMode="auto">
          <a:xfrm>
            <a:off x="376238" y="4575388"/>
            <a:ext cx="633412" cy="633412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98 w 512"/>
              <a:gd name="T5" fmla="*/ 181 h 512"/>
              <a:gd name="T6" fmla="*/ 266 w 512"/>
              <a:gd name="T7" fmla="*/ 192 h 512"/>
              <a:gd name="T8" fmla="*/ 266 w 512"/>
              <a:gd name="T9" fmla="*/ 170 h 512"/>
              <a:gd name="T10" fmla="*/ 298 w 512"/>
              <a:gd name="T11" fmla="*/ 181 h 512"/>
              <a:gd name="T12" fmla="*/ 259 w 512"/>
              <a:gd name="T13" fmla="*/ 120 h 512"/>
              <a:gd name="T14" fmla="*/ 274 w 512"/>
              <a:gd name="T15" fmla="*/ 135 h 512"/>
              <a:gd name="T16" fmla="*/ 245 w 512"/>
              <a:gd name="T17" fmla="*/ 160 h 512"/>
              <a:gd name="T18" fmla="*/ 237 w 512"/>
              <a:gd name="T19" fmla="*/ 141 h 512"/>
              <a:gd name="T20" fmla="*/ 213 w 512"/>
              <a:gd name="T21" fmla="*/ 96 h 512"/>
              <a:gd name="T22" fmla="*/ 224 w 512"/>
              <a:gd name="T23" fmla="*/ 138 h 512"/>
              <a:gd name="T24" fmla="*/ 202 w 512"/>
              <a:gd name="T25" fmla="*/ 138 h 512"/>
              <a:gd name="T26" fmla="*/ 152 w 512"/>
              <a:gd name="T27" fmla="*/ 120 h 512"/>
              <a:gd name="T28" fmla="*/ 189 w 512"/>
              <a:gd name="T29" fmla="*/ 141 h 512"/>
              <a:gd name="T30" fmla="*/ 181 w 512"/>
              <a:gd name="T31" fmla="*/ 160 h 512"/>
              <a:gd name="T32" fmla="*/ 152 w 512"/>
              <a:gd name="T33" fmla="*/ 135 h 512"/>
              <a:gd name="T34" fmla="*/ 138 w 512"/>
              <a:gd name="T35" fmla="*/ 170 h 512"/>
              <a:gd name="T36" fmla="*/ 170 w 512"/>
              <a:gd name="T37" fmla="*/ 181 h 512"/>
              <a:gd name="T38" fmla="*/ 138 w 512"/>
              <a:gd name="T39" fmla="*/ 192 h 512"/>
              <a:gd name="T40" fmla="*/ 138 w 512"/>
              <a:gd name="T41" fmla="*/ 170 h 512"/>
              <a:gd name="T42" fmla="*/ 341 w 512"/>
              <a:gd name="T43" fmla="*/ 416 h 512"/>
              <a:gd name="T44" fmla="*/ 333 w 512"/>
              <a:gd name="T45" fmla="*/ 398 h 512"/>
              <a:gd name="T46" fmla="*/ 351 w 512"/>
              <a:gd name="T47" fmla="*/ 288 h 512"/>
              <a:gd name="T48" fmla="*/ 330 w 512"/>
              <a:gd name="T49" fmla="*/ 286 h 512"/>
              <a:gd name="T50" fmla="*/ 320 w 512"/>
              <a:gd name="T51" fmla="*/ 298 h 512"/>
              <a:gd name="T52" fmla="*/ 320 w 512"/>
              <a:gd name="T53" fmla="*/ 298 h 512"/>
              <a:gd name="T54" fmla="*/ 309 w 512"/>
              <a:gd name="T55" fmla="*/ 277 h 512"/>
              <a:gd name="T56" fmla="*/ 288 w 512"/>
              <a:gd name="T57" fmla="*/ 277 h 512"/>
              <a:gd name="T58" fmla="*/ 277 w 512"/>
              <a:gd name="T59" fmla="*/ 298 h 512"/>
              <a:gd name="T60" fmla="*/ 266 w 512"/>
              <a:gd name="T61" fmla="*/ 256 h 512"/>
              <a:gd name="T62" fmla="*/ 245 w 512"/>
              <a:gd name="T63" fmla="*/ 256 h 512"/>
              <a:gd name="T64" fmla="*/ 234 w 512"/>
              <a:gd name="T65" fmla="*/ 298 h 512"/>
              <a:gd name="T66" fmla="*/ 224 w 512"/>
              <a:gd name="T67" fmla="*/ 202 h 512"/>
              <a:gd name="T68" fmla="*/ 202 w 512"/>
              <a:gd name="T69" fmla="*/ 202 h 512"/>
              <a:gd name="T70" fmla="*/ 196 w 512"/>
              <a:gd name="T71" fmla="*/ 340 h 512"/>
              <a:gd name="T72" fmla="*/ 152 w 512"/>
              <a:gd name="T73" fmla="*/ 281 h 512"/>
              <a:gd name="T74" fmla="*/ 138 w 512"/>
              <a:gd name="T75" fmla="*/ 277 h 512"/>
              <a:gd name="T76" fmla="*/ 138 w 512"/>
              <a:gd name="T77" fmla="*/ 295 h 512"/>
              <a:gd name="T78" fmla="*/ 211 w 512"/>
              <a:gd name="T79" fmla="*/ 411 h 512"/>
              <a:gd name="T80" fmla="*/ 197 w 512"/>
              <a:gd name="T81" fmla="*/ 414 h 512"/>
              <a:gd name="T82" fmla="*/ 129 w 512"/>
              <a:gd name="T83" fmla="*/ 258 h 512"/>
              <a:gd name="T84" fmla="*/ 172 w 512"/>
              <a:gd name="T85" fmla="*/ 272 h 512"/>
              <a:gd name="T86" fmla="*/ 181 w 512"/>
              <a:gd name="T87" fmla="*/ 202 h 512"/>
              <a:gd name="T88" fmla="*/ 245 w 512"/>
              <a:gd name="T89" fmla="*/ 202 h 512"/>
              <a:gd name="T90" fmla="*/ 256 w 512"/>
              <a:gd name="T91" fmla="*/ 224 h 512"/>
              <a:gd name="T92" fmla="*/ 298 w 512"/>
              <a:gd name="T93" fmla="*/ 245 h 512"/>
              <a:gd name="T94" fmla="*/ 341 w 512"/>
              <a:gd name="T95" fmla="*/ 256 h 512"/>
              <a:gd name="T96" fmla="*/ 373 w 512"/>
              <a:gd name="T97" fmla="*/ 3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181"/>
                </a:moveTo>
                <a:cubicBezTo>
                  <a:pt x="298" y="187"/>
                  <a:pt x="294" y="192"/>
                  <a:pt x="288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0" y="192"/>
                  <a:pt x="256" y="187"/>
                  <a:pt x="256" y="181"/>
                </a:cubicBezTo>
                <a:cubicBezTo>
                  <a:pt x="256" y="175"/>
                  <a:pt x="260" y="170"/>
                  <a:pt x="266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94" y="170"/>
                  <a:pt x="298" y="175"/>
                  <a:pt x="298" y="181"/>
                </a:cubicBezTo>
                <a:close/>
                <a:moveTo>
                  <a:pt x="237" y="141"/>
                </a:moveTo>
                <a:cubicBezTo>
                  <a:pt x="259" y="120"/>
                  <a:pt x="259" y="120"/>
                  <a:pt x="259" y="120"/>
                </a:cubicBezTo>
                <a:cubicBezTo>
                  <a:pt x="263" y="116"/>
                  <a:pt x="270" y="116"/>
                  <a:pt x="274" y="120"/>
                </a:cubicBezTo>
                <a:cubicBezTo>
                  <a:pt x="278" y="124"/>
                  <a:pt x="278" y="131"/>
                  <a:pt x="274" y="135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0" y="159"/>
                  <a:pt x="248" y="160"/>
                  <a:pt x="245" y="160"/>
                </a:cubicBezTo>
                <a:cubicBezTo>
                  <a:pt x="242" y="160"/>
                  <a:pt x="240" y="159"/>
                  <a:pt x="237" y="157"/>
                </a:cubicBezTo>
                <a:cubicBezTo>
                  <a:pt x="233" y="152"/>
                  <a:pt x="233" y="146"/>
                  <a:pt x="237" y="141"/>
                </a:cubicBezTo>
                <a:close/>
                <a:moveTo>
                  <a:pt x="202" y="106"/>
                </a:moveTo>
                <a:cubicBezTo>
                  <a:pt x="202" y="100"/>
                  <a:pt x="207" y="96"/>
                  <a:pt x="213" y="96"/>
                </a:cubicBezTo>
                <a:cubicBezTo>
                  <a:pt x="219" y="96"/>
                  <a:pt x="224" y="100"/>
                  <a:pt x="224" y="106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44"/>
                  <a:pt x="219" y="149"/>
                  <a:pt x="213" y="149"/>
                </a:cubicBezTo>
                <a:cubicBezTo>
                  <a:pt x="207" y="149"/>
                  <a:pt x="202" y="144"/>
                  <a:pt x="202" y="138"/>
                </a:cubicBezTo>
                <a:lnTo>
                  <a:pt x="202" y="106"/>
                </a:lnTo>
                <a:close/>
                <a:moveTo>
                  <a:pt x="152" y="120"/>
                </a:moveTo>
                <a:cubicBezTo>
                  <a:pt x="156" y="116"/>
                  <a:pt x="163" y="116"/>
                  <a:pt x="167" y="12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3" y="146"/>
                  <a:pt x="193" y="152"/>
                  <a:pt x="189" y="157"/>
                </a:cubicBezTo>
                <a:cubicBezTo>
                  <a:pt x="186" y="159"/>
                  <a:pt x="184" y="160"/>
                  <a:pt x="181" y="160"/>
                </a:cubicBezTo>
                <a:cubicBezTo>
                  <a:pt x="178" y="160"/>
                  <a:pt x="176" y="159"/>
                  <a:pt x="173" y="157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48" y="131"/>
                  <a:pt x="148" y="124"/>
                  <a:pt x="152" y="120"/>
                </a:cubicBezTo>
                <a:close/>
                <a:moveTo>
                  <a:pt x="138" y="170"/>
                </a:moveTo>
                <a:cubicBezTo>
                  <a:pt x="160" y="170"/>
                  <a:pt x="160" y="170"/>
                  <a:pt x="160" y="170"/>
                </a:cubicBezTo>
                <a:cubicBezTo>
                  <a:pt x="166" y="170"/>
                  <a:pt x="170" y="175"/>
                  <a:pt x="170" y="181"/>
                </a:cubicBezTo>
                <a:cubicBezTo>
                  <a:pt x="170" y="187"/>
                  <a:pt x="166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2" y="192"/>
                  <a:pt x="128" y="187"/>
                  <a:pt x="128" y="181"/>
                </a:cubicBezTo>
                <a:cubicBezTo>
                  <a:pt x="128" y="175"/>
                  <a:pt x="132" y="170"/>
                  <a:pt x="138" y="170"/>
                </a:cubicBezTo>
                <a:close/>
                <a:moveTo>
                  <a:pt x="349" y="412"/>
                </a:moveTo>
                <a:cubicBezTo>
                  <a:pt x="347" y="414"/>
                  <a:pt x="344" y="416"/>
                  <a:pt x="341" y="416"/>
                </a:cubicBezTo>
                <a:cubicBezTo>
                  <a:pt x="338" y="416"/>
                  <a:pt x="336" y="415"/>
                  <a:pt x="334" y="413"/>
                </a:cubicBezTo>
                <a:cubicBezTo>
                  <a:pt x="329" y="409"/>
                  <a:pt x="329" y="403"/>
                  <a:pt x="333" y="398"/>
                </a:cubicBezTo>
                <a:cubicBezTo>
                  <a:pt x="354" y="373"/>
                  <a:pt x="351" y="332"/>
                  <a:pt x="351" y="331"/>
                </a:cubicBezTo>
                <a:cubicBezTo>
                  <a:pt x="351" y="288"/>
                  <a:pt x="351" y="288"/>
                  <a:pt x="351" y="288"/>
                </a:cubicBezTo>
                <a:cubicBezTo>
                  <a:pt x="351" y="282"/>
                  <a:pt x="346" y="277"/>
                  <a:pt x="341" y="277"/>
                </a:cubicBezTo>
                <a:cubicBezTo>
                  <a:pt x="335" y="277"/>
                  <a:pt x="331" y="281"/>
                  <a:pt x="330" y="286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0" y="294"/>
                  <a:pt x="326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14" y="298"/>
                  <a:pt x="309" y="294"/>
                  <a:pt x="309" y="288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71"/>
                  <a:pt x="304" y="266"/>
                  <a:pt x="298" y="266"/>
                </a:cubicBezTo>
                <a:cubicBezTo>
                  <a:pt x="292" y="266"/>
                  <a:pt x="288" y="271"/>
                  <a:pt x="288" y="277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8"/>
                  <a:pt x="277" y="298"/>
                </a:cubicBezTo>
                <a:cubicBezTo>
                  <a:pt x="271" y="298"/>
                  <a:pt x="266" y="294"/>
                  <a:pt x="266" y="288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6" y="250"/>
                  <a:pt x="262" y="245"/>
                  <a:pt x="256" y="245"/>
                </a:cubicBezTo>
                <a:cubicBezTo>
                  <a:pt x="250" y="245"/>
                  <a:pt x="245" y="250"/>
                  <a:pt x="245" y="256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45" y="294"/>
                  <a:pt x="240" y="298"/>
                  <a:pt x="234" y="298"/>
                </a:cubicBezTo>
                <a:cubicBezTo>
                  <a:pt x="228" y="298"/>
                  <a:pt x="224" y="294"/>
                  <a:pt x="224" y="288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19" y="192"/>
                  <a:pt x="213" y="192"/>
                </a:cubicBezTo>
                <a:cubicBezTo>
                  <a:pt x="207" y="192"/>
                  <a:pt x="202" y="196"/>
                  <a:pt x="202" y="202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2" y="335"/>
                  <a:pt x="200" y="338"/>
                  <a:pt x="196" y="340"/>
                </a:cubicBezTo>
                <a:cubicBezTo>
                  <a:pt x="192" y="342"/>
                  <a:pt x="188" y="341"/>
                  <a:pt x="185" y="338"/>
                </a:cubicBezTo>
                <a:cubicBezTo>
                  <a:pt x="171" y="326"/>
                  <a:pt x="155" y="288"/>
                  <a:pt x="152" y="281"/>
                </a:cubicBezTo>
                <a:cubicBezTo>
                  <a:pt x="151" y="279"/>
                  <a:pt x="149" y="277"/>
                  <a:pt x="146" y="276"/>
                </a:cubicBezTo>
                <a:cubicBezTo>
                  <a:pt x="144" y="276"/>
                  <a:pt x="141" y="276"/>
                  <a:pt x="138" y="277"/>
                </a:cubicBezTo>
                <a:cubicBezTo>
                  <a:pt x="134" y="279"/>
                  <a:pt x="134" y="288"/>
                  <a:pt x="137" y="294"/>
                </a:cubicBezTo>
                <a:cubicBezTo>
                  <a:pt x="137" y="294"/>
                  <a:pt x="138" y="294"/>
                  <a:pt x="138" y="295"/>
                </a:cubicBezTo>
                <a:cubicBezTo>
                  <a:pt x="138" y="295"/>
                  <a:pt x="165" y="369"/>
                  <a:pt x="208" y="396"/>
                </a:cubicBezTo>
                <a:cubicBezTo>
                  <a:pt x="213" y="399"/>
                  <a:pt x="214" y="406"/>
                  <a:pt x="211" y="411"/>
                </a:cubicBezTo>
                <a:cubicBezTo>
                  <a:pt x="209" y="414"/>
                  <a:pt x="206" y="416"/>
                  <a:pt x="202" y="416"/>
                </a:cubicBezTo>
                <a:cubicBezTo>
                  <a:pt x="200" y="416"/>
                  <a:pt x="198" y="415"/>
                  <a:pt x="197" y="414"/>
                </a:cubicBezTo>
                <a:cubicBezTo>
                  <a:pt x="149" y="384"/>
                  <a:pt x="121" y="310"/>
                  <a:pt x="118" y="303"/>
                </a:cubicBezTo>
                <a:cubicBezTo>
                  <a:pt x="111" y="287"/>
                  <a:pt x="113" y="266"/>
                  <a:pt x="129" y="258"/>
                </a:cubicBezTo>
                <a:cubicBezTo>
                  <a:pt x="136" y="254"/>
                  <a:pt x="145" y="253"/>
                  <a:pt x="153" y="256"/>
                </a:cubicBezTo>
                <a:cubicBezTo>
                  <a:pt x="161" y="259"/>
                  <a:pt x="168" y="265"/>
                  <a:pt x="172" y="272"/>
                </a:cubicBezTo>
                <a:cubicBezTo>
                  <a:pt x="174" y="279"/>
                  <a:pt x="177" y="286"/>
                  <a:pt x="181" y="293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1" y="185"/>
                  <a:pt x="195" y="170"/>
                  <a:pt x="213" y="170"/>
                </a:cubicBezTo>
                <a:cubicBezTo>
                  <a:pt x="231" y="170"/>
                  <a:pt x="245" y="185"/>
                  <a:pt x="245" y="202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8" y="224"/>
                  <a:pt x="252" y="224"/>
                  <a:pt x="256" y="224"/>
                </a:cubicBezTo>
                <a:cubicBezTo>
                  <a:pt x="270" y="224"/>
                  <a:pt x="283" y="234"/>
                  <a:pt x="286" y="247"/>
                </a:cubicBezTo>
                <a:cubicBezTo>
                  <a:pt x="290" y="246"/>
                  <a:pt x="294" y="245"/>
                  <a:pt x="298" y="245"/>
                </a:cubicBezTo>
                <a:cubicBezTo>
                  <a:pt x="310" y="245"/>
                  <a:pt x="320" y="251"/>
                  <a:pt x="325" y="260"/>
                </a:cubicBezTo>
                <a:cubicBezTo>
                  <a:pt x="330" y="257"/>
                  <a:pt x="335" y="256"/>
                  <a:pt x="341" y="256"/>
                </a:cubicBezTo>
                <a:cubicBezTo>
                  <a:pt x="358" y="256"/>
                  <a:pt x="373" y="270"/>
                  <a:pt x="373" y="288"/>
                </a:cubicBezTo>
                <a:cubicBezTo>
                  <a:pt x="373" y="330"/>
                  <a:pt x="373" y="330"/>
                  <a:pt x="373" y="330"/>
                </a:cubicBezTo>
                <a:cubicBezTo>
                  <a:pt x="373" y="332"/>
                  <a:pt x="376" y="380"/>
                  <a:pt x="349" y="412"/>
                </a:cubicBez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66825" y="4575388"/>
            <a:ext cx="3857623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b="1" dirty="0"/>
              <a:t>Wykładnia systemowa</a:t>
            </a:r>
            <a:endParaRPr lang="pl-PL" sz="2000" b="1" i="1" u="sng" dirty="0"/>
          </a:p>
        </p:txBody>
      </p:sp>
      <p:sp>
        <p:nvSpPr>
          <p:cNvPr id="16" name="Rectangle 15"/>
          <p:cNvSpPr/>
          <p:nvPr/>
        </p:nvSpPr>
        <p:spPr>
          <a:xfrm>
            <a:off x="309563" y="5171393"/>
            <a:ext cx="8558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Elementem składowym ewidencji środków trwałych, o której mowa w art. 24b ust. 3 UPDOP, jest także amortyzacja i wartości z niej wynikające (co wynika z art. 9 ust. 1 UPDOP).</a:t>
            </a:r>
          </a:p>
        </p:txBody>
      </p:sp>
    </p:spTree>
    <p:extLst>
      <p:ext uri="{BB962C8B-B14F-4D97-AF65-F5344CB8AC3E}">
        <p14:creationId xmlns:p14="http://schemas.microsoft.com/office/powerpoint/2010/main" val="2998486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noProof="0" dirty="0"/>
              <a:t>Wnioski</a:t>
            </a:r>
            <a:endParaRPr lang="en-US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280985" y="3711227"/>
            <a:ext cx="8143877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400" b="1" dirty="0"/>
              <a:t>Jak rozumieć pojęcie „wartość początkowa”?</a:t>
            </a:r>
            <a:endParaRPr lang="pl-PL" sz="2000" dirty="0"/>
          </a:p>
        </p:txBody>
      </p:sp>
      <p:sp>
        <p:nvSpPr>
          <p:cNvPr id="8" name="Rectangle 7"/>
          <p:cNvSpPr/>
          <p:nvPr/>
        </p:nvSpPr>
        <p:spPr>
          <a:xfrm>
            <a:off x="280986" y="2103534"/>
            <a:ext cx="8143877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400" b="1" dirty="0"/>
              <a:t>Czy intencja ustawodawcy powinna wpływać na wykładnię przepisów podatkowych?</a:t>
            </a:r>
          </a:p>
        </p:txBody>
      </p:sp>
    </p:spTree>
    <p:extLst>
      <p:ext uri="{BB962C8B-B14F-4D97-AF65-F5344CB8AC3E}">
        <p14:creationId xmlns:p14="http://schemas.microsoft.com/office/powerpoint/2010/main" val="17295467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Kielcach z 13.02.2019, I SA/</a:t>
            </a:r>
            <a:r>
              <a:rPr lang="pl-PL" b="1" dirty="0" err="1"/>
              <a:t>Ke</a:t>
            </a:r>
            <a:r>
              <a:rPr lang="pl-PL" b="1" dirty="0"/>
              <a:t> 3/19</a:t>
            </a:r>
            <a:endParaRPr lang="en-US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276225" y="779905"/>
            <a:ext cx="8591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i="1" dirty="0"/>
              <a:t>Podstawę opodatkowania stanowi dla budowli lub ich części związanych z prowadzeniem działalności gospodarczej, z zastrzeżeniem ust. 4-6 - </a:t>
            </a:r>
            <a:r>
              <a:rPr lang="pl-PL" sz="2000" b="1" i="1" dirty="0"/>
              <a:t>wartość, </a:t>
            </a:r>
            <a:r>
              <a:rPr lang="pl-PL" sz="2000" i="1" dirty="0"/>
              <a:t>o której mowa w przepisach o podatkach dochodowych, ustalona na dzień 1 stycznia roku podatkowego, stanowiąca podstawę obliczania amortyzacji w tym roku, </a:t>
            </a:r>
            <a:r>
              <a:rPr lang="pl-PL" sz="2000" b="1" i="1" dirty="0"/>
              <a:t>niepomniejszona o odpisy amortyzacyjne</a:t>
            </a:r>
            <a:r>
              <a:rPr lang="pl-PL" sz="2000" i="1" dirty="0"/>
              <a:t>, a w przypadku budowli całkowicie zamortyzowanych - ich </a:t>
            </a:r>
            <a:r>
              <a:rPr lang="pl-PL" sz="2000" b="1" i="1" u="sng" dirty="0"/>
              <a:t>wartość</a:t>
            </a:r>
            <a:r>
              <a:rPr lang="pl-PL" sz="2000" i="1" dirty="0"/>
              <a:t> z dnia 1 stycznia roku, w którym dokonano ostatniego odpisu amortyzacyjnego.</a:t>
            </a:r>
          </a:p>
          <a:p>
            <a:pPr algn="just"/>
            <a:endParaRPr lang="pl-PL" dirty="0"/>
          </a:p>
          <a:p>
            <a:r>
              <a:rPr lang="pl-PL" dirty="0"/>
              <a:t>Art.  4 ust. 1 pkt 3 UPOL</a:t>
            </a:r>
            <a:endParaRPr lang="pl-PL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8" y="4268965"/>
            <a:ext cx="1185862" cy="1171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225" y="5513280"/>
            <a:ext cx="9026462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92D050"/>
                </a:solidFill>
              </a:rPr>
              <a:t>Jak rozumieć sformułowanie „wartość”?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081055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Kielcach z 13.02.2019, I SA/</a:t>
            </a:r>
            <a:r>
              <a:rPr lang="pl-PL" b="1" dirty="0" err="1"/>
              <a:t>Ke</a:t>
            </a:r>
            <a:r>
              <a:rPr lang="pl-PL" b="1" dirty="0"/>
              <a:t> 3/19</a:t>
            </a:r>
            <a:endParaRPr lang="en-US" b="1" noProof="0" dirty="0"/>
          </a:p>
        </p:txBody>
      </p:sp>
      <p:sp>
        <p:nvSpPr>
          <p:cNvPr id="5" name="Rectangle 4"/>
          <p:cNvSpPr/>
          <p:nvPr/>
        </p:nvSpPr>
        <p:spPr>
          <a:xfrm>
            <a:off x="276225" y="1336855"/>
            <a:ext cx="8591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Zdaniem Sądu w art. 4 ust. 1 pkt 3 UPOL mowa o dwóch różnych „wartościach” </a:t>
            </a:r>
            <a:endParaRPr lang="pl-PL" dirty="0"/>
          </a:p>
          <a:p>
            <a:pPr algn="just">
              <a:lnSpc>
                <a:spcPct val="150000"/>
              </a:lnSpc>
              <a:defRPr/>
            </a:pPr>
            <a:endParaRPr lang="pl-PL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09801" y="2257425"/>
            <a:ext cx="561975" cy="752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67351" y="2257425"/>
            <a:ext cx="552449" cy="752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538" y="3034026"/>
            <a:ext cx="3910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3"/>
                </a:solidFill>
              </a:rPr>
              <a:t>dla budowli w trakcie amortyzacji</a:t>
            </a:r>
          </a:p>
          <a:p>
            <a:pPr algn="ctr"/>
            <a:endParaRPr lang="pl-PL" b="1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8175" y="30340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dla budowli zamortyzowanych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95" y="3865023"/>
            <a:ext cx="3910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wartość o której mowa w przepisach o podatkach dochodowych, ustalona na dzień 1 stycznia roku podatkowego, stanowiąca podstawę obliczania amortyzacji w tym roku, </a:t>
            </a:r>
            <a:r>
              <a:rPr lang="pl-PL" b="1" dirty="0"/>
              <a:t>niepomniejszona o odpisy amortyzacyjne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445" y="3865023"/>
            <a:ext cx="391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wartość o której mowa w przepisach o podatkach dochodowych, ustalona na dzień 1 stycznia roku podatkowego w którym dokonano ostatniego odpisu amortyzacyjnego</a:t>
            </a:r>
          </a:p>
        </p:txBody>
      </p:sp>
    </p:spTree>
    <p:extLst>
      <p:ext uri="{BB962C8B-B14F-4D97-AF65-F5344CB8AC3E}">
        <p14:creationId xmlns:p14="http://schemas.microsoft.com/office/powerpoint/2010/main" val="28154433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Kielcach z 13.02.2019, I SA/</a:t>
            </a:r>
            <a:r>
              <a:rPr lang="pl-PL" b="1" dirty="0" err="1"/>
              <a:t>Ke</a:t>
            </a:r>
            <a:r>
              <a:rPr lang="pl-PL" b="1" dirty="0"/>
              <a:t> 3/19</a:t>
            </a:r>
            <a:endParaRPr lang="en-US" b="1" noProof="0" dirty="0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376238" y="1056729"/>
            <a:ext cx="633412" cy="633412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98 w 512"/>
              <a:gd name="T5" fmla="*/ 181 h 512"/>
              <a:gd name="T6" fmla="*/ 266 w 512"/>
              <a:gd name="T7" fmla="*/ 192 h 512"/>
              <a:gd name="T8" fmla="*/ 266 w 512"/>
              <a:gd name="T9" fmla="*/ 170 h 512"/>
              <a:gd name="T10" fmla="*/ 298 w 512"/>
              <a:gd name="T11" fmla="*/ 181 h 512"/>
              <a:gd name="T12" fmla="*/ 259 w 512"/>
              <a:gd name="T13" fmla="*/ 120 h 512"/>
              <a:gd name="T14" fmla="*/ 274 w 512"/>
              <a:gd name="T15" fmla="*/ 135 h 512"/>
              <a:gd name="T16" fmla="*/ 245 w 512"/>
              <a:gd name="T17" fmla="*/ 160 h 512"/>
              <a:gd name="T18" fmla="*/ 237 w 512"/>
              <a:gd name="T19" fmla="*/ 141 h 512"/>
              <a:gd name="T20" fmla="*/ 213 w 512"/>
              <a:gd name="T21" fmla="*/ 96 h 512"/>
              <a:gd name="T22" fmla="*/ 224 w 512"/>
              <a:gd name="T23" fmla="*/ 138 h 512"/>
              <a:gd name="T24" fmla="*/ 202 w 512"/>
              <a:gd name="T25" fmla="*/ 138 h 512"/>
              <a:gd name="T26" fmla="*/ 152 w 512"/>
              <a:gd name="T27" fmla="*/ 120 h 512"/>
              <a:gd name="T28" fmla="*/ 189 w 512"/>
              <a:gd name="T29" fmla="*/ 141 h 512"/>
              <a:gd name="T30" fmla="*/ 181 w 512"/>
              <a:gd name="T31" fmla="*/ 160 h 512"/>
              <a:gd name="T32" fmla="*/ 152 w 512"/>
              <a:gd name="T33" fmla="*/ 135 h 512"/>
              <a:gd name="T34" fmla="*/ 138 w 512"/>
              <a:gd name="T35" fmla="*/ 170 h 512"/>
              <a:gd name="T36" fmla="*/ 170 w 512"/>
              <a:gd name="T37" fmla="*/ 181 h 512"/>
              <a:gd name="T38" fmla="*/ 138 w 512"/>
              <a:gd name="T39" fmla="*/ 192 h 512"/>
              <a:gd name="T40" fmla="*/ 138 w 512"/>
              <a:gd name="T41" fmla="*/ 170 h 512"/>
              <a:gd name="T42" fmla="*/ 341 w 512"/>
              <a:gd name="T43" fmla="*/ 416 h 512"/>
              <a:gd name="T44" fmla="*/ 333 w 512"/>
              <a:gd name="T45" fmla="*/ 398 h 512"/>
              <a:gd name="T46" fmla="*/ 351 w 512"/>
              <a:gd name="T47" fmla="*/ 288 h 512"/>
              <a:gd name="T48" fmla="*/ 330 w 512"/>
              <a:gd name="T49" fmla="*/ 286 h 512"/>
              <a:gd name="T50" fmla="*/ 320 w 512"/>
              <a:gd name="T51" fmla="*/ 298 h 512"/>
              <a:gd name="T52" fmla="*/ 320 w 512"/>
              <a:gd name="T53" fmla="*/ 298 h 512"/>
              <a:gd name="T54" fmla="*/ 309 w 512"/>
              <a:gd name="T55" fmla="*/ 277 h 512"/>
              <a:gd name="T56" fmla="*/ 288 w 512"/>
              <a:gd name="T57" fmla="*/ 277 h 512"/>
              <a:gd name="T58" fmla="*/ 277 w 512"/>
              <a:gd name="T59" fmla="*/ 298 h 512"/>
              <a:gd name="T60" fmla="*/ 266 w 512"/>
              <a:gd name="T61" fmla="*/ 256 h 512"/>
              <a:gd name="T62" fmla="*/ 245 w 512"/>
              <a:gd name="T63" fmla="*/ 256 h 512"/>
              <a:gd name="T64" fmla="*/ 234 w 512"/>
              <a:gd name="T65" fmla="*/ 298 h 512"/>
              <a:gd name="T66" fmla="*/ 224 w 512"/>
              <a:gd name="T67" fmla="*/ 202 h 512"/>
              <a:gd name="T68" fmla="*/ 202 w 512"/>
              <a:gd name="T69" fmla="*/ 202 h 512"/>
              <a:gd name="T70" fmla="*/ 196 w 512"/>
              <a:gd name="T71" fmla="*/ 340 h 512"/>
              <a:gd name="T72" fmla="*/ 152 w 512"/>
              <a:gd name="T73" fmla="*/ 281 h 512"/>
              <a:gd name="T74" fmla="*/ 138 w 512"/>
              <a:gd name="T75" fmla="*/ 277 h 512"/>
              <a:gd name="T76" fmla="*/ 138 w 512"/>
              <a:gd name="T77" fmla="*/ 295 h 512"/>
              <a:gd name="T78" fmla="*/ 211 w 512"/>
              <a:gd name="T79" fmla="*/ 411 h 512"/>
              <a:gd name="T80" fmla="*/ 197 w 512"/>
              <a:gd name="T81" fmla="*/ 414 h 512"/>
              <a:gd name="T82" fmla="*/ 129 w 512"/>
              <a:gd name="T83" fmla="*/ 258 h 512"/>
              <a:gd name="T84" fmla="*/ 172 w 512"/>
              <a:gd name="T85" fmla="*/ 272 h 512"/>
              <a:gd name="T86" fmla="*/ 181 w 512"/>
              <a:gd name="T87" fmla="*/ 202 h 512"/>
              <a:gd name="T88" fmla="*/ 245 w 512"/>
              <a:gd name="T89" fmla="*/ 202 h 512"/>
              <a:gd name="T90" fmla="*/ 256 w 512"/>
              <a:gd name="T91" fmla="*/ 224 h 512"/>
              <a:gd name="T92" fmla="*/ 298 w 512"/>
              <a:gd name="T93" fmla="*/ 245 h 512"/>
              <a:gd name="T94" fmla="*/ 341 w 512"/>
              <a:gd name="T95" fmla="*/ 256 h 512"/>
              <a:gd name="T96" fmla="*/ 373 w 512"/>
              <a:gd name="T97" fmla="*/ 3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181"/>
                </a:moveTo>
                <a:cubicBezTo>
                  <a:pt x="298" y="187"/>
                  <a:pt x="294" y="192"/>
                  <a:pt x="288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0" y="192"/>
                  <a:pt x="256" y="187"/>
                  <a:pt x="256" y="181"/>
                </a:cubicBezTo>
                <a:cubicBezTo>
                  <a:pt x="256" y="175"/>
                  <a:pt x="260" y="170"/>
                  <a:pt x="266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94" y="170"/>
                  <a:pt x="298" y="175"/>
                  <a:pt x="298" y="181"/>
                </a:cubicBezTo>
                <a:close/>
                <a:moveTo>
                  <a:pt x="237" y="141"/>
                </a:moveTo>
                <a:cubicBezTo>
                  <a:pt x="259" y="120"/>
                  <a:pt x="259" y="120"/>
                  <a:pt x="259" y="120"/>
                </a:cubicBezTo>
                <a:cubicBezTo>
                  <a:pt x="263" y="116"/>
                  <a:pt x="270" y="116"/>
                  <a:pt x="274" y="120"/>
                </a:cubicBezTo>
                <a:cubicBezTo>
                  <a:pt x="278" y="124"/>
                  <a:pt x="278" y="131"/>
                  <a:pt x="274" y="135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0" y="159"/>
                  <a:pt x="248" y="160"/>
                  <a:pt x="245" y="160"/>
                </a:cubicBezTo>
                <a:cubicBezTo>
                  <a:pt x="242" y="160"/>
                  <a:pt x="240" y="159"/>
                  <a:pt x="237" y="157"/>
                </a:cubicBezTo>
                <a:cubicBezTo>
                  <a:pt x="233" y="152"/>
                  <a:pt x="233" y="146"/>
                  <a:pt x="237" y="141"/>
                </a:cubicBezTo>
                <a:close/>
                <a:moveTo>
                  <a:pt x="202" y="106"/>
                </a:moveTo>
                <a:cubicBezTo>
                  <a:pt x="202" y="100"/>
                  <a:pt x="207" y="96"/>
                  <a:pt x="213" y="96"/>
                </a:cubicBezTo>
                <a:cubicBezTo>
                  <a:pt x="219" y="96"/>
                  <a:pt x="224" y="100"/>
                  <a:pt x="224" y="106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44"/>
                  <a:pt x="219" y="149"/>
                  <a:pt x="213" y="149"/>
                </a:cubicBezTo>
                <a:cubicBezTo>
                  <a:pt x="207" y="149"/>
                  <a:pt x="202" y="144"/>
                  <a:pt x="202" y="138"/>
                </a:cubicBezTo>
                <a:lnTo>
                  <a:pt x="202" y="106"/>
                </a:lnTo>
                <a:close/>
                <a:moveTo>
                  <a:pt x="152" y="120"/>
                </a:moveTo>
                <a:cubicBezTo>
                  <a:pt x="156" y="116"/>
                  <a:pt x="163" y="116"/>
                  <a:pt x="167" y="12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3" y="146"/>
                  <a:pt x="193" y="152"/>
                  <a:pt x="189" y="157"/>
                </a:cubicBezTo>
                <a:cubicBezTo>
                  <a:pt x="186" y="159"/>
                  <a:pt x="184" y="160"/>
                  <a:pt x="181" y="160"/>
                </a:cubicBezTo>
                <a:cubicBezTo>
                  <a:pt x="178" y="160"/>
                  <a:pt x="176" y="159"/>
                  <a:pt x="173" y="157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48" y="131"/>
                  <a:pt x="148" y="124"/>
                  <a:pt x="152" y="120"/>
                </a:cubicBezTo>
                <a:close/>
                <a:moveTo>
                  <a:pt x="138" y="170"/>
                </a:moveTo>
                <a:cubicBezTo>
                  <a:pt x="160" y="170"/>
                  <a:pt x="160" y="170"/>
                  <a:pt x="160" y="170"/>
                </a:cubicBezTo>
                <a:cubicBezTo>
                  <a:pt x="166" y="170"/>
                  <a:pt x="170" y="175"/>
                  <a:pt x="170" y="181"/>
                </a:cubicBezTo>
                <a:cubicBezTo>
                  <a:pt x="170" y="187"/>
                  <a:pt x="166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2" y="192"/>
                  <a:pt x="128" y="187"/>
                  <a:pt x="128" y="181"/>
                </a:cubicBezTo>
                <a:cubicBezTo>
                  <a:pt x="128" y="175"/>
                  <a:pt x="132" y="170"/>
                  <a:pt x="138" y="170"/>
                </a:cubicBezTo>
                <a:close/>
                <a:moveTo>
                  <a:pt x="349" y="412"/>
                </a:moveTo>
                <a:cubicBezTo>
                  <a:pt x="347" y="414"/>
                  <a:pt x="344" y="416"/>
                  <a:pt x="341" y="416"/>
                </a:cubicBezTo>
                <a:cubicBezTo>
                  <a:pt x="338" y="416"/>
                  <a:pt x="336" y="415"/>
                  <a:pt x="334" y="413"/>
                </a:cubicBezTo>
                <a:cubicBezTo>
                  <a:pt x="329" y="409"/>
                  <a:pt x="329" y="403"/>
                  <a:pt x="333" y="398"/>
                </a:cubicBezTo>
                <a:cubicBezTo>
                  <a:pt x="354" y="373"/>
                  <a:pt x="351" y="332"/>
                  <a:pt x="351" y="331"/>
                </a:cubicBezTo>
                <a:cubicBezTo>
                  <a:pt x="351" y="288"/>
                  <a:pt x="351" y="288"/>
                  <a:pt x="351" y="288"/>
                </a:cubicBezTo>
                <a:cubicBezTo>
                  <a:pt x="351" y="282"/>
                  <a:pt x="346" y="277"/>
                  <a:pt x="341" y="277"/>
                </a:cubicBezTo>
                <a:cubicBezTo>
                  <a:pt x="335" y="277"/>
                  <a:pt x="331" y="281"/>
                  <a:pt x="330" y="286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0" y="294"/>
                  <a:pt x="326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14" y="298"/>
                  <a:pt x="309" y="294"/>
                  <a:pt x="309" y="288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71"/>
                  <a:pt x="304" y="266"/>
                  <a:pt x="298" y="266"/>
                </a:cubicBezTo>
                <a:cubicBezTo>
                  <a:pt x="292" y="266"/>
                  <a:pt x="288" y="271"/>
                  <a:pt x="288" y="277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8"/>
                  <a:pt x="277" y="298"/>
                </a:cubicBezTo>
                <a:cubicBezTo>
                  <a:pt x="271" y="298"/>
                  <a:pt x="266" y="294"/>
                  <a:pt x="266" y="288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6" y="250"/>
                  <a:pt x="262" y="245"/>
                  <a:pt x="256" y="245"/>
                </a:cubicBezTo>
                <a:cubicBezTo>
                  <a:pt x="250" y="245"/>
                  <a:pt x="245" y="250"/>
                  <a:pt x="245" y="256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45" y="294"/>
                  <a:pt x="240" y="298"/>
                  <a:pt x="234" y="298"/>
                </a:cubicBezTo>
                <a:cubicBezTo>
                  <a:pt x="228" y="298"/>
                  <a:pt x="224" y="294"/>
                  <a:pt x="224" y="288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19" y="192"/>
                  <a:pt x="213" y="192"/>
                </a:cubicBezTo>
                <a:cubicBezTo>
                  <a:pt x="207" y="192"/>
                  <a:pt x="202" y="196"/>
                  <a:pt x="202" y="202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2" y="335"/>
                  <a:pt x="200" y="338"/>
                  <a:pt x="196" y="340"/>
                </a:cubicBezTo>
                <a:cubicBezTo>
                  <a:pt x="192" y="342"/>
                  <a:pt x="188" y="341"/>
                  <a:pt x="185" y="338"/>
                </a:cubicBezTo>
                <a:cubicBezTo>
                  <a:pt x="171" y="326"/>
                  <a:pt x="155" y="288"/>
                  <a:pt x="152" y="281"/>
                </a:cubicBezTo>
                <a:cubicBezTo>
                  <a:pt x="151" y="279"/>
                  <a:pt x="149" y="277"/>
                  <a:pt x="146" y="276"/>
                </a:cubicBezTo>
                <a:cubicBezTo>
                  <a:pt x="144" y="276"/>
                  <a:pt x="141" y="276"/>
                  <a:pt x="138" y="277"/>
                </a:cubicBezTo>
                <a:cubicBezTo>
                  <a:pt x="134" y="279"/>
                  <a:pt x="134" y="288"/>
                  <a:pt x="137" y="294"/>
                </a:cubicBezTo>
                <a:cubicBezTo>
                  <a:pt x="137" y="294"/>
                  <a:pt x="138" y="294"/>
                  <a:pt x="138" y="295"/>
                </a:cubicBezTo>
                <a:cubicBezTo>
                  <a:pt x="138" y="295"/>
                  <a:pt x="165" y="369"/>
                  <a:pt x="208" y="396"/>
                </a:cubicBezTo>
                <a:cubicBezTo>
                  <a:pt x="213" y="399"/>
                  <a:pt x="214" y="406"/>
                  <a:pt x="211" y="411"/>
                </a:cubicBezTo>
                <a:cubicBezTo>
                  <a:pt x="209" y="414"/>
                  <a:pt x="206" y="416"/>
                  <a:pt x="202" y="416"/>
                </a:cubicBezTo>
                <a:cubicBezTo>
                  <a:pt x="200" y="416"/>
                  <a:pt x="198" y="415"/>
                  <a:pt x="197" y="414"/>
                </a:cubicBezTo>
                <a:cubicBezTo>
                  <a:pt x="149" y="384"/>
                  <a:pt x="121" y="310"/>
                  <a:pt x="118" y="303"/>
                </a:cubicBezTo>
                <a:cubicBezTo>
                  <a:pt x="111" y="287"/>
                  <a:pt x="113" y="266"/>
                  <a:pt x="129" y="258"/>
                </a:cubicBezTo>
                <a:cubicBezTo>
                  <a:pt x="136" y="254"/>
                  <a:pt x="145" y="253"/>
                  <a:pt x="153" y="256"/>
                </a:cubicBezTo>
                <a:cubicBezTo>
                  <a:pt x="161" y="259"/>
                  <a:pt x="168" y="265"/>
                  <a:pt x="172" y="272"/>
                </a:cubicBezTo>
                <a:cubicBezTo>
                  <a:pt x="174" y="279"/>
                  <a:pt x="177" y="286"/>
                  <a:pt x="181" y="293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1" y="185"/>
                  <a:pt x="195" y="170"/>
                  <a:pt x="213" y="170"/>
                </a:cubicBezTo>
                <a:cubicBezTo>
                  <a:pt x="231" y="170"/>
                  <a:pt x="245" y="185"/>
                  <a:pt x="245" y="202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8" y="224"/>
                  <a:pt x="252" y="224"/>
                  <a:pt x="256" y="224"/>
                </a:cubicBezTo>
                <a:cubicBezTo>
                  <a:pt x="270" y="224"/>
                  <a:pt x="283" y="234"/>
                  <a:pt x="286" y="247"/>
                </a:cubicBezTo>
                <a:cubicBezTo>
                  <a:pt x="290" y="246"/>
                  <a:pt x="294" y="245"/>
                  <a:pt x="298" y="245"/>
                </a:cubicBezTo>
                <a:cubicBezTo>
                  <a:pt x="310" y="245"/>
                  <a:pt x="320" y="251"/>
                  <a:pt x="325" y="260"/>
                </a:cubicBezTo>
                <a:cubicBezTo>
                  <a:pt x="330" y="257"/>
                  <a:pt x="335" y="256"/>
                  <a:pt x="341" y="256"/>
                </a:cubicBezTo>
                <a:cubicBezTo>
                  <a:pt x="358" y="256"/>
                  <a:pt x="373" y="270"/>
                  <a:pt x="373" y="288"/>
                </a:cubicBezTo>
                <a:cubicBezTo>
                  <a:pt x="373" y="330"/>
                  <a:pt x="373" y="330"/>
                  <a:pt x="373" y="330"/>
                </a:cubicBezTo>
                <a:cubicBezTo>
                  <a:pt x="373" y="332"/>
                  <a:pt x="376" y="380"/>
                  <a:pt x="349" y="412"/>
                </a:cubicBez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66825" y="1056729"/>
            <a:ext cx="5372100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b="1" dirty="0"/>
              <a:t>Wykładnia historyczna / językowa</a:t>
            </a:r>
            <a:endParaRPr lang="pl-PL" sz="20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276225" y="1953596"/>
            <a:ext cx="84915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i="1" dirty="0"/>
              <a:t>Podstawę opodatkowania stanowi dla budowli - ich wartość początkowa określona według zasad przewidzianych w odrębnych przepisach dla celów amortyzacji, chociażby były one całkowicie zamortyzowane.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225" y="3509006"/>
            <a:ext cx="667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Art.  4 ust. 1 pkt 2 (stan prawny na 31 grudnia 1996 r.)</a:t>
            </a:r>
            <a:endParaRPr lang="pl-PL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57389" y="4219575"/>
            <a:ext cx="561975" cy="752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14939" y="4219575"/>
            <a:ext cx="552449" cy="752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964" y="5062851"/>
            <a:ext cx="3752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do 31.12.1996</a:t>
            </a:r>
          </a:p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Jednakowa podstawa opodatkowania dla wszystkich budowli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4789" y="5062851"/>
            <a:ext cx="3752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86BC25"/>
                </a:solidFill>
              </a:rPr>
              <a:t>od 01.01.1997</a:t>
            </a:r>
          </a:p>
          <a:p>
            <a:pPr algn="ctr"/>
            <a:endParaRPr lang="pl-PL" b="1" dirty="0">
              <a:solidFill>
                <a:srgbClr val="86BC25"/>
              </a:solidFill>
            </a:endParaRPr>
          </a:p>
          <a:p>
            <a:pPr algn="ctr"/>
            <a:r>
              <a:rPr lang="pl-PL" b="1" dirty="0">
                <a:solidFill>
                  <a:srgbClr val="86BC25"/>
                </a:solidFill>
              </a:rPr>
              <a:t>Odrębne podstawy opodatkowania dla dwóch różnych kategorii budowli </a:t>
            </a:r>
          </a:p>
        </p:txBody>
      </p:sp>
    </p:spTree>
    <p:extLst>
      <p:ext uri="{BB962C8B-B14F-4D97-AF65-F5344CB8AC3E}">
        <p14:creationId xmlns:p14="http://schemas.microsoft.com/office/powerpoint/2010/main" val="1979610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WSA w Kielcach z 13.02.2019, I SA/</a:t>
            </a:r>
            <a:r>
              <a:rPr lang="pl-PL" b="1" dirty="0" err="1"/>
              <a:t>Ke</a:t>
            </a:r>
            <a:r>
              <a:rPr lang="pl-PL" b="1" dirty="0"/>
              <a:t> 3/19</a:t>
            </a:r>
            <a:endParaRPr lang="en-US" b="1" noProof="0" dirty="0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376238" y="1056729"/>
            <a:ext cx="633412" cy="633412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98 w 512"/>
              <a:gd name="T5" fmla="*/ 181 h 512"/>
              <a:gd name="T6" fmla="*/ 266 w 512"/>
              <a:gd name="T7" fmla="*/ 192 h 512"/>
              <a:gd name="T8" fmla="*/ 266 w 512"/>
              <a:gd name="T9" fmla="*/ 170 h 512"/>
              <a:gd name="T10" fmla="*/ 298 w 512"/>
              <a:gd name="T11" fmla="*/ 181 h 512"/>
              <a:gd name="T12" fmla="*/ 259 w 512"/>
              <a:gd name="T13" fmla="*/ 120 h 512"/>
              <a:gd name="T14" fmla="*/ 274 w 512"/>
              <a:gd name="T15" fmla="*/ 135 h 512"/>
              <a:gd name="T16" fmla="*/ 245 w 512"/>
              <a:gd name="T17" fmla="*/ 160 h 512"/>
              <a:gd name="T18" fmla="*/ 237 w 512"/>
              <a:gd name="T19" fmla="*/ 141 h 512"/>
              <a:gd name="T20" fmla="*/ 213 w 512"/>
              <a:gd name="T21" fmla="*/ 96 h 512"/>
              <a:gd name="T22" fmla="*/ 224 w 512"/>
              <a:gd name="T23" fmla="*/ 138 h 512"/>
              <a:gd name="T24" fmla="*/ 202 w 512"/>
              <a:gd name="T25" fmla="*/ 138 h 512"/>
              <a:gd name="T26" fmla="*/ 152 w 512"/>
              <a:gd name="T27" fmla="*/ 120 h 512"/>
              <a:gd name="T28" fmla="*/ 189 w 512"/>
              <a:gd name="T29" fmla="*/ 141 h 512"/>
              <a:gd name="T30" fmla="*/ 181 w 512"/>
              <a:gd name="T31" fmla="*/ 160 h 512"/>
              <a:gd name="T32" fmla="*/ 152 w 512"/>
              <a:gd name="T33" fmla="*/ 135 h 512"/>
              <a:gd name="T34" fmla="*/ 138 w 512"/>
              <a:gd name="T35" fmla="*/ 170 h 512"/>
              <a:gd name="T36" fmla="*/ 170 w 512"/>
              <a:gd name="T37" fmla="*/ 181 h 512"/>
              <a:gd name="T38" fmla="*/ 138 w 512"/>
              <a:gd name="T39" fmla="*/ 192 h 512"/>
              <a:gd name="T40" fmla="*/ 138 w 512"/>
              <a:gd name="T41" fmla="*/ 170 h 512"/>
              <a:gd name="T42" fmla="*/ 341 w 512"/>
              <a:gd name="T43" fmla="*/ 416 h 512"/>
              <a:gd name="T44" fmla="*/ 333 w 512"/>
              <a:gd name="T45" fmla="*/ 398 h 512"/>
              <a:gd name="T46" fmla="*/ 351 w 512"/>
              <a:gd name="T47" fmla="*/ 288 h 512"/>
              <a:gd name="T48" fmla="*/ 330 w 512"/>
              <a:gd name="T49" fmla="*/ 286 h 512"/>
              <a:gd name="T50" fmla="*/ 320 w 512"/>
              <a:gd name="T51" fmla="*/ 298 h 512"/>
              <a:gd name="T52" fmla="*/ 320 w 512"/>
              <a:gd name="T53" fmla="*/ 298 h 512"/>
              <a:gd name="T54" fmla="*/ 309 w 512"/>
              <a:gd name="T55" fmla="*/ 277 h 512"/>
              <a:gd name="T56" fmla="*/ 288 w 512"/>
              <a:gd name="T57" fmla="*/ 277 h 512"/>
              <a:gd name="T58" fmla="*/ 277 w 512"/>
              <a:gd name="T59" fmla="*/ 298 h 512"/>
              <a:gd name="T60" fmla="*/ 266 w 512"/>
              <a:gd name="T61" fmla="*/ 256 h 512"/>
              <a:gd name="T62" fmla="*/ 245 w 512"/>
              <a:gd name="T63" fmla="*/ 256 h 512"/>
              <a:gd name="T64" fmla="*/ 234 w 512"/>
              <a:gd name="T65" fmla="*/ 298 h 512"/>
              <a:gd name="T66" fmla="*/ 224 w 512"/>
              <a:gd name="T67" fmla="*/ 202 h 512"/>
              <a:gd name="T68" fmla="*/ 202 w 512"/>
              <a:gd name="T69" fmla="*/ 202 h 512"/>
              <a:gd name="T70" fmla="*/ 196 w 512"/>
              <a:gd name="T71" fmla="*/ 340 h 512"/>
              <a:gd name="T72" fmla="*/ 152 w 512"/>
              <a:gd name="T73" fmla="*/ 281 h 512"/>
              <a:gd name="T74" fmla="*/ 138 w 512"/>
              <a:gd name="T75" fmla="*/ 277 h 512"/>
              <a:gd name="T76" fmla="*/ 138 w 512"/>
              <a:gd name="T77" fmla="*/ 295 h 512"/>
              <a:gd name="T78" fmla="*/ 211 w 512"/>
              <a:gd name="T79" fmla="*/ 411 h 512"/>
              <a:gd name="T80" fmla="*/ 197 w 512"/>
              <a:gd name="T81" fmla="*/ 414 h 512"/>
              <a:gd name="T82" fmla="*/ 129 w 512"/>
              <a:gd name="T83" fmla="*/ 258 h 512"/>
              <a:gd name="T84" fmla="*/ 172 w 512"/>
              <a:gd name="T85" fmla="*/ 272 h 512"/>
              <a:gd name="T86" fmla="*/ 181 w 512"/>
              <a:gd name="T87" fmla="*/ 202 h 512"/>
              <a:gd name="T88" fmla="*/ 245 w 512"/>
              <a:gd name="T89" fmla="*/ 202 h 512"/>
              <a:gd name="T90" fmla="*/ 256 w 512"/>
              <a:gd name="T91" fmla="*/ 224 h 512"/>
              <a:gd name="T92" fmla="*/ 298 w 512"/>
              <a:gd name="T93" fmla="*/ 245 h 512"/>
              <a:gd name="T94" fmla="*/ 341 w 512"/>
              <a:gd name="T95" fmla="*/ 256 h 512"/>
              <a:gd name="T96" fmla="*/ 373 w 512"/>
              <a:gd name="T97" fmla="*/ 3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181"/>
                </a:moveTo>
                <a:cubicBezTo>
                  <a:pt x="298" y="187"/>
                  <a:pt x="294" y="192"/>
                  <a:pt x="288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0" y="192"/>
                  <a:pt x="256" y="187"/>
                  <a:pt x="256" y="181"/>
                </a:cubicBezTo>
                <a:cubicBezTo>
                  <a:pt x="256" y="175"/>
                  <a:pt x="260" y="170"/>
                  <a:pt x="266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94" y="170"/>
                  <a:pt x="298" y="175"/>
                  <a:pt x="298" y="181"/>
                </a:cubicBezTo>
                <a:close/>
                <a:moveTo>
                  <a:pt x="237" y="141"/>
                </a:moveTo>
                <a:cubicBezTo>
                  <a:pt x="259" y="120"/>
                  <a:pt x="259" y="120"/>
                  <a:pt x="259" y="120"/>
                </a:cubicBezTo>
                <a:cubicBezTo>
                  <a:pt x="263" y="116"/>
                  <a:pt x="270" y="116"/>
                  <a:pt x="274" y="120"/>
                </a:cubicBezTo>
                <a:cubicBezTo>
                  <a:pt x="278" y="124"/>
                  <a:pt x="278" y="131"/>
                  <a:pt x="274" y="135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0" y="159"/>
                  <a:pt x="248" y="160"/>
                  <a:pt x="245" y="160"/>
                </a:cubicBezTo>
                <a:cubicBezTo>
                  <a:pt x="242" y="160"/>
                  <a:pt x="240" y="159"/>
                  <a:pt x="237" y="157"/>
                </a:cubicBezTo>
                <a:cubicBezTo>
                  <a:pt x="233" y="152"/>
                  <a:pt x="233" y="146"/>
                  <a:pt x="237" y="141"/>
                </a:cubicBezTo>
                <a:close/>
                <a:moveTo>
                  <a:pt x="202" y="106"/>
                </a:moveTo>
                <a:cubicBezTo>
                  <a:pt x="202" y="100"/>
                  <a:pt x="207" y="96"/>
                  <a:pt x="213" y="96"/>
                </a:cubicBezTo>
                <a:cubicBezTo>
                  <a:pt x="219" y="96"/>
                  <a:pt x="224" y="100"/>
                  <a:pt x="224" y="106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44"/>
                  <a:pt x="219" y="149"/>
                  <a:pt x="213" y="149"/>
                </a:cubicBezTo>
                <a:cubicBezTo>
                  <a:pt x="207" y="149"/>
                  <a:pt x="202" y="144"/>
                  <a:pt x="202" y="138"/>
                </a:cubicBezTo>
                <a:lnTo>
                  <a:pt x="202" y="106"/>
                </a:lnTo>
                <a:close/>
                <a:moveTo>
                  <a:pt x="152" y="120"/>
                </a:moveTo>
                <a:cubicBezTo>
                  <a:pt x="156" y="116"/>
                  <a:pt x="163" y="116"/>
                  <a:pt x="167" y="12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3" y="146"/>
                  <a:pt x="193" y="152"/>
                  <a:pt x="189" y="157"/>
                </a:cubicBezTo>
                <a:cubicBezTo>
                  <a:pt x="186" y="159"/>
                  <a:pt x="184" y="160"/>
                  <a:pt x="181" y="160"/>
                </a:cubicBezTo>
                <a:cubicBezTo>
                  <a:pt x="178" y="160"/>
                  <a:pt x="176" y="159"/>
                  <a:pt x="173" y="157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48" y="131"/>
                  <a:pt x="148" y="124"/>
                  <a:pt x="152" y="120"/>
                </a:cubicBezTo>
                <a:close/>
                <a:moveTo>
                  <a:pt x="138" y="170"/>
                </a:moveTo>
                <a:cubicBezTo>
                  <a:pt x="160" y="170"/>
                  <a:pt x="160" y="170"/>
                  <a:pt x="160" y="170"/>
                </a:cubicBezTo>
                <a:cubicBezTo>
                  <a:pt x="166" y="170"/>
                  <a:pt x="170" y="175"/>
                  <a:pt x="170" y="181"/>
                </a:cubicBezTo>
                <a:cubicBezTo>
                  <a:pt x="170" y="187"/>
                  <a:pt x="166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2" y="192"/>
                  <a:pt x="128" y="187"/>
                  <a:pt x="128" y="181"/>
                </a:cubicBezTo>
                <a:cubicBezTo>
                  <a:pt x="128" y="175"/>
                  <a:pt x="132" y="170"/>
                  <a:pt x="138" y="170"/>
                </a:cubicBezTo>
                <a:close/>
                <a:moveTo>
                  <a:pt x="349" y="412"/>
                </a:moveTo>
                <a:cubicBezTo>
                  <a:pt x="347" y="414"/>
                  <a:pt x="344" y="416"/>
                  <a:pt x="341" y="416"/>
                </a:cubicBezTo>
                <a:cubicBezTo>
                  <a:pt x="338" y="416"/>
                  <a:pt x="336" y="415"/>
                  <a:pt x="334" y="413"/>
                </a:cubicBezTo>
                <a:cubicBezTo>
                  <a:pt x="329" y="409"/>
                  <a:pt x="329" y="403"/>
                  <a:pt x="333" y="398"/>
                </a:cubicBezTo>
                <a:cubicBezTo>
                  <a:pt x="354" y="373"/>
                  <a:pt x="351" y="332"/>
                  <a:pt x="351" y="331"/>
                </a:cubicBezTo>
                <a:cubicBezTo>
                  <a:pt x="351" y="288"/>
                  <a:pt x="351" y="288"/>
                  <a:pt x="351" y="288"/>
                </a:cubicBezTo>
                <a:cubicBezTo>
                  <a:pt x="351" y="282"/>
                  <a:pt x="346" y="277"/>
                  <a:pt x="341" y="277"/>
                </a:cubicBezTo>
                <a:cubicBezTo>
                  <a:pt x="335" y="277"/>
                  <a:pt x="331" y="281"/>
                  <a:pt x="330" y="286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0" y="294"/>
                  <a:pt x="326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14" y="298"/>
                  <a:pt x="309" y="294"/>
                  <a:pt x="309" y="288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71"/>
                  <a:pt x="304" y="266"/>
                  <a:pt x="298" y="266"/>
                </a:cubicBezTo>
                <a:cubicBezTo>
                  <a:pt x="292" y="266"/>
                  <a:pt x="288" y="271"/>
                  <a:pt x="288" y="277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8"/>
                  <a:pt x="277" y="298"/>
                </a:cubicBezTo>
                <a:cubicBezTo>
                  <a:pt x="271" y="298"/>
                  <a:pt x="266" y="294"/>
                  <a:pt x="266" y="288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6" y="250"/>
                  <a:pt x="262" y="245"/>
                  <a:pt x="256" y="245"/>
                </a:cubicBezTo>
                <a:cubicBezTo>
                  <a:pt x="250" y="245"/>
                  <a:pt x="245" y="250"/>
                  <a:pt x="245" y="256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45" y="294"/>
                  <a:pt x="240" y="298"/>
                  <a:pt x="234" y="298"/>
                </a:cubicBezTo>
                <a:cubicBezTo>
                  <a:pt x="228" y="298"/>
                  <a:pt x="224" y="294"/>
                  <a:pt x="224" y="288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19" y="192"/>
                  <a:pt x="213" y="192"/>
                </a:cubicBezTo>
                <a:cubicBezTo>
                  <a:pt x="207" y="192"/>
                  <a:pt x="202" y="196"/>
                  <a:pt x="202" y="202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2" y="335"/>
                  <a:pt x="200" y="338"/>
                  <a:pt x="196" y="340"/>
                </a:cubicBezTo>
                <a:cubicBezTo>
                  <a:pt x="192" y="342"/>
                  <a:pt x="188" y="341"/>
                  <a:pt x="185" y="338"/>
                </a:cubicBezTo>
                <a:cubicBezTo>
                  <a:pt x="171" y="326"/>
                  <a:pt x="155" y="288"/>
                  <a:pt x="152" y="281"/>
                </a:cubicBezTo>
                <a:cubicBezTo>
                  <a:pt x="151" y="279"/>
                  <a:pt x="149" y="277"/>
                  <a:pt x="146" y="276"/>
                </a:cubicBezTo>
                <a:cubicBezTo>
                  <a:pt x="144" y="276"/>
                  <a:pt x="141" y="276"/>
                  <a:pt x="138" y="277"/>
                </a:cubicBezTo>
                <a:cubicBezTo>
                  <a:pt x="134" y="279"/>
                  <a:pt x="134" y="288"/>
                  <a:pt x="137" y="294"/>
                </a:cubicBezTo>
                <a:cubicBezTo>
                  <a:pt x="137" y="294"/>
                  <a:pt x="138" y="294"/>
                  <a:pt x="138" y="295"/>
                </a:cubicBezTo>
                <a:cubicBezTo>
                  <a:pt x="138" y="295"/>
                  <a:pt x="165" y="369"/>
                  <a:pt x="208" y="396"/>
                </a:cubicBezTo>
                <a:cubicBezTo>
                  <a:pt x="213" y="399"/>
                  <a:pt x="214" y="406"/>
                  <a:pt x="211" y="411"/>
                </a:cubicBezTo>
                <a:cubicBezTo>
                  <a:pt x="209" y="414"/>
                  <a:pt x="206" y="416"/>
                  <a:pt x="202" y="416"/>
                </a:cubicBezTo>
                <a:cubicBezTo>
                  <a:pt x="200" y="416"/>
                  <a:pt x="198" y="415"/>
                  <a:pt x="197" y="414"/>
                </a:cubicBezTo>
                <a:cubicBezTo>
                  <a:pt x="149" y="384"/>
                  <a:pt x="121" y="310"/>
                  <a:pt x="118" y="303"/>
                </a:cubicBezTo>
                <a:cubicBezTo>
                  <a:pt x="111" y="287"/>
                  <a:pt x="113" y="266"/>
                  <a:pt x="129" y="258"/>
                </a:cubicBezTo>
                <a:cubicBezTo>
                  <a:pt x="136" y="254"/>
                  <a:pt x="145" y="253"/>
                  <a:pt x="153" y="256"/>
                </a:cubicBezTo>
                <a:cubicBezTo>
                  <a:pt x="161" y="259"/>
                  <a:pt x="168" y="265"/>
                  <a:pt x="172" y="272"/>
                </a:cubicBezTo>
                <a:cubicBezTo>
                  <a:pt x="174" y="279"/>
                  <a:pt x="177" y="286"/>
                  <a:pt x="181" y="293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1" y="185"/>
                  <a:pt x="195" y="170"/>
                  <a:pt x="213" y="170"/>
                </a:cubicBezTo>
                <a:cubicBezTo>
                  <a:pt x="231" y="170"/>
                  <a:pt x="245" y="185"/>
                  <a:pt x="245" y="202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8" y="224"/>
                  <a:pt x="252" y="224"/>
                  <a:pt x="256" y="224"/>
                </a:cubicBezTo>
                <a:cubicBezTo>
                  <a:pt x="270" y="224"/>
                  <a:pt x="283" y="234"/>
                  <a:pt x="286" y="247"/>
                </a:cubicBezTo>
                <a:cubicBezTo>
                  <a:pt x="290" y="246"/>
                  <a:pt x="294" y="245"/>
                  <a:pt x="298" y="245"/>
                </a:cubicBezTo>
                <a:cubicBezTo>
                  <a:pt x="310" y="245"/>
                  <a:pt x="320" y="251"/>
                  <a:pt x="325" y="260"/>
                </a:cubicBezTo>
                <a:cubicBezTo>
                  <a:pt x="330" y="257"/>
                  <a:pt x="335" y="256"/>
                  <a:pt x="341" y="256"/>
                </a:cubicBezTo>
                <a:cubicBezTo>
                  <a:pt x="358" y="256"/>
                  <a:pt x="373" y="270"/>
                  <a:pt x="373" y="288"/>
                </a:cubicBezTo>
                <a:cubicBezTo>
                  <a:pt x="373" y="330"/>
                  <a:pt x="373" y="330"/>
                  <a:pt x="373" y="330"/>
                </a:cubicBezTo>
                <a:cubicBezTo>
                  <a:pt x="373" y="332"/>
                  <a:pt x="376" y="380"/>
                  <a:pt x="349" y="412"/>
                </a:cubicBez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66825" y="1056729"/>
            <a:ext cx="5372100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b="1" dirty="0"/>
              <a:t>Wykładnia językowa - gramatyczna</a:t>
            </a:r>
            <a:endParaRPr lang="pl-PL" sz="20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326231" y="2161945"/>
            <a:ext cx="849153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i="1" dirty="0"/>
              <a:t>(…) aby nakaz nieuwzględniania odpisów amortyzacyjnych miał odnosić się również do budowli całkowicie zamortyzowanych fragment przepisu - "niepomniejszona o odpisy amortyzacyjne" - </a:t>
            </a:r>
            <a:r>
              <a:rPr lang="pl-PL" b="1" i="1" dirty="0"/>
              <a:t>winien znajdować się na końcu jednostki redakcyjnej</a:t>
            </a:r>
            <a:r>
              <a:rPr lang="pl-PL" i="1" dirty="0"/>
              <a:t>. Natomiast umieszczenie tego fragmentu zaraz po budowlach w trakcie amortyzacji, a przed fragmentem dotyczącym opodatkowania budowli zamortyzowanych, skutkuje tym, że </a:t>
            </a:r>
            <a:r>
              <a:rPr lang="pl-PL" b="1" i="1" dirty="0"/>
              <a:t>odnosi wyłącznie do kategorii budowli w trakcie amortyzacji</a:t>
            </a:r>
            <a:r>
              <a:rPr lang="pl-PL" i="1" dirty="0"/>
              <a:t>. </a:t>
            </a:r>
            <a:endParaRPr lang="pl-PL" sz="2000" i="1" dirty="0"/>
          </a:p>
        </p:txBody>
      </p:sp>
      <p:sp>
        <p:nvSpPr>
          <p:cNvPr id="14" name="Rectangle 13"/>
          <p:cNvSpPr/>
          <p:nvPr/>
        </p:nvSpPr>
        <p:spPr>
          <a:xfrm>
            <a:off x="983400" y="5748868"/>
            <a:ext cx="718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Linia orzecznicza dotycząca zwolnienia kolejowego</a:t>
            </a:r>
          </a:p>
        </p:txBody>
      </p:sp>
      <p:grpSp>
        <p:nvGrpSpPr>
          <p:cNvPr id="16" name="Group 498"/>
          <p:cNvGrpSpPr>
            <a:grpSpLocks noChangeAspect="1"/>
          </p:cNvGrpSpPr>
          <p:nvPr/>
        </p:nvGrpSpPr>
        <p:grpSpPr bwMode="auto">
          <a:xfrm>
            <a:off x="465637" y="5623916"/>
            <a:ext cx="619235" cy="619235"/>
            <a:chOff x="1543" y="2005"/>
            <a:chExt cx="340" cy="340"/>
          </a:xfrm>
          <a:solidFill>
            <a:schemeClr val="accent3">
              <a:lumMod val="75000"/>
            </a:schemeClr>
          </a:solidFill>
        </p:grpSpPr>
        <p:sp>
          <p:nvSpPr>
            <p:cNvPr id="17" name="Freeform 499"/>
            <p:cNvSpPr>
              <a:spLocks noEditPoints="1"/>
            </p:cNvSpPr>
            <p:nvPr/>
          </p:nvSpPr>
          <p:spPr bwMode="auto">
            <a:xfrm>
              <a:off x="1543" y="200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4 w 512"/>
                <a:gd name="T11" fmla="*/ 368 h 512"/>
                <a:gd name="T12" fmla="*/ 405 w 512"/>
                <a:gd name="T13" fmla="*/ 373 h 512"/>
                <a:gd name="T14" fmla="*/ 106 w 512"/>
                <a:gd name="T15" fmla="*/ 373 h 512"/>
                <a:gd name="T16" fmla="*/ 97 w 512"/>
                <a:gd name="T17" fmla="*/ 368 h 512"/>
                <a:gd name="T18" fmla="*/ 97 w 512"/>
                <a:gd name="T19" fmla="*/ 357 h 512"/>
                <a:gd name="T20" fmla="*/ 247 w 512"/>
                <a:gd name="T21" fmla="*/ 111 h 512"/>
                <a:gd name="T22" fmla="*/ 265 w 512"/>
                <a:gd name="T23" fmla="*/ 111 h 512"/>
                <a:gd name="T24" fmla="*/ 414 w 512"/>
                <a:gd name="T25" fmla="*/ 357 h 512"/>
                <a:gd name="T26" fmla="*/ 414 w 512"/>
                <a:gd name="T27" fmla="*/ 3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4" y="368"/>
                  </a:moveTo>
                  <a:cubicBezTo>
                    <a:pt x="412" y="371"/>
                    <a:pt x="409" y="373"/>
                    <a:pt x="405" y="373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2" y="373"/>
                    <a:pt x="99" y="371"/>
                    <a:pt x="97" y="368"/>
                  </a:cubicBezTo>
                  <a:cubicBezTo>
                    <a:pt x="95" y="364"/>
                    <a:pt x="95" y="360"/>
                    <a:pt x="97" y="357"/>
                  </a:cubicBezTo>
                  <a:cubicBezTo>
                    <a:pt x="247" y="111"/>
                    <a:pt x="247" y="111"/>
                    <a:pt x="247" y="111"/>
                  </a:cubicBezTo>
                  <a:cubicBezTo>
                    <a:pt x="250" y="105"/>
                    <a:pt x="261" y="105"/>
                    <a:pt x="265" y="111"/>
                  </a:cubicBezTo>
                  <a:cubicBezTo>
                    <a:pt x="414" y="357"/>
                    <a:pt x="414" y="357"/>
                    <a:pt x="414" y="357"/>
                  </a:cubicBezTo>
                  <a:cubicBezTo>
                    <a:pt x="416" y="360"/>
                    <a:pt x="416" y="364"/>
                    <a:pt x="414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3B02A"/>
                </a:solidFill>
              </a:endParaRPr>
            </a:p>
          </p:txBody>
        </p:sp>
        <p:sp>
          <p:nvSpPr>
            <p:cNvPr id="18" name="Freeform 500"/>
            <p:cNvSpPr>
              <a:spLocks noEditPoints="1"/>
            </p:cNvSpPr>
            <p:nvPr/>
          </p:nvSpPr>
          <p:spPr bwMode="auto">
            <a:xfrm>
              <a:off x="1626" y="2097"/>
              <a:ext cx="173" cy="142"/>
            </a:xfrm>
            <a:custGeom>
              <a:avLst/>
              <a:gdLst>
                <a:gd name="T0" fmla="*/ 0 w 261"/>
                <a:gd name="T1" fmla="*/ 214 h 214"/>
                <a:gd name="T2" fmla="*/ 261 w 261"/>
                <a:gd name="T3" fmla="*/ 214 h 214"/>
                <a:gd name="T4" fmla="*/ 131 w 261"/>
                <a:gd name="T5" fmla="*/ 0 h 214"/>
                <a:gd name="T6" fmla="*/ 0 w 261"/>
                <a:gd name="T7" fmla="*/ 214 h 214"/>
                <a:gd name="T8" fmla="*/ 131 w 261"/>
                <a:gd name="T9" fmla="*/ 192 h 214"/>
                <a:gd name="T10" fmla="*/ 120 w 261"/>
                <a:gd name="T11" fmla="*/ 182 h 214"/>
                <a:gd name="T12" fmla="*/ 131 w 261"/>
                <a:gd name="T13" fmla="*/ 171 h 214"/>
                <a:gd name="T14" fmla="*/ 141 w 261"/>
                <a:gd name="T15" fmla="*/ 182 h 214"/>
                <a:gd name="T16" fmla="*/ 131 w 261"/>
                <a:gd name="T17" fmla="*/ 192 h 214"/>
                <a:gd name="T18" fmla="*/ 141 w 261"/>
                <a:gd name="T19" fmla="*/ 64 h 214"/>
                <a:gd name="T20" fmla="*/ 141 w 261"/>
                <a:gd name="T21" fmla="*/ 139 h 214"/>
                <a:gd name="T22" fmla="*/ 131 w 261"/>
                <a:gd name="T23" fmla="*/ 150 h 214"/>
                <a:gd name="T24" fmla="*/ 120 w 261"/>
                <a:gd name="T25" fmla="*/ 139 h 214"/>
                <a:gd name="T26" fmla="*/ 120 w 261"/>
                <a:gd name="T27" fmla="*/ 64 h 214"/>
                <a:gd name="T28" fmla="*/ 131 w 261"/>
                <a:gd name="T29" fmla="*/ 54 h 214"/>
                <a:gd name="T30" fmla="*/ 141 w 261"/>
                <a:gd name="T31" fmla="*/ 6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214">
                  <a:moveTo>
                    <a:pt x="0" y="214"/>
                  </a:moveTo>
                  <a:cubicBezTo>
                    <a:pt x="261" y="214"/>
                    <a:pt x="261" y="214"/>
                    <a:pt x="261" y="214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0" y="214"/>
                  </a:lnTo>
                  <a:close/>
                  <a:moveTo>
                    <a:pt x="131" y="192"/>
                  </a:moveTo>
                  <a:cubicBezTo>
                    <a:pt x="125" y="192"/>
                    <a:pt x="120" y="188"/>
                    <a:pt x="120" y="182"/>
                  </a:cubicBezTo>
                  <a:cubicBezTo>
                    <a:pt x="120" y="176"/>
                    <a:pt x="125" y="171"/>
                    <a:pt x="131" y="171"/>
                  </a:cubicBezTo>
                  <a:cubicBezTo>
                    <a:pt x="137" y="171"/>
                    <a:pt x="141" y="176"/>
                    <a:pt x="141" y="182"/>
                  </a:cubicBezTo>
                  <a:cubicBezTo>
                    <a:pt x="141" y="188"/>
                    <a:pt x="137" y="192"/>
                    <a:pt x="131" y="192"/>
                  </a:cubicBezTo>
                  <a:close/>
                  <a:moveTo>
                    <a:pt x="141" y="64"/>
                  </a:moveTo>
                  <a:cubicBezTo>
                    <a:pt x="141" y="139"/>
                    <a:pt x="141" y="139"/>
                    <a:pt x="141" y="139"/>
                  </a:cubicBezTo>
                  <a:cubicBezTo>
                    <a:pt x="141" y="145"/>
                    <a:pt x="137" y="150"/>
                    <a:pt x="131" y="150"/>
                  </a:cubicBezTo>
                  <a:cubicBezTo>
                    <a:pt x="125" y="150"/>
                    <a:pt x="120" y="145"/>
                    <a:pt x="120" y="139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58"/>
                    <a:pt x="125" y="54"/>
                    <a:pt x="131" y="54"/>
                  </a:cubicBezTo>
                  <a:cubicBezTo>
                    <a:pt x="137" y="54"/>
                    <a:pt x="141" y="58"/>
                    <a:pt x="14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3B0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7276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3" id="{295E6C7F-709B-1249-A0BE-41768A07CB20}" vid="{649D5150-96A8-7F48-BEC9-4A20DA9A4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TAX_4_3_Onscreen</Template>
  <TotalTime>7472</TotalTime>
  <Words>960</Words>
  <Application>Microsoft Office PowerPoint</Application>
  <PresentationFormat>Pokaz na ekranie (4:3)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Verdana</vt:lpstr>
      <vt:lpstr>Deloitte 16_9 onscreen</vt:lpstr>
      <vt:lpstr>Headline Verdana Bold</vt:lpstr>
      <vt:lpstr>wyrok WSA w Warszawie z 17.04.2019 r.,  III SA/Wa 1905/18</vt:lpstr>
      <vt:lpstr>wyrok WSA w Warszawie z 17.04.2019 r.,  III SA/Wa 1905/18</vt:lpstr>
      <vt:lpstr>wyrok WSA w Warszawie z 17.04.2019 r.,  III SA/Wa 1905/18</vt:lpstr>
      <vt:lpstr>Wnioski</vt:lpstr>
      <vt:lpstr>wyrok WSA w Kielcach z 13.02.2019, I SA/Ke 3/19</vt:lpstr>
      <vt:lpstr>wyrok WSA w Kielcach z 13.02.2019, I SA/Ke 3/19</vt:lpstr>
      <vt:lpstr>wyrok WSA w Kielcach z 13.02.2019, I SA/Ke 3/19</vt:lpstr>
      <vt:lpstr>wyrok WSA w Kielcach z 13.02.2019, I SA/Ke 3/19</vt:lpstr>
      <vt:lpstr>wyrok WSA w Kielcach z 13.02.2019, I SA/Ke 3/19</vt:lpstr>
      <vt:lpstr>Argumenty przeciwne</vt:lpstr>
      <vt:lpstr>Argumenty przeciwne</vt:lpstr>
      <vt:lpstr>Wnioski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Verdana Bold</dc:title>
  <dc:creator>Krzysztof Franiak</dc:creator>
  <cp:lastModifiedBy>Wojciech Morawski</cp:lastModifiedBy>
  <cp:revision>171</cp:revision>
  <cp:lastPrinted>2014-06-25T02:16:22Z</cp:lastPrinted>
  <dcterms:created xsi:type="dcterms:W3CDTF">2017-03-23T14:15:36Z</dcterms:created>
  <dcterms:modified xsi:type="dcterms:W3CDTF">2020-03-08T22:24:26Z</dcterms:modified>
</cp:coreProperties>
</file>