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14" r:id="rId2"/>
  </p:sldMasterIdLst>
  <p:notesMasterIdLst>
    <p:notesMasterId r:id="rId12"/>
  </p:notesMasterIdLst>
  <p:sldIdLst>
    <p:sldId id="257" r:id="rId3"/>
    <p:sldId id="259" r:id="rId4"/>
    <p:sldId id="270" r:id="rId5"/>
    <p:sldId id="274" r:id="rId6"/>
    <p:sldId id="275" r:id="rId7"/>
    <p:sldId id="262" r:id="rId8"/>
    <p:sldId id="27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BC25"/>
    <a:srgbClr val="00A3E0"/>
    <a:srgbClr val="C4D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1" autoAdjust="0"/>
    <p:restoredTop sz="94660"/>
  </p:normalViewPr>
  <p:slideViewPr>
    <p:cSldViewPr snapToGrid="0">
      <p:cViewPr varScale="1">
        <p:scale>
          <a:sx n="82" d="100"/>
          <a:sy n="82" d="100"/>
        </p:scale>
        <p:origin x="16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3A1FB-3A42-4B03-B3CA-97E0E2859257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8794D-6804-4355-B054-B48963B52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39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366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1124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971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9937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651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2614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3113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8389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79392" y="727200"/>
            <a:ext cx="5400000" cy="54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7992" y="5864229"/>
            <a:ext cx="419400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bg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bg1"/>
          </a:solidFill>
        </p:grpSpPr>
        <p:sp>
          <p:nvSpPr>
            <p:cNvPr id="11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12579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95918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864277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© 2019 Deloitte </a:t>
            </a:r>
            <a:r>
              <a:rPr lang="en-US" sz="650" noProof="0" dirty="0" err="1">
                <a:solidFill>
                  <a:schemeClr val="bg1"/>
                </a:solidFill>
              </a:rPr>
              <a:t>Polska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52605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7200"/>
            <a:ext cx="6958012" cy="4759584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© 2019 Deloitte </a:t>
            </a:r>
            <a:r>
              <a:rPr lang="en-US" sz="650" noProof="0" dirty="0" err="1">
                <a:solidFill>
                  <a:schemeClr val="bg1"/>
                </a:solidFill>
              </a:rPr>
              <a:t>Polska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96719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tea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© 2019 Deloitte </a:t>
            </a:r>
            <a:r>
              <a:rPr lang="en-US" sz="650" noProof="0" dirty="0" err="1">
                <a:solidFill>
                  <a:schemeClr val="bg1"/>
                </a:solidFill>
              </a:rPr>
              <a:t>Polska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186800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© 2019 Deloitte </a:t>
            </a:r>
            <a:r>
              <a:rPr lang="en-US" sz="650" noProof="0" dirty="0" err="1">
                <a:solidFill>
                  <a:schemeClr val="bg1"/>
                </a:solidFill>
              </a:rPr>
              <a:t>Polska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25041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tx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5688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6958012" cy="4716463"/>
          </a:xfrm>
          <a:prstGeom prst="rect">
            <a:avLst/>
          </a:prstGeom>
        </p:spPr>
        <p:txBody>
          <a:bodyPr/>
          <a:lstStyle>
            <a:lvl1pPr>
              <a:tabLst>
                <a:tab pos="6729413" algn="r"/>
              </a:tabLst>
              <a:defRPr/>
            </a:lvl1pPr>
            <a:lvl2pPr>
              <a:tabLst>
                <a:tab pos="6729413" algn="r"/>
              </a:tabLst>
              <a:defRPr/>
            </a:lvl2pPr>
            <a:lvl3pPr>
              <a:tabLst>
                <a:tab pos="6729413" algn="r"/>
              </a:tabLst>
              <a:defRPr/>
            </a:lvl3pPr>
            <a:lvl4pPr>
              <a:tabLst>
                <a:tab pos="6729413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  <a:lvl6pPr>
              <a:tabLst>
                <a:tab pos="6729413" algn="r"/>
              </a:tabLst>
              <a:defRPr/>
            </a:lvl6pPr>
            <a:lvl7pPr>
              <a:tabLst>
                <a:tab pos="6729413" algn="r"/>
              </a:tabLst>
              <a:defRPr/>
            </a:lvl7pPr>
            <a:lvl8pPr>
              <a:tabLst>
                <a:tab pos="6729413" algn="r"/>
              </a:tabLst>
              <a:defRPr/>
            </a:lvl8pPr>
            <a:lvl9pPr>
              <a:tabLst>
                <a:tab pos="6729413" algn="r"/>
              </a:tabLst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9" y="317499"/>
            <a:ext cx="8385174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901993635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1"/>
            <a:ext cx="8391525" cy="698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4087763" y="1701801"/>
            <a:ext cx="4680000" cy="467995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3342322" cy="4716463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1073870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6985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64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11055310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30570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6736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6238" y="5864229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tx1"/>
                </a:solidFill>
              </a:defRPr>
            </a:lvl1pPr>
            <a:lvl2pPr marL="0" indent="0" algn="l">
              <a:buNone/>
              <a:defRPr sz="1600" b="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308435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700213"/>
            <a:ext cx="8374062" cy="46789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86090149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76239" y="2051999"/>
            <a:ext cx="8391524" cy="4069013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6239" y="1665289"/>
            <a:ext cx="8391524" cy="392112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8" y="6121013"/>
            <a:ext cx="8391525" cy="260737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548325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78000" y="2051999"/>
            <a:ext cx="2662162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6237" y="1665289"/>
            <a:ext cx="2671763" cy="392112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3227388" y="2051999"/>
            <a:ext cx="2671212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227388" y="1665289"/>
            <a:ext cx="2671211" cy="392112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6094797" y="2051999"/>
            <a:ext cx="2672965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6094797" y="1659145"/>
            <a:ext cx="2672966" cy="398256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7" y="6121013"/>
            <a:ext cx="8374064" cy="260737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79349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499"/>
            <a:ext cx="840200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40200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3979184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4786154" y="1665288"/>
            <a:ext cx="3992086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81671655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500"/>
            <a:ext cx="8391525" cy="334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376237" y="1665288"/>
            <a:ext cx="3979185" cy="471646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4787999" y="1669313"/>
            <a:ext cx="3979763" cy="471646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63396485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376239" y="1665288"/>
            <a:ext cx="4016374" cy="4455725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7" y="2125013"/>
            <a:ext cx="4011846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7" y="1665288"/>
            <a:ext cx="4011846" cy="4206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7" y="6121013"/>
            <a:ext cx="8391525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2337071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5" y="2125013"/>
            <a:ext cx="4011847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6" y="1665288"/>
            <a:ext cx="4011847" cy="4206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7" y="6121013"/>
            <a:ext cx="8374064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376238" y="2125013"/>
            <a:ext cx="4004297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376237" y="1665288"/>
            <a:ext cx="4004298" cy="4206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570177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9" y="317499"/>
            <a:ext cx="8391524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76237" y="1665288"/>
            <a:ext cx="3323893" cy="4716463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4087762" y="1700213"/>
            <a:ext cx="4680000" cy="4681537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637767275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with 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0"/>
            <a:ext cx="8391525" cy="334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683411" y="1658680"/>
            <a:ext cx="3084351" cy="4723072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2400">
                <a:solidFill>
                  <a:schemeClr val="accent3"/>
                </a:solidFill>
              </a:defRPr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376238" y="1665288"/>
            <a:ext cx="4879761" cy="4716462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9" y="651600"/>
            <a:ext cx="8391524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557275060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0"/>
            <a:ext cx="8391525" cy="3341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76237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2495412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614587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6733763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6237" y="3124200"/>
            <a:ext cx="2040351" cy="3257548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12472" y="3120550"/>
            <a:ext cx="2034000" cy="326119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497530" y="3124199"/>
            <a:ext cx="2034000" cy="325754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744876" y="3108508"/>
            <a:ext cx="2022887" cy="327324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376237" y="651600"/>
            <a:ext cx="8391526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83406885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77992" y="5864229"/>
            <a:ext cx="419400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bg1"/>
          </a:solidFill>
        </p:grpSpPr>
        <p:sp>
          <p:nvSpPr>
            <p:cNvPr id="11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92560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0"/>
            <a:ext cx="8391525" cy="3341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7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68064" y="1700213"/>
            <a:ext cx="4106300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8000" y="4065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68064" y="4065173"/>
            <a:ext cx="41063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378000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4668064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378000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4668064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012612" y="1880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6297420" y="1880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012612" y="4256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6297420" y="4256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180796272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76238" y="1700213"/>
            <a:ext cx="2771775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004798" y="1700213"/>
            <a:ext cx="2762965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3204806" y="1700213"/>
            <a:ext cx="2743200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18"/>
          <p:cNvSpPr>
            <a:spLocks noGrp="1"/>
          </p:cNvSpPr>
          <p:nvPr>
            <p:ph idx="1" hasCustomPrompt="1"/>
          </p:nvPr>
        </p:nvSpPr>
        <p:spPr>
          <a:xfrm>
            <a:off x="376238" y="3832225"/>
            <a:ext cx="2762962" cy="209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8"/>
          <p:cNvSpPr>
            <a:spLocks noGrp="1"/>
          </p:cNvSpPr>
          <p:nvPr>
            <p:ph idx="16" hasCustomPrompt="1"/>
          </p:nvPr>
        </p:nvSpPr>
        <p:spPr>
          <a:xfrm>
            <a:off x="3200400" y="3832225"/>
            <a:ext cx="2743200" cy="209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7" hasCustomPrompt="1"/>
          </p:nvPr>
        </p:nvSpPr>
        <p:spPr>
          <a:xfrm>
            <a:off x="6004798" y="3832225"/>
            <a:ext cx="2762965" cy="209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499422760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103347891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1857892"/>
            <a:ext cx="4100118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4684646" y="1857892"/>
            <a:ext cx="4083117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5378"/>
            <a:ext cx="41001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84646" y="1705378"/>
            <a:ext cx="40897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3577118" y="1863916"/>
            <a:ext cx="907655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7818462" y="1857892"/>
            <a:ext cx="93312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50282562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1857892"/>
            <a:ext cx="4101706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4684646" y="1857892"/>
            <a:ext cx="4091001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5378"/>
            <a:ext cx="41001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84646" y="1705378"/>
            <a:ext cx="40897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7818462" y="1857892"/>
            <a:ext cx="93312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378000" y="4249682"/>
            <a:ext cx="4100118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4684645" y="4249682"/>
            <a:ext cx="4089719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378000" y="4103518"/>
            <a:ext cx="410170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4684645" y="4103518"/>
            <a:ext cx="408353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14" name="Picture Placeholder 29"/>
          <p:cNvSpPr>
            <a:spLocks noGrp="1"/>
          </p:cNvSpPr>
          <p:nvPr>
            <p:ph type="pic" sz="quarter" idx="24" hasCustomPrompt="1"/>
          </p:nvPr>
        </p:nvSpPr>
        <p:spPr>
          <a:xfrm>
            <a:off x="3565870" y="4255706"/>
            <a:ext cx="929536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5" name="Picture Placeholder 29"/>
          <p:cNvSpPr>
            <a:spLocks noGrp="1"/>
          </p:cNvSpPr>
          <p:nvPr>
            <p:ph type="pic" sz="quarter" idx="25" hasCustomPrompt="1"/>
          </p:nvPr>
        </p:nvSpPr>
        <p:spPr>
          <a:xfrm>
            <a:off x="7818463" y="4249682"/>
            <a:ext cx="933120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98126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7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3577118" y="1863916"/>
            <a:ext cx="907655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33206686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240000" y="1705968"/>
            <a:ext cx="2667088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378000" y="1700213"/>
            <a:ext cx="2670000" cy="597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6086475" y="1705968"/>
            <a:ext cx="268789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244283" y="1851441"/>
            <a:ext cx="2655433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8000" y="1851441"/>
            <a:ext cx="2670000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6095999" y="1851441"/>
            <a:ext cx="2678365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86494639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822627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526209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674418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823105353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olumn icon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7" y="317500"/>
            <a:ext cx="8391526" cy="37019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825564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527188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676376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87694"/>
            <a:ext cx="8391526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© 2019 Deloitte </a:t>
            </a:r>
            <a:r>
              <a:rPr lang="en-US" sz="650" noProof="0" dirty="0" err="1">
                <a:solidFill>
                  <a:schemeClr val="bg1"/>
                </a:solidFill>
              </a:rPr>
              <a:t>Polska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539878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idx="1"/>
          </p:nvPr>
        </p:nvSpPr>
        <p:spPr>
          <a:xfrm>
            <a:off x="376237" y="1665288"/>
            <a:ext cx="4195763" cy="47164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69999704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6596403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76238" y="5864229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753913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6745140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76239" y="4211955"/>
            <a:ext cx="6396702" cy="2169796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600"/>
              </a:spcAft>
              <a:defRPr sz="9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7028135" y="4211955"/>
            <a:ext cx="1739627" cy="1725448"/>
          </a:xfrm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US" sz="900" noProof="0" dirty="0"/>
              <a:t>Insert sponsorship mark here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7028137" y="6018028"/>
            <a:ext cx="1739626" cy="363722"/>
          </a:xfrm>
        </p:spPr>
        <p:txBody>
          <a:bodyPr anchor="b" anchorCtr="0"/>
          <a:lstStyle>
            <a:lvl1pPr>
              <a:lnSpc>
                <a:spcPct val="100000"/>
              </a:lnSpc>
              <a:defRPr sz="95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9" name="Group 8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10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194638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7544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395288" y="5549440"/>
            <a:ext cx="4176712" cy="324000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8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95288" y="5864229"/>
            <a:ext cx="4176711" cy="5056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5288" y="6399564"/>
            <a:ext cx="417671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404813"/>
            <a:ext cx="1633731" cy="307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0250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7544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395288" y="5549440"/>
            <a:ext cx="4176712" cy="324000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80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95288" y="5864229"/>
            <a:ext cx="4176711" cy="5056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5288" y="6399564"/>
            <a:ext cx="417671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405929"/>
            <a:ext cx="1633731" cy="305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82550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404813"/>
            <a:ext cx="1633731" cy="307849"/>
          </a:xfrm>
          <a:prstGeom prst="rect">
            <a:avLst/>
          </a:prstGeom>
        </p:spPr>
      </p:pic>
      <p:sp>
        <p:nvSpPr>
          <p:cNvPr id="23" name="Subtitle 2"/>
          <p:cNvSpPr>
            <a:spLocks noGrp="1"/>
          </p:cNvSpPr>
          <p:nvPr>
            <p:ph type="subTitle" idx="1"/>
          </p:nvPr>
        </p:nvSpPr>
        <p:spPr bwMode="gray">
          <a:xfrm>
            <a:off x="395288" y="5864229"/>
            <a:ext cx="4176711" cy="5056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5288" y="6399564"/>
            <a:ext cx="417671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16138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9" name="Subtitle 2"/>
          <p:cNvSpPr>
            <a:spLocks noGrp="1"/>
          </p:cNvSpPr>
          <p:nvPr>
            <p:ph type="subTitle" idx="1"/>
          </p:nvPr>
        </p:nvSpPr>
        <p:spPr bwMode="gray">
          <a:xfrm>
            <a:off x="395288" y="5864229"/>
            <a:ext cx="4176711" cy="5056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5288" y="6399564"/>
            <a:ext cx="417671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405929"/>
            <a:ext cx="1633731" cy="305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829930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green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93700" y="1705669"/>
            <a:ext cx="7888288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93700" y="3429000"/>
            <a:ext cx="7888288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887415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green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96000" y="1705669"/>
            <a:ext cx="7885988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96000" y="3429000"/>
            <a:ext cx="7888288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221911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93700" y="1705669"/>
            <a:ext cx="7888288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93700" y="3429000"/>
            <a:ext cx="7888288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827115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blue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93700" y="1705669"/>
            <a:ext cx="7888288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93700" y="3429000"/>
            <a:ext cx="7888288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210177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green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© 20</a:t>
            </a:r>
            <a:r>
              <a:rPr lang="pl-PL" sz="650" noProof="0" dirty="0">
                <a:solidFill>
                  <a:schemeClr val="bg1"/>
                </a:solidFill>
              </a:rPr>
              <a:t>20</a:t>
            </a:r>
            <a:r>
              <a:rPr lang="en-US" sz="650" noProof="0" dirty="0">
                <a:solidFill>
                  <a:schemeClr val="bg1"/>
                </a:solidFill>
              </a:rPr>
              <a:t> Deloitte </a:t>
            </a:r>
            <a:r>
              <a:rPr lang="en-US" sz="650" noProof="0" dirty="0" err="1">
                <a:solidFill>
                  <a:schemeClr val="bg1"/>
                </a:solidFill>
              </a:rPr>
              <a:t>Polska</a:t>
            </a:r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63207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93700" y="1705669"/>
            <a:ext cx="7888288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93700" y="3429000"/>
            <a:ext cx="7888288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7730285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93700" y="1705669"/>
            <a:ext cx="7888288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93700" y="3429000"/>
            <a:ext cx="7888288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702990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gre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3700" y="1628775"/>
            <a:ext cx="6846815" cy="46787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7403700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3700" y="1628775"/>
            <a:ext cx="6846815" cy="46787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30575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3700" y="1628775"/>
            <a:ext cx="6846815" cy="46787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377342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3700" y="1628775"/>
            <a:ext cx="6846815" cy="46787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580840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3700" y="1628775"/>
            <a:ext cx="6846815" cy="46787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7815281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93700" y="1700213"/>
            <a:ext cx="6970268" cy="4681538"/>
          </a:xfrm>
          <a:prstGeom prst="rect">
            <a:avLst/>
          </a:prstGeom>
        </p:spPr>
        <p:txBody>
          <a:bodyPr/>
          <a:lstStyle>
            <a:lvl1pPr>
              <a:tabLst>
                <a:tab pos="6729413" algn="r"/>
              </a:tabLst>
              <a:defRPr/>
            </a:lvl1pPr>
            <a:lvl2pPr>
              <a:tabLst>
                <a:tab pos="6729413" algn="r"/>
              </a:tabLst>
              <a:defRPr/>
            </a:lvl2pPr>
            <a:lvl3pPr>
              <a:tabLst>
                <a:tab pos="6729413" algn="r"/>
              </a:tabLst>
              <a:defRPr/>
            </a:lvl3pPr>
            <a:lvl4pPr>
              <a:tabLst>
                <a:tab pos="6729413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  <a:lvl6pPr>
              <a:tabLst>
                <a:tab pos="6729413" algn="r"/>
              </a:tabLst>
              <a:defRPr/>
            </a:lvl6pPr>
            <a:lvl7pPr>
              <a:tabLst>
                <a:tab pos="6729413" algn="r"/>
              </a:tabLst>
              <a:defRPr/>
            </a:lvl7pPr>
            <a:lvl8pPr>
              <a:tabLst>
                <a:tab pos="6729413" algn="r"/>
              </a:tabLst>
              <a:defRPr/>
            </a:lvl8pPr>
            <a:lvl9pPr>
              <a:tabLst>
                <a:tab pos="6729413" algn="r"/>
              </a:tabLst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5999" y="295683"/>
            <a:ext cx="8365413" cy="11290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575823084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5999" y="295683"/>
            <a:ext cx="8349371" cy="11290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3863808" y="1701800"/>
            <a:ext cx="4886492" cy="467995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93700" y="1700213"/>
            <a:ext cx="3062300" cy="4681538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8402828" y="6491553"/>
            <a:ext cx="347472" cy="3291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250150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396000" y="1700213"/>
            <a:ext cx="8354300" cy="46815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GB" dirty="0"/>
              <a:t>Seventh level</a:t>
            </a:r>
          </a:p>
          <a:p>
            <a:pPr lvl="7"/>
            <a:r>
              <a:rPr lang="en-GB" dirty="0"/>
              <a:t>Eighth level</a:t>
            </a:r>
          </a:p>
          <a:p>
            <a:pPr lvl="8"/>
            <a:r>
              <a:rPr lang="en-GB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405846360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green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80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© 2019 Deloitte </a:t>
            </a:r>
            <a:r>
              <a:rPr lang="en-US" sz="650" noProof="0" dirty="0" err="1">
                <a:solidFill>
                  <a:schemeClr val="bg1"/>
                </a:solidFill>
              </a:rPr>
              <a:t>Polska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97470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96000" y="1700213"/>
            <a:ext cx="8354300" cy="46789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GB" dirty="0"/>
              <a:t>Seventh level</a:t>
            </a:r>
          </a:p>
          <a:p>
            <a:pPr lvl="7"/>
            <a:r>
              <a:rPr lang="en-GB" dirty="0"/>
              <a:t>Eighth level</a:t>
            </a:r>
          </a:p>
          <a:p>
            <a:pPr lvl="8"/>
            <a:r>
              <a:rPr lang="en-GB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890939368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93700" y="1700213"/>
            <a:ext cx="8356600" cy="46789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GB" dirty="0"/>
              <a:t>Seventh level</a:t>
            </a:r>
          </a:p>
          <a:p>
            <a:pPr lvl="7"/>
            <a:r>
              <a:rPr lang="en-GB" dirty="0"/>
              <a:t>Eighth level</a:t>
            </a:r>
          </a:p>
          <a:p>
            <a:pPr lvl="8"/>
            <a:r>
              <a:rPr lang="en-GB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3049937192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91079" y="2051999"/>
            <a:ext cx="8359221" cy="4069013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95999" y="1700213"/>
            <a:ext cx="8352001" cy="357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1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43936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 &amp;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BBBCBC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91079" y="2051999"/>
            <a:ext cx="8359221" cy="4069013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95999" y="1700213"/>
            <a:ext cx="8352001" cy="357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1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402828" y="6491553"/>
            <a:ext cx="347472" cy="3291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615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93700" y="2051999"/>
            <a:ext cx="2642082" cy="4069014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95999" y="1700213"/>
            <a:ext cx="2653200" cy="357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3245400" y="2051999"/>
            <a:ext cx="2653200" cy="4069014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245399" y="1700213"/>
            <a:ext cx="2653200" cy="357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6108214" y="2051999"/>
            <a:ext cx="2642086" cy="4069014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6094797" y="1700213"/>
            <a:ext cx="2655503" cy="357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1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9472851"/>
      </p:ext>
    </p:extLst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BBBCBC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93700" y="2051999"/>
            <a:ext cx="2642082" cy="4069014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95999" y="1700213"/>
            <a:ext cx="2653200" cy="357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3245400" y="2051999"/>
            <a:ext cx="2653200" cy="4069014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245399" y="1700213"/>
            <a:ext cx="2653200" cy="357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6108214" y="2051999"/>
            <a:ext cx="2642086" cy="4069014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6094797" y="1700213"/>
            <a:ext cx="2655503" cy="357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1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402828" y="6491553"/>
            <a:ext cx="347472" cy="3291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011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5422" y="295683"/>
            <a:ext cx="8382818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5422" y="651600"/>
            <a:ext cx="8382818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393700" y="1700212"/>
            <a:ext cx="3961722" cy="4681537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4786154" y="1700212"/>
            <a:ext cx="3964145" cy="4681537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3503983684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393700" y="1700212"/>
            <a:ext cx="3961722" cy="46815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4788000" y="1700213"/>
            <a:ext cx="3962300" cy="46815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1683890936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395422" y="1700213"/>
            <a:ext cx="3960000" cy="4420800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7" y="2125013"/>
            <a:ext cx="3994383" cy="3996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7" y="1700213"/>
            <a:ext cx="3989454" cy="3857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0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2931167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3616" y="2125013"/>
            <a:ext cx="3994384" cy="3996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3617" y="1700213"/>
            <a:ext cx="3994383" cy="3857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1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396000" y="2125013"/>
            <a:ext cx="3987619" cy="3996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396000" y="1700213"/>
            <a:ext cx="3989454" cy="3857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703119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© 2019 Deloitte </a:t>
            </a:r>
            <a:r>
              <a:rPr lang="en-US" sz="650" noProof="0" dirty="0" err="1">
                <a:solidFill>
                  <a:schemeClr val="bg1"/>
                </a:solidFill>
              </a:rPr>
              <a:t>Polska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86882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BBBCBC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3616" y="2125013"/>
            <a:ext cx="3994384" cy="3996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3617" y="1700213"/>
            <a:ext cx="3994383" cy="3857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1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396000" y="2125013"/>
            <a:ext cx="3987619" cy="3996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396000" y="1700213"/>
            <a:ext cx="3989454" cy="3857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8402828" y="6491553"/>
            <a:ext cx="347472" cy="3291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63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5999" y="295683"/>
            <a:ext cx="8365413" cy="11290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93700" y="1700213"/>
            <a:ext cx="3263900" cy="4681538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3879515" y="1700213"/>
            <a:ext cx="4870785" cy="4681538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89307186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with 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5999" y="295683"/>
            <a:ext cx="8365413" cy="11290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683412" y="1700212"/>
            <a:ext cx="3066888" cy="468153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5029200" algn="r"/>
              </a:tabLst>
              <a:defRPr sz="2400">
                <a:solidFill>
                  <a:schemeClr val="accent3"/>
                </a:solidFill>
              </a:defRPr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393700" y="1700212"/>
            <a:ext cx="4862299" cy="4681538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883639419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95287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2502000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607360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6713999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93700" y="3124200"/>
            <a:ext cx="2022888" cy="3257548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12472" y="3120550"/>
            <a:ext cx="2034000" cy="326119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497530" y="3124199"/>
            <a:ext cx="2034000" cy="325754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727413" y="3108510"/>
            <a:ext cx="2022887" cy="327324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6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922033471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Rectangle 3"/>
          <p:cNvSpPr/>
          <p:nvPr userDrawn="1"/>
        </p:nvSpPr>
        <p:spPr>
          <a:xfrm>
            <a:off x="395288" y="1707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44000" y="1700213"/>
            <a:ext cx="4106300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95288" y="4065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44000" y="4065173"/>
            <a:ext cx="41063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395288" y="1880213"/>
            <a:ext cx="1476000" cy="1476000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4644000" y="1880213"/>
            <a:ext cx="1476000" cy="1476000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395288" y="4256213"/>
            <a:ext cx="1476000" cy="1476000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4644000" y="4256213"/>
            <a:ext cx="1476000" cy="1476000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024644" y="1880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6273356" y="1880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024644" y="4256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6273356" y="4256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283024646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93700" y="1700213"/>
            <a:ext cx="2754313" cy="19716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004798" y="1700213"/>
            <a:ext cx="2745501" cy="1971675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3204806" y="1700213"/>
            <a:ext cx="2743200" cy="19716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Text Placeholder 18"/>
          <p:cNvSpPr>
            <a:spLocks noGrp="1"/>
          </p:cNvSpPr>
          <p:nvPr>
            <p:ph idx="1" hasCustomPrompt="1"/>
          </p:nvPr>
        </p:nvSpPr>
        <p:spPr>
          <a:xfrm>
            <a:off x="396000" y="3832225"/>
            <a:ext cx="2743200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8"/>
          <p:cNvSpPr>
            <a:spLocks noGrp="1"/>
          </p:cNvSpPr>
          <p:nvPr>
            <p:ph idx="16" hasCustomPrompt="1"/>
          </p:nvPr>
        </p:nvSpPr>
        <p:spPr>
          <a:xfrm>
            <a:off x="3200400" y="3832225"/>
            <a:ext cx="2743200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7" hasCustomPrompt="1"/>
          </p:nvPr>
        </p:nvSpPr>
        <p:spPr>
          <a:xfrm>
            <a:off x="6004798" y="3832225"/>
            <a:ext cx="2745501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38740471"/>
      </p:ext>
    </p:extLst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802617167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sub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BBBCBC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8402828" y="6491553"/>
            <a:ext cx="347472" cy="3291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470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93701" y="1857892"/>
            <a:ext cx="4101706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4660582" y="1857892"/>
            <a:ext cx="4091001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Rectangle 3"/>
          <p:cNvSpPr/>
          <p:nvPr userDrawn="1"/>
        </p:nvSpPr>
        <p:spPr>
          <a:xfrm>
            <a:off x="395288" y="1711728"/>
            <a:ext cx="41001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60582" y="1711728"/>
            <a:ext cx="40897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6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3587751" y="1863916"/>
            <a:ext cx="907655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7818462" y="1857892"/>
            <a:ext cx="93312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76349493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93701" y="1857892"/>
            <a:ext cx="4101706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4660582" y="1857892"/>
            <a:ext cx="4091001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Rectangle 3"/>
          <p:cNvSpPr/>
          <p:nvPr userDrawn="1"/>
        </p:nvSpPr>
        <p:spPr>
          <a:xfrm>
            <a:off x="395288" y="1711728"/>
            <a:ext cx="41001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60582" y="1711728"/>
            <a:ext cx="40897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6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3587751" y="1863916"/>
            <a:ext cx="907655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7818462" y="1857892"/>
            <a:ext cx="93312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395288" y="4249682"/>
            <a:ext cx="4100118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4660581" y="4249682"/>
            <a:ext cx="4089719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393699" y="4103518"/>
            <a:ext cx="410170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4660581" y="4103518"/>
            <a:ext cx="408353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14" name="Picture Placeholder 29"/>
          <p:cNvSpPr>
            <a:spLocks noGrp="1"/>
          </p:cNvSpPr>
          <p:nvPr>
            <p:ph type="pic" sz="quarter" idx="24" hasCustomPrompt="1"/>
          </p:nvPr>
        </p:nvSpPr>
        <p:spPr>
          <a:xfrm>
            <a:off x="3565870" y="4255706"/>
            <a:ext cx="929536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5" name="Picture Placeholder 29"/>
          <p:cNvSpPr>
            <a:spLocks noGrp="1"/>
          </p:cNvSpPr>
          <p:nvPr>
            <p:ph type="pic" sz="quarter" idx="25" hasCustomPrompt="1"/>
          </p:nvPr>
        </p:nvSpPr>
        <p:spPr>
          <a:xfrm>
            <a:off x="7818463" y="4249682"/>
            <a:ext cx="933120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8480803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blue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© 2019 Deloitte </a:t>
            </a:r>
            <a:r>
              <a:rPr lang="en-US" sz="650" noProof="0" dirty="0" err="1">
                <a:solidFill>
                  <a:schemeClr val="bg1"/>
                </a:solidFill>
              </a:rPr>
              <a:t>Polska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111260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Rectangle 3"/>
          <p:cNvSpPr/>
          <p:nvPr userDrawn="1"/>
        </p:nvSpPr>
        <p:spPr>
          <a:xfrm>
            <a:off x="3240000" y="1705968"/>
            <a:ext cx="2655433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393700" y="1700213"/>
            <a:ext cx="2644321" cy="597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6105981" y="1705968"/>
            <a:ext cx="264432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prstClr val="white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244283" y="1784680"/>
            <a:ext cx="2655433" cy="3914258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96000" y="1784680"/>
            <a:ext cx="2642020" cy="3914258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6105980" y="1784680"/>
            <a:ext cx="2644320" cy="3914258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640249620"/>
      </p:ext>
    </p:extLst>
  </p:cSld>
  <p:clrMapOvr>
    <a:masterClrMapping/>
  </p:clrMapOvr>
  <p:transition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96000" y="2556000"/>
            <a:ext cx="1908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840000" y="2556000"/>
            <a:ext cx="19103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544000" y="2556000"/>
            <a:ext cx="1908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692000" y="2556000"/>
            <a:ext cx="1908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069761908"/>
      </p:ext>
    </p:extLst>
  </p:cSld>
  <p:clrMapOvr>
    <a:masterClrMapping/>
  </p:clrMapOvr>
  <p:transition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olumn icon gre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96000" y="2556000"/>
            <a:ext cx="1908000" cy="3394800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tx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tx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tx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840000" y="2556000"/>
            <a:ext cx="1910300" cy="3394800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tx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tx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tx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544000" y="2556000"/>
            <a:ext cx="1908000" cy="3394800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tx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tx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tx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692000" y="2556000"/>
            <a:ext cx="1908000" cy="3394800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tx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tx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tx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402828" y="6491553"/>
            <a:ext cx="347472" cy="3291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837818"/>
      </p:ext>
    </p:extLst>
  </p:cSld>
  <p:clrMapOvr>
    <a:masterClrMapping/>
  </p:clrMapOvr>
  <p:transition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idx="1"/>
          </p:nvPr>
        </p:nvSpPr>
        <p:spPr>
          <a:xfrm>
            <a:off x="396000" y="1700213"/>
            <a:ext cx="4176000" cy="46815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GB" dirty="0"/>
              <a:t>Seventh level</a:t>
            </a:r>
          </a:p>
          <a:p>
            <a:pPr lvl="7"/>
            <a:r>
              <a:rPr lang="en-GB" dirty="0"/>
              <a:t>Eighth level</a:t>
            </a:r>
          </a:p>
          <a:p>
            <a:pPr lvl="8"/>
            <a:r>
              <a:rPr lang="en-GB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1888885889"/>
      </p:ext>
    </p:extLst>
  </p:cSld>
  <p:clrMapOvr>
    <a:masterClrMapping/>
  </p:clrMapOvr>
  <p:transition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, 1 column text with char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BBBCBC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idx="1"/>
          </p:nvPr>
        </p:nvSpPr>
        <p:spPr>
          <a:xfrm>
            <a:off x="396000" y="1700213"/>
            <a:ext cx="4176000" cy="46815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GB" dirty="0"/>
              <a:t>Seventh level</a:t>
            </a:r>
          </a:p>
          <a:p>
            <a:pPr lvl="7"/>
            <a:r>
              <a:rPr lang="en-GB" dirty="0"/>
              <a:t>Eighth level</a:t>
            </a:r>
          </a:p>
          <a:p>
            <a:pPr lvl="8"/>
            <a:r>
              <a:rPr lang="en-GB" dirty="0"/>
              <a:t>Ninth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8402828" y="6491553"/>
            <a:ext cx="347472" cy="3291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287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548099"/>
      </p:ext>
    </p:extLst>
  </p:cSld>
  <p:clrMapOvr>
    <a:masterClrMapping/>
  </p:clrMapOvr>
  <p:transition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8727473"/>
      </p:ext>
    </p:extLst>
  </p:cSld>
  <p:clrMapOvr>
    <a:masterClrMapping/>
  </p:clrMapOvr>
  <p:transition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8402828" y="6491553"/>
            <a:ext cx="347472" cy="3291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3140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95287" y="4211955"/>
            <a:ext cx="6377653" cy="2169796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600"/>
              </a:spcAft>
              <a:defRPr sz="9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404813"/>
            <a:ext cx="1674000" cy="313154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7028136" y="4535905"/>
            <a:ext cx="1509640" cy="1401498"/>
          </a:xfrm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z="900" dirty="0"/>
              <a:t>Insert sponsorship mark here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7028137" y="6018028"/>
            <a:ext cx="1509639" cy="363722"/>
          </a:xfrm>
        </p:spPr>
        <p:txBody>
          <a:bodyPr anchor="b" anchorCtr="0"/>
          <a:lstStyle>
            <a:lvl1pPr>
              <a:lnSpc>
                <a:spcPct val="100000"/>
              </a:lnSpc>
              <a:defRPr sz="95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493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© 2019 Deloitte </a:t>
            </a:r>
            <a:r>
              <a:rPr lang="en-US" sz="650" noProof="0" dirty="0" err="1">
                <a:solidFill>
                  <a:schemeClr val="bg1"/>
                </a:solidFill>
              </a:rPr>
              <a:t>Polska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4467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1.emf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54.xml"/><Relationship Id="rId18" Type="http://schemas.openxmlformats.org/officeDocument/2006/relationships/slideLayout" Target="../slideLayouts/slideLayout59.xml"/><Relationship Id="rId26" Type="http://schemas.openxmlformats.org/officeDocument/2006/relationships/slideLayout" Target="../slideLayouts/slideLayout67.xml"/><Relationship Id="rId39" Type="http://schemas.openxmlformats.org/officeDocument/2006/relationships/slideLayout" Target="../slideLayouts/slideLayout80.xml"/><Relationship Id="rId21" Type="http://schemas.openxmlformats.org/officeDocument/2006/relationships/slideLayout" Target="../slideLayouts/slideLayout62.xml"/><Relationship Id="rId34" Type="http://schemas.openxmlformats.org/officeDocument/2006/relationships/slideLayout" Target="../slideLayouts/slideLayout75.xml"/><Relationship Id="rId42" Type="http://schemas.openxmlformats.org/officeDocument/2006/relationships/slideLayout" Target="../slideLayouts/slideLayout83.xml"/><Relationship Id="rId47" Type="http://schemas.openxmlformats.org/officeDocument/2006/relationships/slideLayout" Target="../slideLayouts/slideLayout88.xml"/><Relationship Id="rId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3.xml"/><Relationship Id="rId16" Type="http://schemas.openxmlformats.org/officeDocument/2006/relationships/slideLayout" Target="../slideLayouts/slideLayout57.xml"/><Relationship Id="rId29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52.xml"/><Relationship Id="rId24" Type="http://schemas.openxmlformats.org/officeDocument/2006/relationships/slideLayout" Target="../slideLayouts/slideLayout65.xml"/><Relationship Id="rId32" Type="http://schemas.openxmlformats.org/officeDocument/2006/relationships/slideLayout" Target="../slideLayouts/slideLayout73.xml"/><Relationship Id="rId37" Type="http://schemas.openxmlformats.org/officeDocument/2006/relationships/slideLayout" Target="../slideLayouts/slideLayout78.xml"/><Relationship Id="rId40" Type="http://schemas.openxmlformats.org/officeDocument/2006/relationships/slideLayout" Target="../slideLayouts/slideLayout81.xml"/><Relationship Id="rId45" Type="http://schemas.openxmlformats.org/officeDocument/2006/relationships/slideLayout" Target="../slideLayouts/slideLayout86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23" Type="http://schemas.openxmlformats.org/officeDocument/2006/relationships/slideLayout" Target="../slideLayouts/slideLayout64.xml"/><Relationship Id="rId28" Type="http://schemas.openxmlformats.org/officeDocument/2006/relationships/slideLayout" Target="../slideLayouts/slideLayout69.xml"/><Relationship Id="rId36" Type="http://schemas.openxmlformats.org/officeDocument/2006/relationships/slideLayout" Target="../slideLayouts/slideLayout77.xml"/><Relationship Id="rId49" Type="http://schemas.openxmlformats.org/officeDocument/2006/relationships/image" Target="../media/image1.emf"/><Relationship Id="rId10" Type="http://schemas.openxmlformats.org/officeDocument/2006/relationships/slideLayout" Target="../slideLayouts/slideLayout51.xml"/><Relationship Id="rId19" Type="http://schemas.openxmlformats.org/officeDocument/2006/relationships/slideLayout" Target="../slideLayouts/slideLayout60.xml"/><Relationship Id="rId31" Type="http://schemas.openxmlformats.org/officeDocument/2006/relationships/slideLayout" Target="../slideLayouts/slideLayout72.xml"/><Relationship Id="rId44" Type="http://schemas.openxmlformats.org/officeDocument/2006/relationships/slideLayout" Target="../slideLayouts/slideLayout85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Relationship Id="rId22" Type="http://schemas.openxmlformats.org/officeDocument/2006/relationships/slideLayout" Target="../slideLayouts/slideLayout63.xml"/><Relationship Id="rId27" Type="http://schemas.openxmlformats.org/officeDocument/2006/relationships/slideLayout" Target="../slideLayouts/slideLayout68.xml"/><Relationship Id="rId30" Type="http://schemas.openxmlformats.org/officeDocument/2006/relationships/slideLayout" Target="../slideLayouts/slideLayout71.xml"/><Relationship Id="rId35" Type="http://schemas.openxmlformats.org/officeDocument/2006/relationships/slideLayout" Target="../slideLayouts/slideLayout76.xml"/><Relationship Id="rId43" Type="http://schemas.openxmlformats.org/officeDocument/2006/relationships/slideLayout" Target="../slideLayouts/slideLayout84.xml"/><Relationship Id="rId48" Type="http://schemas.openxmlformats.org/officeDocument/2006/relationships/theme" Target="../theme/theme2.xml"/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53.xml"/><Relationship Id="rId17" Type="http://schemas.openxmlformats.org/officeDocument/2006/relationships/slideLayout" Target="../slideLayouts/slideLayout58.xml"/><Relationship Id="rId25" Type="http://schemas.openxmlformats.org/officeDocument/2006/relationships/slideLayout" Target="../slideLayouts/slideLayout66.xml"/><Relationship Id="rId33" Type="http://schemas.openxmlformats.org/officeDocument/2006/relationships/slideLayout" Target="../slideLayouts/slideLayout74.xml"/><Relationship Id="rId38" Type="http://schemas.openxmlformats.org/officeDocument/2006/relationships/slideLayout" Target="../slideLayouts/slideLayout79.xml"/><Relationship Id="rId46" Type="http://schemas.openxmlformats.org/officeDocument/2006/relationships/slideLayout" Target="../slideLayouts/slideLayout87.xml"/><Relationship Id="rId20" Type="http://schemas.openxmlformats.org/officeDocument/2006/relationships/slideLayout" Target="../slideLayouts/slideLayout61.xml"/><Relationship Id="rId41" Type="http://schemas.openxmlformats.org/officeDocument/2006/relationships/slideLayout" Target="../slideLayouts/slideLayout82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76238" y="317501"/>
            <a:ext cx="8391525" cy="6921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376237" y="6477000"/>
            <a:ext cx="4016376" cy="2012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effectLst/>
                <a:latin typeface="+mn-lt"/>
              </a:rPr>
              <a:t>© 20</a:t>
            </a:r>
            <a:r>
              <a:rPr lang="pl-PL" sz="650" dirty="0">
                <a:effectLst/>
                <a:latin typeface="+mn-lt"/>
              </a:rPr>
              <a:t>20</a:t>
            </a:r>
            <a:r>
              <a:rPr lang="en-US" sz="650" dirty="0">
                <a:effectLst/>
                <a:latin typeface="+mn-lt"/>
              </a:rPr>
              <a:t> Deloitte </a:t>
            </a:r>
            <a:r>
              <a:rPr lang="en-US" sz="650" dirty="0" err="1">
                <a:effectLst/>
                <a:latin typeface="+mn-lt"/>
              </a:rPr>
              <a:t>Polska</a:t>
            </a:r>
            <a:endParaRPr lang="en-US" sz="650" dirty="0">
              <a:effectLst/>
              <a:latin typeface="+mn-lt"/>
            </a:endParaRPr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376237" y="1665289"/>
            <a:ext cx="8391525" cy="4716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pic>
        <p:nvPicPr>
          <p:cNvPr id="1053" name="Picture 29">
            <a:extLst>
              <a:ext uri="{FF2B5EF4-FFF2-40B4-BE49-F238E27FC236}">
                <a16:creationId xmlns:a16="http://schemas.microsoft.com/office/drawing/2014/main" id="{89A58CAF-FC07-4C76-9C36-659280EA6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077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</p:sldLayoutIdLst>
  <p:transition>
    <p:fade/>
  </p:transition>
  <p:hf hdr="0" dt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000"/>
        </a:spcAft>
        <a:buSzPct val="100000"/>
        <a:buFont typeface="Arial" panose="020B0604020202020204" pitchFamily="34" charset="0"/>
        <a:buNone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/>
        <a:buNone/>
        <a:defRPr lang="en-US" sz="12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7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35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32800" indent="-176400" algn="l" defTabSz="798513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tabLst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4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4020">
          <p15:clr>
            <a:srgbClr val="F26B43"/>
          </p15:clr>
        </p15:guide>
        <p15:guide id="4" pos="237">
          <p15:clr>
            <a:srgbClr val="F26B43"/>
          </p15:clr>
        </p15:guide>
        <p15:guide id="5" pos="5523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orient="horz" pos="200">
          <p15:clr>
            <a:srgbClr val="F26B43"/>
          </p15:clr>
        </p15:guide>
        <p15:guide id="8" orient="horz" pos="4080">
          <p15:clr>
            <a:srgbClr val="F26B43"/>
          </p15:clr>
        </p15:guide>
        <p15:guide id="10" pos="3721">
          <p15:clr>
            <a:srgbClr val="F26B43"/>
          </p15:clr>
        </p15:guide>
        <p15:guide id="11" orient="horz" pos="236">
          <p15:clr>
            <a:srgbClr val="F26B43"/>
          </p15:clr>
        </p15:guide>
        <p15:guide id="12" pos="1022">
          <p15:clr>
            <a:srgbClr val="F26B43"/>
          </p15:clr>
        </p15:guide>
        <p15:guide id="13" pos="1137">
          <p15:clr>
            <a:srgbClr val="F26B43"/>
          </p15:clr>
        </p15:guide>
        <p15:guide id="14" pos="1920">
          <p15:clr>
            <a:srgbClr val="F26B43"/>
          </p15:clr>
        </p15:guide>
        <p15:guide id="15" pos="2033">
          <p15:clr>
            <a:srgbClr val="F26B43"/>
          </p15:clr>
        </p15:guide>
        <p15:guide id="16" pos="4620">
          <p15:clr>
            <a:srgbClr val="F26B43"/>
          </p15:clr>
        </p15:guide>
        <p15:guide id="17" pos="2823">
          <p15:clr>
            <a:srgbClr val="F26B43"/>
          </p15:clr>
        </p15:guide>
        <p15:guide id="18" pos="2937">
          <p15:clr>
            <a:srgbClr val="F26B43"/>
          </p15:clr>
        </p15:guide>
        <p15:guide id="19" pos="2880">
          <p15:clr>
            <a:srgbClr val="F26B43"/>
          </p15:clr>
        </p15:guide>
        <p15:guide id="20" pos="4734">
          <p15:clr>
            <a:srgbClr val="F26B43"/>
          </p15:clr>
        </p15:guide>
        <p15:guide id="21" orient="horz" pos="1049">
          <p15:clr>
            <a:srgbClr val="F26B43"/>
          </p15:clr>
        </p15:guide>
        <p15:guide id="22" orient="horz" pos="6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8402828" y="6491553"/>
            <a:ext cx="347472" cy="3291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96000" y="295683"/>
            <a:ext cx="8352000" cy="12441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393700" y="1700213"/>
            <a:ext cx="8356600" cy="468153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GB" dirty="0"/>
              <a:t>Seventh level</a:t>
            </a:r>
          </a:p>
          <a:p>
            <a:pPr lvl="7"/>
            <a:r>
              <a:rPr lang="en-GB" dirty="0"/>
              <a:t>Eighth level</a:t>
            </a:r>
          </a:p>
          <a:p>
            <a:pPr lvl="8"/>
            <a:r>
              <a:rPr lang="en-GB" dirty="0"/>
              <a:t>Ninth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4751388" y="64897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GB" sz="650" dirty="0">
                <a:solidFill>
                  <a:schemeClr val="tx1"/>
                </a:solidFill>
              </a:rPr>
              <a:t>PowerPoint Timesaver</a:t>
            </a:r>
          </a:p>
        </p:txBody>
      </p:sp>
      <p:pic>
        <p:nvPicPr>
          <p:cNvPr id="2075" name="Picture 27">
            <a:extLst>
              <a:ext uri="{FF2B5EF4-FFF2-40B4-BE49-F238E27FC236}">
                <a16:creationId xmlns:a16="http://schemas.microsoft.com/office/drawing/2014/main" id="{D6CFF65B-C55E-4CB3-BC49-B087D5A7B7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8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  <p:sldLayoutId id="2147483733" r:id="rId19"/>
    <p:sldLayoutId id="2147483734" r:id="rId20"/>
    <p:sldLayoutId id="2147483735" r:id="rId21"/>
    <p:sldLayoutId id="2147483736" r:id="rId22"/>
    <p:sldLayoutId id="2147483737" r:id="rId23"/>
    <p:sldLayoutId id="2147483738" r:id="rId24"/>
    <p:sldLayoutId id="2147483739" r:id="rId25"/>
    <p:sldLayoutId id="2147483740" r:id="rId26"/>
    <p:sldLayoutId id="2147483741" r:id="rId27"/>
    <p:sldLayoutId id="2147483742" r:id="rId28"/>
    <p:sldLayoutId id="2147483743" r:id="rId29"/>
    <p:sldLayoutId id="2147483744" r:id="rId30"/>
    <p:sldLayoutId id="2147483745" r:id="rId31"/>
    <p:sldLayoutId id="2147483746" r:id="rId32"/>
    <p:sldLayoutId id="2147483747" r:id="rId33"/>
    <p:sldLayoutId id="2147483748" r:id="rId34"/>
    <p:sldLayoutId id="2147483749" r:id="rId35"/>
    <p:sldLayoutId id="2147483750" r:id="rId36"/>
    <p:sldLayoutId id="2147483751" r:id="rId37"/>
    <p:sldLayoutId id="2147483752" r:id="rId38"/>
    <p:sldLayoutId id="2147483753" r:id="rId39"/>
    <p:sldLayoutId id="2147483754" r:id="rId40"/>
    <p:sldLayoutId id="2147483755" r:id="rId41"/>
    <p:sldLayoutId id="2147483756" r:id="rId42"/>
    <p:sldLayoutId id="2147483757" r:id="rId43"/>
    <p:sldLayoutId id="2147483758" r:id="rId44"/>
    <p:sldLayoutId id="2147483759" r:id="rId45"/>
    <p:sldLayoutId id="2147483760" r:id="rId46"/>
    <p:sldLayoutId id="2147483761" r:id="rId47"/>
  </p:sldLayoutIdLst>
  <p:transition>
    <p:fade/>
  </p:transition>
  <p:hf hdr="0" dt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000"/>
        </a:spcAft>
        <a:buSzPct val="100000"/>
        <a:buFont typeface="Arial" panose="020B0604020202020204" pitchFamily="34" charset="0"/>
        <a:buNone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/>
        <a:buNone/>
        <a:defRPr lang="en-US" sz="12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7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35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32800" indent="-176400" algn="l" defTabSz="798513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tabLst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4020">
          <p15:clr>
            <a:srgbClr val="F26B43"/>
          </p15:clr>
        </p15:guide>
        <p15:guide id="4" pos="248">
          <p15:clr>
            <a:srgbClr val="F26B43"/>
          </p15:clr>
        </p15:guide>
        <p15:guide id="5" pos="5512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orient="horz" pos="178">
          <p15:clr>
            <a:srgbClr val="F26B43"/>
          </p15:clr>
        </p15:guide>
        <p15:guide id="8" orient="horz" pos="4088">
          <p15:clr>
            <a:srgbClr val="F26B43"/>
          </p15:clr>
        </p15:guide>
        <p15:guide id="9" pos="2767">
          <p15:clr>
            <a:srgbClr val="F26B43"/>
          </p15:clr>
        </p15:guide>
        <p15:guide id="10" pos="299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377991" y="5549440"/>
            <a:ext cx="4194009" cy="324000"/>
          </a:xfrm>
        </p:spPr>
        <p:txBody>
          <a:bodyPr/>
          <a:lstStyle/>
          <a:p>
            <a:r>
              <a:rPr lang="en-US" noProof="0" dirty="0"/>
              <a:t>Headline Verdana Bold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76238" y="5782113"/>
            <a:ext cx="9118434" cy="505645"/>
          </a:xfrm>
        </p:spPr>
        <p:txBody>
          <a:bodyPr/>
          <a:lstStyle/>
          <a:p>
            <a:r>
              <a:rPr lang="pl-PL" dirty="0"/>
              <a:t>Pojęcie „wartość majątku” </a:t>
            </a:r>
          </a:p>
          <a:p>
            <a:r>
              <a:rPr lang="pl-PL" dirty="0"/>
              <a:t>w kontekście art. 12 ust. 1 pkt 8c </a:t>
            </a:r>
            <a:r>
              <a:rPr lang="pl-PL" dirty="0" err="1"/>
              <a:t>u.p.d.o.p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7" y="6381750"/>
            <a:ext cx="6472237" cy="298450"/>
          </a:xfrm>
        </p:spPr>
        <p:txBody>
          <a:bodyPr/>
          <a:lstStyle/>
          <a:p>
            <a:r>
              <a:rPr lang="pl-PL" dirty="0"/>
              <a:t>Adam Wacławczyk, doradca podatkowy, Deloitte Doradztwo Podatkowe Dąbrowski i Wspólnicy sp. k. </a:t>
            </a:r>
            <a:endParaRPr lang="en-US" noProof="0" dirty="0"/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392" y="727200"/>
            <a:ext cx="5400000" cy="5400000"/>
          </a:xfrm>
        </p:spPr>
      </p:pic>
    </p:spTree>
    <p:extLst>
      <p:ext uri="{BB962C8B-B14F-4D97-AF65-F5344CB8AC3E}">
        <p14:creationId xmlns:p14="http://schemas.microsoft.com/office/powerpoint/2010/main" val="344880593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noProof="0" dirty="0"/>
              <a:t>Stan faktyczny</a:t>
            </a:r>
            <a:endParaRPr lang="en-US" sz="2400" noProof="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76238" y="1127205"/>
            <a:ext cx="8402002" cy="397659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W celu uproszczenia struktury grupy kapitałowej Spółka A (Skarżąca) dokona przejęcia Spółki B (spółki z ograniczoną odpowiedzialnością).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Łączenie spółek nastąpi w trybie art. 492 § 1 pkt 1 ustawy z dnia 15 września 2000 r. Kodeks spółek handlowych (Dz.U. z 2017 r., poz. 1577 ze zm.) tj. przez przeniesienie całości majątku spółki przejmowanej na skarżącą.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Spółka A dokona podwyższenia kapitału zakładowego. Wartość emisyjna udziałów zostanie określona w ten sposób, że na moment sporządzenia planu połączenia Spółka A ustali wartość aktywów netto Spółki A i podzieli ją pomiędzy ilość udziałów w kapitale zakładowym Spółki A (wartość emisyjna jednego udziału).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W oparciu o wartość emisyjną udziałów Spółka A ustali ile udziałów, w podwyższonym kapitale zakładowym Spółki A, należy wydać wspólnikom Spółki B, przez podzielenie aktywów netto spółki przejmowanej przez wartość emisyjną udziałów.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6466566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noProof="0" dirty="0"/>
              <a:t>Przedmiot sporu</a:t>
            </a:r>
            <a:endParaRPr lang="en-US" sz="2400" noProof="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76238" y="1295555"/>
            <a:ext cx="7651024" cy="2867012"/>
          </a:xfrm>
        </p:spPr>
        <p:txBody>
          <a:bodyPr/>
          <a:lstStyle/>
          <a:p>
            <a:r>
              <a:rPr lang="pl-PL" sz="1600" dirty="0"/>
              <a:t>Pytanie: </a:t>
            </a:r>
            <a:r>
              <a:rPr lang="pl-PL" sz="1600" i="1" dirty="0"/>
              <a:t>Czy w wyniku połączenia skarżącej ze spółką przejmowaną po stronie skarżącej powstanie przychód w wysokości aktywów netto spółki przejmowanej?</a:t>
            </a:r>
            <a:endParaRPr lang="pl-PL" sz="1600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prstClr val="black"/>
                </a:solidFill>
              </a:rPr>
              <a:t>Podatnik: </a:t>
            </a:r>
            <a:r>
              <a:rPr lang="pl-PL" sz="1600" i="1" dirty="0">
                <a:solidFill>
                  <a:prstClr val="black"/>
                </a:solidFill>
              </a:rPr>
              <a:t>..w wyniku połączenia skarżącej ze spółką przejmowaną, po stronie skarżącej powstanie przychód w wysokości aktywów netto spółki przejmowanej na dzień połączenia, ponieważ aktywa netto stanowią realną wartość majątku spółki przejmowanej w rozumieniu art. 12 ust. 1 pkt 8c </a:t>
            </a:r>
            <a:r>
              <a:rPr lang="pl-PL" sz="1600" i="1" dirty="0" err="1">
                <a:solidFill>
                  <a:prstClr val="black"/>
                </a:solidFill>
              </a:rPr>
              <a:t>u.p.d.o.p</a:t>
            </a:r>
            <a:r>
              <a:rPr lang="pl-PL" sz="1600" i="1" dirty="0">
                <a:solidFill>
                  <a:prstClr val="black"/>
                </a:solidFill>
              </a:rPr>
              <a:t>. (…) Zdaniem skarżącej aktywa netto stanowią wartość majątku, o której mowa w art. 12 ust. 1 pkt 8c </a:t>
            </a:r>
            <a:r>
              <a:rPr lang="pl-PL" sz="1600" i="1" dirty="0" err="1">
                <a:solidFill>
                  <a:prstClr val="black"/>
                </a:solidFill>
              </a:rPr>
              <a:t>u.p.d.o.p</a:t>
            </a:r>
            <a:r>
              <a:rPr lang="pl-PL" sz="1600" i="1" dirty="0">
                <a:solidFill>
                  <a:prstClr val="black"/>
                </a:solidFill>
              </a:rPr>
              <a:t>., gdyż przepis ten określa przychód z tytułu przejęcia spółki kapitałowej. Przy tym oczywistym jest, że za przychód w sensie ekonomicznym może być uznana wyłącznie nadwyżka wartości aktywów ponad wartość zobowiązań przejmowanych przez spółkę przejmującą. Jedynie ta nadwyżka stanowi realne przysporzenie po stronie spółki przyjmującej.</a:t>
            </a: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37143242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noProof="0" dirty="0"/>
              <a:t>Przepisy</a:t>
            </a:r>
            <a:endParaRPr lang="en-US" sz="2400" noProof="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76238" y="1665955"/>
            <a:ext cx="7789862" cy="1263589"/>
          </a:xfrm>
        </p:spPr>
        <p:txBody>
          <a:bodyPr/>
          <a:lstStyle/>
          <a:p>
            <a:r>
              <a:rPr lang="pl-PL" sz="1400" b="1" dirty="0"/>
              <a:t>Art. 12</a:t>
            </a:r>
          </a:p>
          <a:p>
            <a:r>
              <a:rPr lang="pl-PL" sz="1400" dirty="0"/>
              <a:t>1.	Przychodami, z zastrzeżeniem ust. 3 i 4 oraz art. 14, są w szczególności:</a:t>
            </a:r>
          </a:p>
          <a:p>
            <a:r>
              <a:rPr lang="pl-PL" sz="1400" dirty="0"/>
              <a:t>(…)</a:t>
            </a:r>
          </a:p>
          <a:p>
            <a:pPr>
              <a:spcAft>
                <a:spcPts val="1800"/>
              </a:spcAft>
            </a:pPr>
            <a:r>
              <a:rPr lang="pl-PL" sz="1400" dirty="0"/>
              <a:t>8c) ustalona na dzień łączenia lub podziału wartość majątku spółki przejmowanej lub dzielonej otrzymanego przez spółkę przejmującą lub nowo zawiązaną;</a:t>
            </a:r>
          </a:p>
          <a:p>
            <a:r>
              <a:rPr lang="pl-PL" sz="1400" dirty="0"/>
              <a:t>4. Do przychodów nie zalicza się:</a:t>
            </a:r>
          </a:p>
          <a:p>
            <a:r>
              <a:rPr lang="pl-PL" sz="1400" dirty="0"/>
              <a:t>(…)</a:t>
            </a:r>
          </a:p>
          <a:p>
            <a:r>
              <a:rPr lang="pl-PL" sz="1400" dirty="0"/>
              <a:t>3e) wartości majątku spółki przejmowanej lub dzielonej otrzymanego przez spółkę przejmującą odpowiadającej wartości emisyjnej udziałów (akcji) przydzielonych udziałowcom (akcjonariuszom) spółek łączonych lub spółki dzielonej;</a:t>
            </a:r>
          </a:p>
          <a:p>
            <a:r>
              <a:rPr lang="pl-PL" sz="1400" dirty="0"/>
              <a:t>3f) wartości majątku spółki przejmowanej lub dzielonej, odpowiadającej procentowemu udziałowi spółki przejmującej w kapitale zakładowym spółki przejmowanej lub dzielonej, określonemu na ostatni dzień poprzedzający dzień łączenia lub podziału, otrzymanego przez spółkę przejmującą posiadającą w kapitale zakładowym spółki przejmowanej lub dzielonej udział w wysokości nie mniejszej niż 10%;</a:t>
            </a:r>
          </a:p>
          <a:p>
            <a:endParaRPr lang="pl-PL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76239" y="651600"/>
            <a:ext cx="8391524" cy="757255"/>
          </a:xfrm>
        </p:spPr>
        <p:txBody>
          <a:bodyPr/>
          <a:lstStyle/>
          <a:p>
            <a:r>
              <a:rPr lang="pl-PL" dirty="0"/>
              <a:t>Ustawa z dnia 15 lutego 1992 r. o podatku dochodowym od osób prawnych (</a:t>
            </a:r>
            <a:r>
              <a:rPr lang="pl-PL" dirty="0" err="1"/>
              <a:t>t.j</a:t>
            </a:r>
            <a:r>
              <a:rPr lang="pl-PL" dirty="0"/>
              <a:t>. Dz.U. z 2018 r., poz. 1036 z późn. zm.)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432420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Rozstrzygnięcie</a:t>
            </a:r>
            <a:endParaRPr lang="en-US" sz="2400" noProof="0" dirty="0"/>
          </a:p>
        </p:txBody>
      </p:sp>
      <p:sp>
        <p:nvSpPr>
          <p:cNvPr id="19" name="Rectangle 18"/>
          <p:cNvSpPr/>
          <p:nvPr/>
        </p:nvSpPr>
        <p:spPr>
          <a:xfrm>
            <a:off x="745808" y="2243622"/>
            <a:ext cx="7662862" cy="2067138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Zdaniem Sądu organ interpretacyjny zasadnie w zaskarżonej interpretacji uznał, że użyte w art. 12 ust. 1 pkt 8c </a:t>
            </a:r>
            <a:r>
              <a:rPr kumimoji="0" lang="pl-PL" sz="16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u.p.d.o.p</a:t>
            </a:r>
            <a:r>
              <a:rPr kumimoji="0" lang="pl-PL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. pojęcie </a:t>
            </a:r>
            <a:r>
              <a:rPr kumimoji="0" lang="pl-PL" sz="1600" b="1" i="0" u="sng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wartość majątku oznacza wartość przysługujących spółce przejmowanej lub dzielonej przedmiotów prawa własności lub innych praw majątkowych bez zobowiązań obciążających te spółki</a:t>
            </a:r>
            <a:r>
              <a:rPr kumimoji="0" lang="pl-PL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705210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Czego dotyczy problem?</a:t>
            </a:r>
            <a:endParaRPr lang="en-US" sz="24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76238" y="1138629"/>
            <a:ext cx="8402002" cy="4716461"/>
          </a:xfrm>
        </p:spPr>
        <p:txBody>
          <a:bodyPr/>
          <a:lstStyle/>
          <a:p>
            <a:r>
              <a:rPr lang="pl-PL" sz="1400" u="sng" dirty="0"/>
              <a:t>Stan faktyczny</a:t>
            </a:r>
          </a:p>
          <a:p>
            <a:r>
              <a:rPr lang="pl-PL" sz="1400" dirty="0"/>
              <a:t>Spółka A posiada udziały w innych spółkach wycenione metodą DCF o wartości </a:t>
            </a:r>
            <a:r>
              <a:rPr lang="pl-PL" sz="1400" b="1" dirty="0"/>
              <a:t>100 milionów</a:t>
            </a:r>
          </a:p>
          <a:p>
            <a:r>
              <a:rPr lang="pl-PL" sz="1400" dirty="0"/>
              <a:t>Zadłużenie wobec podmiotu trzeciego spółki A wynosi </a:t>
            </a:r>
            <a:r>
              <a:rPr lang="pl-PL" sz="1400" b="1" dirty="0"/>
              <a:t>30 milionów</a:t>
            </a:r>
          </a:p>
          <a:p>
            <a:r>
              <a:rPr lang="pl-PL" sz="1400" dirty="0"/>
              <a:t>Wartość wynikająca z wyceny majątkowej Spółki – </a:t>
            </a:r>
            <a:r>
              <a:rPr lang="pl-PL" sz="1400" b="1" dirty="0"/>
              <a:t>70 milionów</a:t>
            </a:r>
          </a:p>
          <a:p>
            <a:pPr lvl="0"/>
            <a:r>
              <a:rPr lang="pl-PL" sz="1400" dirty="0">
                <a:solidFill>
                  <a:prstClr val="black"/>
                </a:solidFill>
              </a:rPr>
              <a:t>Spółka ma połączyć się ze swoją spółką-siostrą, w zamian za co jej właściciele otrzymają wyemitowane przez spółkę B akcje.</a:t>
            </a:r>
          </a:p>
          <a:p>
            <a:r>
              <a:rPr lang="pl-PL" sz="1400" dirty="0"/>
              <a:t>Wartość emisyjna akcji spółki B – </a:t>
            </a:r>
            <a:r>
              <a:rPr lang="pl-PL" sz="1400" b="1" dirty="0"/>
              <a:t>70 milionów</a:t>
            </a:r>
          </a:p>
          <a:p>
            <a:r>
              <a:rPr lang="pl-PL" sz="1400" u="sng" dirty="0"/>
              <a:t>Kwestia</a:t>
            </a:r>
          </a:p>
          <a:p>
            <a:r>
              <a:rPr lang="pl-PL" sz="1400" dirty="0"/>
              <a:t>Czy połączenie jest opodatkowane?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341048"/>
              </p:ext>
            </p:extLst>
          </p:nvPr>
        </p:nvGraphicFramePr>
        <p:xfrm>
          <a:off x="2715326" y="4340992"/>
          <a:ext cx="5581651" cy="2125070"/>
        </p:xfrm>
        <a:graphic>
          <a:graphicData uri="http://schemas.openxmlformats.org/drawingml/2006/table">
            <a:tbl>
              <a:tblPr/>
              <a:tblGrid>
                <a:gridCol w="884222">
                  <a:extLst>
                    <a:ext uri="{9D8B030D-6E8A-4147-A177-3AD203B41FA5}">
                      <a16:colId xmlns:a16="http://schemas.microsoft.com/office/drawing/2014/main" val="3182098770"/>
                    </a:ext>
                  </a:extLst>
                </a:gridCol>
                <a:gridCol w="1971078">
                  <a:extLst>
                    <a:ext uri="{9D8B030D-6E8A-4147-A177-3AD203B41FA5}">
                      <a16:colId xmlns:a16="http://schemas.microsoft.com/office/drawing/2014/main" val="338455234"/>
                    </a:ext>
                  </a:extLst>
                </a:gridCol>
                <a:gridCol w="1621073">
                  <a:extLst>
                    <a:ext uri="{9D8B030D-6E8A-4147-A177-3AD203B41FA5}">
                      <a16:colId xmlns:a16="http://schemas.microsoft.com/office/drawing/2014/main" val="2490601820"/>
                    </a:ext>
                  </a:extLst>
                </a:gridCol>
                <a:gridCol w="1105278">
                  <a:extLst>
                    <a:ext uri="{9D8B030D-6E8A-4147-A177-3AD203B41FA5}">
                      <a16:colId xmlns:a16="http://schemas.microsoft.com/office/drawing/2014/main" val="760957671"/>
                    </a:ext>
                  </a:extLst>
                </a:gridCol>
              </a:tblGrid>
              <a:tr h="26659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WSA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Podatnika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2642519"/>
                  </a:ext>
                </a:extLst>
              </a:tr>
              <a:tr h="26659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Aktywa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5610327"/>
                  </a:ext>
                </a:extLst>
              </a:tr>
              <a:tr h="26659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Pasywa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1219576"/>
                  </a:ext>
                </a:extLst>
              </a:tr>
              <a:tr h="26659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Wycena Spółki 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0631265"/>
                  </a:ext>
                </a:extLst>
              </a:tr>
              <a:tr h="52548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Wartość emisyjna akcji spółki B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D0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9728114"/>
                  </a:ext>
                </a:extLst>
              </a:tr>
              <a:tr h="266597">
                <a:tc>
                  <a:txBody>
                    <a:bodyPr/>
                    <a:lstStyle/>
                    <a:p>
                      <a:pPr algn="ctr" fontAlgn="b"/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Wynik podatkowy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(A-D)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(C-D)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151125"/>
                  </a:ext>
                </a:extLst>
              </a:tr>
              <a:tr h="266597">
                <a:tc>
                  <a:txBody>
                    <a:bodyPr/>
                    <a:lstStyle/>
                    <a:p>
                      <a:pPr algn="ctr" fontAlgn="b"/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318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24112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Zasady opodatkowania połączenia</a:t>
            </a:r>
            <a:endParaRPr lang="en-US" sz="2400" noProof="0" dirty="0"/>
          </a:p>
        </p:txBody>
      </p:sp>
      <p:sp>
        <p:nvSpPr>
          <p:cNvPr id="5" name="Rectangle 4"/>
          <p:cNvSpPr/>
          <p:nvPr/>
        </p:nvSpPr>
        <p:spPr>
          <a:xfrm>
            <a:off x="726558" y="1743109"/>
            <a:ext cx="7662862" cy="20671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86BC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914400">
              <a:defRPr/>
            </a:pPr>
            <a:r>
              <a:rPr lang="pl-PL" sz="1600" b="1" kern="0" dirty="0">
                <a:latin typeface="+mj-lt"/>
              </a:rPr>
              <a:t>Artykuł 4</a:t>
            </a:r>
          </a:p>
          <a:p>
            <a:pPr lvl="0" algn="ctr" defTabSz="914400">
              <a:defRPr/>
            </a:pPr>
            <a:r>
              <a:rPr lang="pl-PL" sz="1600" b="1" kern="0" dirty="0">
                <a:latin typeface="+mj-lt"/>
              </a:rPr>
              <a:t>1. Łączenie, podział lub podział przez wydzielenie </a:t>
            </a:r>
            <a:r>
              <a:rPr lang="pl-PL" sz="1600" b="1" u="sng" kern="0" dirty="0">
                <a:latin typeface="+mj-lt"/>
              </a:rPr>
              <a:t>nie stanowi podstawy opodatkowania</a:t>
            </a:r>
            <a:r>
              <a:rPr lang="pl-PL" sz="1600" b="1" kern="0" dirty="0">
                <a:latin typeface="+mj-lt"/>
              </a:rPr>
              <a:t> zysków kapitałowych obliczonych poprzez odniesienie do różnicy między wartością rzeczywistą przekazanych aktywów i pasywów a ich wartością do celów podatkowych.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5892" y="4225492"/>
            <a:ext cx="7084193" cy="1292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03200" indent="-203200">
              <a:spcBef>
                <a:spcPts val="600"/>
              </a:spcBef>
              <a:buSzPct val="100000"/>
              <a:buFont typeface="Arial"/>
              <a:buChar char="�"/>
            </a:pPr>
            <a:r>
              <a:rPr lang="pl-PL" sz="1400" i="1" dirty="0">
                <a:solidFill>
                  <a:srgbClr val="313131"/>
                </a:solidFill>
              </a:rPr>
              <a:t>2. Dyrektywa Rady 2009/133/WE z dnia 19 października 2009 r. w sprawie wspólnego systemu opodatkowania mającego zastosowanie w przypadku łączenia, podziałów, podziałów przez wydzielenie, wnoszenia aktywów i wymiany udziałów dotyczących spółek różnych państw członkowskich oraz przeniesienia statutowej siedziby SE lub SCE z jednego państwa członkowskiego do innego państwa członkowskiego.</a:t>
            </a:r>
          </a:p>
        </p:txBody>
      </p:sp>
    </p:spTree>
    <p:extLst>
      <p:ext uri="{BB962C8B-B14F-4D97-AF65-F5344CB8AC3E}">
        <p14:creationId xmlns:p14="http://schemas.microsoft.com/office/powerpoint/2010/main" val="333926871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800" dirty="0" err="1"/>
              <a:t>Wyroki</a:t>
            </a:r>
            <a:r>
              <a:rPr lang="en-GB" sz="3800" dirty="0"/>
              <a:t> </a:t>
            </a:r>
            <a:r>
              <a:rPr lang="en-GB" sz="3800" dirty="0" err="1"/>
              <a:t>powiązane</a:t>
            </a:r>
            <a:endParaRPr lang="en-GB" sz="3800" dirty="0"/>
          </a:p>
        </p:txBody>
      </p:sp>
    </p:spTree>
    <p:extLst>
      <p:ext uri="{BB962C8B-B14F-4D97-AF65-F5344CB8AC3E}">
        <p14:creationId xmlns:p14="http://schemas.microsoft.com/office/powerpoint/2010/main" val="419092364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Wyrok WSA w Gliwicach z 31 lipca 2019 r.,</a:t>
            </a:r>
            <a:br>
              <a:rPr lang="pl-PL" sz="2400" dirty="0"/>
            </a:br>
            <a:r>
              <a:rPr lang="pl-PL" sz="2400" dirty="0"/>
              <a:t>I SA/</a:t>
            </a:r>
            <a:r>
              <a:rPr lang="pl-PL" sz="2400" dirty="0" err="1"/>
              <a:t>Gl</a:t>
            </a:r>
            <a:r>
              <a:rPr lang="pl-PL" sz="2400" dirty="0"/>
              <a:t> 197/19 (nieprawomocny)</a:t>
            </a:r>
            <a:endParaRPr lang="en-US" sz="2400" noProof="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76238" y="1568511"/>
            <a:ext cx="7789862" cy="1263589"/>
          </a:xfrm>
        </p:spPr>
        <p:txBody>
          <a:bodyPr/>
          <a:lstStyle/>
          <a:p>
            <a:r>
              <a:rPr lang="pl-PL" sz="1600" dirty="0"/>
              <a:t>„Organ wskazał, że pojęcie "wartość majątku" do którego odwołuje się ww. regulacja nie zostało bezpośrednio zdefiniowane w przepisach ustawy podatkowej. W ocenie organu, wspomniana </a:t>
            </a:r>
            <a:r>
              <a:rPr lang="pl-PL" sz="1600" b="1" dirty="0"/>
              <a:t>"wartość majątku" powinna być rozumiana jako wartość rynkowa składników majątkowych spółek przejmowanych</a:t>
            </a:r>
            <a:r>
              <a:rPr lang="pl-PL" sz="1600" dirty="0"/>
              <a:t>. Majątek to "czyjś stan posiadania". Tym samym, do wyliczenia przychodu wnioskodawcy powstałego w wyniku otrzymania majątku Spółek Przejmowanych należy posłużyć się wartością rynkową majątku tych spółek.”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52570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loitte 16_9 onscreen">
  <a:themeElements>
    <a:clrScheme name="Deloitte colors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00A3E0"/>
      </a:hlink>
      <a:folHlink>
        <a:srgbClr val="53565A"/>
      </a:folHlink>
    </a:clrScheme>
    <a:fontScheme name="Deloitte Powerpoint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03200" indent="-203200">
          <a:spcBef>
            <a:spcPts val="600"/>
          </a:spcBef>
          <a:buSzPct val="100000"/>
          <a:buFont typeface="Arial"/>
          <a:buChar char="�"/>
          <a:defRPr dirty="0" smtClean="0">
            <a:solidFill>
              <a:srgbClr val="313131"/>
            </a:solidFill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PPT_4_3_Onscreen_Polska.pptx" id="{B847DCE0-D332-42A4-9F65-64374E19D14F}" vid="{840DFFF0-A7C6-4EE8-A061-685C903EF311}"/>
    </a:ext>
  </a:extLst>
</a:theme>
</file>

<file path=ppt/theme/theme2.xml><?xml version="1.0" encoding="utf-8"?>
<a:theme xmlns:a="http://schemas.openxmlformats.org/drawingml/2006/main" name="Deloitte_US_Onscreen">
  <a:themeElements>
    <a:clrScheme name="Deloitte colour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6BC25"/>
      </a:accent1>
      <a:accent2>
        <a:srgbClr val="2C5234"/>
      </a:accent2>
      <a:accent3>
        <a:srgbClr val="00A3E0"/>
      </a:accent3>
      <a:accent4>
        <a:srgbClr val="012169"/>
      </a:accent4>
      <a:accent5>
        <a:srgbClr val="0097A9"/>
      </a:accent5>
      <a:accent6>
        <a:srgbClr val="75787B"/>
      </a:accent6>
      <a:hlink>
        <a:srgbClr val="00A3E0"/>
      </a:hlink>
      <a:folHlink>
        <a:srgbClr val="954F72"/>
      </a:folHlink>
    </a:clrScheme>
    <a:fontScheme name="Deloitte Powerpoint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03200" indent="-203200">
          <a:spcBef>
            <a:spcPts val="600"/>
          </a:spcBef>
          <a:buSzPct val="100000"/>
          <a:buFont typeface="Arial"/>
          <a:buChar char="•"/>
          <a:defRPr dirty="0" smtClean="0">
            <a:solidFill>
              <a:srgbClr val="313131"/>
            </a:solidFill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eloitte_4_3_Timesaver (002).potx [Read-Only]" id="{2177C670-C261-4F56-93D8-46A744C68AF6}" vid="{F8D9186C-28CA-408B-B08B-345079E04B5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475</TotalTime>
  <Words>895</Words>
  <Application>Microsoft Office PowerPoint</Application>
  <PresentationFormat>Pokaz na ekranie (4:3)</PresentationFormat>
  <Paragraphs>73</Paragraphs>
  <Slides>9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Verdana</vt:lpstr>
      <vt:lpstr>Deloitte 16_9 onscreen</vt:lpstr>
      <vt:lpstr>Deloitte_US_Onscreen</vt:lpstr>
      <vt:lpstr>Headline Verdana Bold</vt:lpstr>
      <vt:lpstr>Stan faktyczny</vt:lpstr>
      <vt:lpstr>Przedmiot sporu</vt:lpstr>
      <vt:lpstr>Przepisy</vt:lpstr>
      <vt:lpstr>Rozstrzygnięcie</vt:lpstr>
      <vt:lpstr>Czego dotyczy problem?</vt:lpstr>
      <vt:lpstr>Zasady opodatkowania połączenia</vt:lpstr>
      <vt:lpstr>Wyroki powiązane</vt:lpstr>
      <vt:lpstr>Wyrok WSA w Gliwicach z 31 lipca 2019 r., I SA/Gl 197/19 (nieprawomocny)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Kasjan, Agnieszka</dc:creator>
  <cp:lastModifiedBy>Wojciech Morawski</cp:lastModifiedBy>
  <cp:revision>39</cp:revision>
  <dcterms:created xsi:type="dcterms:W3CDTF">2020-03-04T13:09:28Z</dcterms:created>
  <dcterms:modified xsi:type="dcterms:W3CDTF">2020-03-05T22:34:26Z</dcterms:modified>
</cp:coreProperties>
</file>