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4" r:id="rId2"/>
    <p:sldId id="408" r:id="rId3"/>
    <p:sldId id="436" r:id="rId4"/>
    <p:sldId id="437" r:id="rId5"/>
    <p:sldId id="439" r:id="rId6"/>
    <p:sldId id="438" r:id="rId7"/>
    <p:sldId id="440" r:id="rId8"/>
  </p:sldIdLst>
  <p:sldSz cx="9144000" cy="6858000" type="screen4x3"/>
  <p:notesSz cx="6888163" cy="1002188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zabela Scierska-Kulma" initials="IS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9966"/>
    <a:srgbClr val="C0E399"/>
    <a:srgbClr val="F47B78"/>
    <a:srgbClr val="C3FC70"/>
    <a:srgbClr val="FF5353"/>
    <a:srgbClr val="C0FC68"/>
    <a:srgbClr val="BDFC60"/>
    <a:srgbClr val="A7D971"/>
    <a:srgbClr val="A1FA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 jasny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202B0CA-FC54-4496-8BCA-5EF66A818D29}" styleName="Styl ciemny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2DE63D5-997A-4646-A377-4702673A728D}" styleName="Styl jasny 2 — Ak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DA37D80-6434-44D0-A028-1B22A696006F}" styleName="Styl jasny 3 — Ak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 jasny 3 — Ak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Styl pośredni 3 — Ak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0" autoAdjust="0"/>
    <p:restoredTop sz="94380" autoAdjust="0"/>
  </p:normalViewPr>
  <p:slideViewPr>
    <p:cSldViewPr>
      <p:cViewPr varScale="1">
        <p:scale>
          <a:sx n="84" d="100"/>
          <a:sy n="84" d="100"/>
        </p:scale>
        <p:origin x="1421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5466" cy="501498"/>
          </a:xfrm>
          <a:prstGeom prst="rect">
            <a:avLst/>
          </a:prstGeom>
        </p:spPr>
        <p:txBody>
          <a:bodyPr vert="horz" lIns="93130" tIns="46565" rIns="93130" bIns="46565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901074" y="1"/>
            <a:ext cx="2985465" cy="501498"/>
          </a:xfrm>
          <a:prstGeom prst="rect">
            <a:avLst/>
          </a:prstGeom>
        </p:spPr>
        <p:txBody>
          <a:bodyPr vert="horz" lIns="93130" tIns="46565" rIns="93130" bIns="46565" rtlCol="0"/>
          <a:lstStyle>
            <a:lvl1pPr algn="r">
              <a:defRPr sz="1200"/>
            </a:lvl1pPr>
          </a:lstStyle>
          <a:p>
            <a:fld id="{4E5AC3C6-03AE-4049-899D-CB0BDF0FCF2E}" type="datetimeFigureOut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518778"/>
            <a:ext cx="2985466" cy="501497"/>
          </a:xfrm>
          <a:prstGeom prst="rect">
            <a:avLst/>
          </a:prstGeom>
        </p:spPr>
        <p:txBody>
          <a:bodyPr vert="horz" lIns="93130" tIns="46565" rIns="93130" bIns="46565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901074" y="9518778"/>
            <a:ext cx="2985465" cy="501497"/>
          </a:xfrm>
          <a:prstGeom prst="rect">
            <a:avLst/>
          </a:prstGeom>
        </p:spPr>
        <p:txBody>
          <a:bodyPr vert="horz" lIns="93130" tIns="46565" rIns="93130" bIns="46565" rtlCol="0" anchor="b"/>
          <a:lstStyle>
            <a:lvl1pPr algn="r">
              <a:defRPr sz="1200"/>
            </a:lvl1pPr>
          </a:lstStyle>
          <a:p>
            <a:fld id="{FF3AA723-3CEB-4EB0-8952-31A97413D27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46447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95"/>
          </a:xfrm>
          <a:prstGeom prst="rect">
            <a:avLst/>
          </a:prstGeom>
        </p:spPr>
        <p:txBody>
          <a:bodyPr vert="horz" lIns="93130" tIns="46565" rIns="93130" bIns="46565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95"/>
          </a:xfrm>
          <a:prstGeom prst="rect">
            <a:avLst/>
          </a:prstGeom>
        </p:spPr>
        <p:txBody>
          <a:bodyPr vert="horz" lIns="93130" tIns="46565" rIns="93130" bIns="46565" rtlCol="0"/>
          <a:lstStyle>
            <a:lvl1pPr algn="r">
              <a:defRPr sz="1200"/>
            </a:lvl1pPr>
          </a:lstStyle>
          <a:p>
            <a:fld id="{8FF010E6-D98C-4BA7-A266-AE28BEB38C12}" type="datetimeFigureOut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36625" y="750888"/>
            <a:ext cx="5014913" cy="3760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30" tIns="46565" rIns="93130" bIns="46565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8817" y="4760399"/>
            <a:ext cx="5510530" cy="4509849"/>
          </a:xfrm>
          <a:prstGeom prst="rect">
            <a:avLst/>
          </a:prstGeom>
        </p:spPr>
        <p:txBody>
          <a:bodyPr vert="horz" lIns="93130" tIns="46565" rIns="93130" bIns="46565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4871" cy="501095"/>
          </a:xfrm>
          <a:prstGeom prst="rect">
            <a:avLst/>
          </a:prstGeom>
        </p:spPr>
        <p:txBody>
          <a:bodyPr vert="horz" lIns="93130" tIns="46565" rIns="93130" bIns="46565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901698" y="9519054"/>
            <a:ext cx="2984871" cy="501095"/>
          </a:xfrm>
          <a:prstGeom prst="rect">
            <a:avLst/>
          </a:prstGeom>
        </p:spPr>
        <p:txBody>
          <a:bodyPr vert="horz" lIns="93130" tIns="46565" rIns="93130" bIns="46565" rtlCol="0" anchor="b"/>
          <a:lstStyle>
            <a:lvl1pPr algn="r">
              <a:defRPr sz="1200"/>
            </a:lvl1pPr>
          </a:lstStyle>
          <a:p>
            <a:fld id="{2CDC6575-3101-4EC7-9312-3AD075D04A7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99129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1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707A5-B291-492A-A8DF-C96B957C94D7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1565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9720-AB00-45AB-A4FD-DEAE3DF02490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0597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7AF4-7368-4A81-B247-D03872679B6B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1155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3"/>
            <a:ext cx="9144000" cy="2691190"/>
          </a:xfrm>
          <a:prstGeom prst="rect">
            <a:avLst/>
          </a:prstGeom>
        </p:spPr>
      </p:pic>
      <p:cxnSp>
        <p:nvCxnSpPr>
          <p:cNvPr id="9" name="Łącznik prostoliniowy 8"/>
          <p:cNvCxnSpPr/>
          <p:nvPr userDrawn="1"/>
        </p:nvCxnSpPr>
        <p:spPr>
          <a:xfrm>
            <a:off x="395536" y="1268760"/>
            <a:ext cx="84249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Obraz 7" descr="C:\Documents and Settings\Gosia\Ustawienia lokalne\Temp\Katalog tymczasowy 15 dla enodo logo final.zip\enodo logo fina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129" y="168183"/>
            <a:ext cx="24272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6048672" cy="994122"/>
          </a:xfrm>
          <a:ln>
            <a:noFill/>
          </a:ln>
        </p:spPr>
        <p:txBody>
          <a:bodyPr>
            <a:normAutofit/>
          </a:bodyPr>
          <a:lstStyle>
            <a:lvl1pPr algn="l"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  <a:lvl2pPr>
              <a:defRPr sz="1400">
                <a:latin typeface="Arial" pitchFamily="34" charset="0"/>
                <a:cs typeface="Arial" pitchFamily="34" charset="0"/>
              </a:defRPr>
            </a:lvl2pPr>
            <a:lvl3pPr>
              <a:defRPr sz="1200">
                <a:latin typeface="Arial" pitchFamily="34" charset="0"/>
                <a:cs typeface="Arial" pitchFamily="34" charset="0"/>
              </a:defRPr>
            </a:lvl3pPr>
            <a:lvl4pPr marL="1600200" indent="-228600">
              <a:buFont typeface="Courier New" pitchFamily="49" charset="0"/>
              <a:buChar char="o"/>
              <a:defRPr sz="1100">
                <a:latin typeface="Arial" pitchFamily="34" charset="0"/>
                <a:cs typeface="Arial" pitchFamily="34" charset="0"/>
              </a:defRPr>
            </a:lvl4pPr>
            <a:lvl5pPr>
              <a:defRPr sz="105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B69AF-65BB-4017-B16E-1EF333E48D8E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30764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25F4F-95C4-43BE-9AEF-75D2C898C733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65790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F8B61-ADEC-47D5-8D92-C46CEA85176F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4595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B0B15-CDB5-4DA7-809D-A609B0992E4C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7683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1413-9077-433C-947E-1AB6F237809C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97570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0084-16A8-40B5-B347-75092160F18D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99002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BFE-5404-4B7D-89E1-A228FD810DE6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5104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959D8-68D1-4E10-829F-93CF787D4AF8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59336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F452-13EE-4F96-BC95-FF6305923E2F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518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piotr.litwin@enodo.p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3600" dirty="0" smtClean="0"/>
              <a:t/>
            </a:r>
            <a:br>
              <a:rPr lang="pl-PL" sz="3600" dirty="0" smtClean="0"/>
            </a:br>
            <a:r>
              <a:rPr lang="pl-PL" sz="3600" dirty="0" smtClean="0"/>
              <a:t/>
            </a:r>
            <a:br>
              <a:rPr lang="pl-PL" sz="3600" dirty="0" smtClean="0"/>
            </a:br>
            <a:endParaRPr lang="pl-PL" sz="3600" dirty="0"/>
          </a:p>
        </p:txBody>
      </p:sp>
      <p:sp>
        <p:nvSpPr>
          <p:cNvPr id="2" name="pole tekstowe 1"/>
          <p:cNvSpPr txBox="1"/>
          <p:nvPr/>
        </p:nvSpPr>
        <p:spPr>
          <a:xfrm>
            <a:off x="683568" y="1863983"/>
            <a:ext cx="784887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Wznowienie postępowania sądowoadministracyjnego po wyroku TS UE (uchwała składu 7 sędziów NSA z dnia         16 października 2018 r., I FPS 1/17)</a:t>
            </a:r>
            <a:endParaRPr lang="pl-PL" sz="2800" cap="smal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pl-PL" sz="2800" b="1" cap="small" dirty="0" smtClean="0"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l-PL" sz="3600" b="1" cap="small" dirty="0" smtClean="0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pl-PL" sz="2400" b="1" cap="small" dirty="0" smtClean="0"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1907704" y="4509120"/>
            <a:ext cx="57606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latin typeface="Arial" pitchFamily="34" charset="0"/>
                <a:cs typeface="Arial" pitchFamily="34" charset="0"/>
              </a:rPr>
              <a:t>III TORUŃSKI </a:t>
            </a:r>
          </a:p>
          <a:p>
            <a:pPr algn="ctr"/>
            <a:r>
              <a:rPr lang="pl-PL" b="1" dirty="0" smtClean="0">
                <a:latin typeface="Arial" pitchFamily="34" charset="0"/>
                <a:cs typeface="Arial" pitchFamily="34" charset="0"/>
              </a:rPr>
              <a:t>PRZEGLĄD ORZECZNICTWA PODATKOWEGO</a:t>
            </a:r>
          </a:p>
          <a:p>
            <a:pPr algn="ctr"/>
            <a:r>
              <a:rPr lang="pl-PL" dirty="0" smtClean="0">
                <a:latin typeface="Arial" pitchFamily="34" charset="0"/>
                <a:cs typeface="Arial" pitchFamily="34" charset="0"/>
              </a:rPr>
              <a:t>Ośrodek Studiów Fiskalnych</a:t>
            </a:r>
          </a:p>
          <a:p>
            <a:pPr algn="ctr"/>
            <a:r>
              <a:rPr lang="pl-PL" dirty="0" smtClean="0">
                <a:latin typeface="Arial" pitchFamily="34" charset="0"/>
                <a:cs typeface="Arial" pitchFamily="34" charset="0"/>
              </a:rPr>
              <a:t>Wydział Prawa i Administracji </a:t>
            </a:r>
          </a:p>
          <a:p>
            <a:pPr algn="ctr"/>
            <a:r>
              <a:rPr lang="pl-PL" dirty="0" smtClean="0">
                <a:latin typeface="Arial" pitchFamily="34" charset="0"/>
                <a:cs typeface="Arial" pitchFamily="34" charset="0"/>
              </a:rPr>
              <a:t>Uniwersytetu Mikołaja Kopernika w Toruniu</a:t>
            </a:r>
          </a:p>
          <a:p>
            <a:pPr algn="ctr"/>
            <a:r>
              <a:rPr lang="pl-PL" dirty="0" smtClean="0">
                <a:latin typeface="Arial" pitchFamily="34" charset="0"/>
                <a:cs typeface="Arial" pitchFamily="34" charset="0"/>
              </a:rPr>
              <a:t>9-10 marca 2018 r.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33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Symbol zastępczy numeru slajd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3931756-AF22-4180-AE07-32A652EDD728}" type="slidenum">
              <a:rPr lang="pl-PL" altLang="pl-PL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pl-PL" altLang="pl-PL" sz="1400" dirty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6048672" cy="994122"/>
          </a:xfrm>
        </p:spPr>
        <p:txBody>
          <a:bodyPr>
            <a:normAutofit/>
          </a:bodyPr>
          <a:lstStyle/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Uchwała z 16.10.2017 r., I FPS 1/17</a:t>
            </a:r>
            <a:endParaRPr lang="pl-PL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ymbol zastępczy zawartości 6"/>
          <p:cNvSpPr txBox="1">
            <a:spLocks noGrp="1"/>
          </p:cNvSpPr>
          <p:nvPr>
            <p:ph idx="1"/>
          </p:nvPr>
        </p:nvSpPr>
        <p:spPr>
          <a:xfrm>
            <a:off x="457200" y="1556792"/>
            <a:ext cx="8229600" cy="444429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l-PL" sz="2600" dirty="0" smtClean="0">
                <a:latin typeface="Arial" pitchFamily="34" charset="0"/>
                <a:cs typeface="Arial" pitchFamily="34" charset="0"/>
              </a:rPr>
              <a:t>„Podstawą wznowienia postępowania, o której mowa w art. 272 § 3 ustawy z dnia 30 sierpnia 2002 r. Prawo o postępowaniu przed sądami administracyjnymi (Dz. U. z 2017 r. poz. 1369), może być orzeczenie Trybunału Sprawiedliwości Unii Europejskiej, wydane w trybie pytania prejudycjalnego, nawet jeżeli to orzeczenie nie zostało doręczone stronie wnoszącej skargę o wznowienie postępowania”.  </a:t>
            </a:r>
          </a:p>
          <a:p>
            <a:pPr marL="355600" lvl="1" indent="-355600"/>
            <a:r>
              <a:rPr lang="pl-PL" sz="2200" dirty="0" smtClean="0">
                <a:latin typeface="Arial" pitchFamily="34" charset="0"/>
                <a:cs typeface="Arial" pitchFamily="34" charset="0"/>
              </a:rPr>
              <a:t>uchwała konkretna</a:t>
            </a:r>
          </a:p>
          <a:p>
            <a:pPr marL="355600" lvl="1" indent="-355600"/>
            <a:r>
              <a:rPr lang="pl-PL" sz="2200" dirty="0" smtClean="0"/>
              <a:t>postanowienie NSA z 10.02.2017 r., I FSK 1541/16 (trzy linie orzecznicze) </a:t>
            </a:r>
            <a:endParaRPr lang="pl-PL" sz="22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14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Symbol zastępczy numeru slajd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3931756-AF22-4180-AE07-32A652EDD728}" type="slidenum">
              <a:rPr lang="pl-PL" altLang="pl-PL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pl-PL" altLang="pl-PL" sz="1400" dirty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6048672" cy="994122"/>
          </a:xfrm>
        </p:spPr>
        <p:txBody>
          <a:bodyPr>
            <a:normAutofit/>
          </a:bodyPr>
          <a:lstStyle/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Uchwała z 16.10.2017 r., I FPS 1/17</a:t>
            </a:r>
            <a:endParaRPr lang="pl-PL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ymbol zastępczy zawartości 6"/>
          <p:cNvSpPr txBox="1">
            <a:spLocks noGrp="1"/>
          </p:cNvSpPr>
          <p:nvPr>
            <p:ph idx="1"/>
          </p:nvPr>
        </p:nvSpPr>
        <p:spPr>
          <a:xfrm>
            <a:off x="457200" y="1268760"/>
            <a:ext cx="8363272" cy="496751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pl-PL" sz="1800" b="1" dirty="0" smtClean="0"/>
              <a:t>Art. 272 </a:t>
            </a:r>
            <a:r>
              <a:rPr lang="pl-PL" sz="1800" b="1" dirty="0" err="1" smtClean="0"/>
              <a:t>Ppsa</a:t>
            </a:r>
            <a:endParaRPr lang="pl-PL" sz="1800" dirty="0" smtClean="0"/>
          </a:p>
          <a:p>
            <a:pPr marL="0" indent="0">
              <a:buNone/>
            </a:pPr>
            <a:r>
              <a:rPr lang="pl-PL" sz="1800" dirty="0" smtClean="0"/>
              <a:t>§ 1. Można żądać wznowienia postępowania również w przypadku, gdy Trybunał Konstytucyjny orzekł o niezgodności aktu normatywnego z Konstytucją, umową międzynarodową lub z ustawą, na podstawie którego zostało wydane orzeczenie.</a:t>
            </a:r>
          </a:p>
          <a:p>
            <a:pPr marL="0" indent="0">
              <a:buNone/>
            </a:pPr>
            <a:r>
              <a:rPr lang="pl-PL" sz="1800" dirty="0" smtClean="0"/>
              <a:t>§ 2. W sytuacji określonej w § 1 skargę o wznowienie postępowania wnosi się w terminie trzech miesięcy od dnia wejścia w życie orzeczenia Trybunału Konstytucyjnego. Jeżeli w chwili wydania orzeczenia Trybunału Konstytucyjnego orzeczenie sądowe nie było jeszcze prawomocne na skutek wniesienia środka odwoławczego, który został następnie odrzucony, termin biegnie od dnia doręczenia postanowienia o odrzuceniu.</a:t>
            </a:r>
          </a:p>
          <a:p>
            <a:pPr marL="0" indent="0">
              <a:buNone/>
            </a:pPr>
            <a:r>
              <a:rPr lang="pl-PL" sz="1800" dirty="0" smtClean="0">
                <a:solidFill>
                  <a:schemeClr val="accent5">
                    <a:lumMod val="50000"/>
                  </a:schemeClr>
                </a:solidFill>
              </a:rPr>
              <a:t>§ 3. Można żądać wznowienia postępowania również w przypadku, gdy potrzeba taka wynika z rozstrzygnięcia organu międzynarodowego działającego na podstawie umowy międzynarodowej ratyfikowanej przez Rzeczpospolitą Polską. </a:t>
            </a:r>
            <a:r>
              <a:rPr lang="pl-PL" sz="1800" u="sng" dirty="0" smtClean="0">
                <a:solidFill>
                  <a:schemeClr val="accent5">
                    <a:lumMod val="50000"/>
                  </a:schemeClr>
                </a:solidFill>
              </a:rPr>
              <a:t>Przepis § 2 stosuje się odpowiednio, z tym że termin do wniesienia skargi o wznowienie postępowania biegnie od dnia doręczenia stronie lub jej pełnomocnikowi rozstrzygnięcia organu międzynarodowego</a:t>
            </a:r>
            <a:r>
              <a:rPr lang="pl-PL" sz="1800" dirty="0" smtClean="0">
                <a:solidFill>
                  <a:schemeClr val="accent5">
                    <a:lumMod val="50000"/>
                  </a:schemeClr>
                </a:solidFill>
              </a:rPr>
              <a:t>”.</a:t>
            </a:r>
            <a:endParaRPr lang="pl-PL" sz="1800" cap="small" dirty="0" smtClean="0">
              <a:solidFill>
                <a:schemeClr val="accent5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14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Symbol zastępczy numeru slajd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3931756-AF22-4180-AE07-32A652EDD728}" type="slidenum">
              <a:rPr lang="pl-PL" altLang="pl-PL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pl-PL" altLang="pl-PL" sz="1400" dirty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6048672" cy="994122"/>
          </a:xfrm>
        </p:spPr>
        <p:txBody>
          <a:bodyPr>
            <a:normAutofit/>
          </a:bodyPr>
          <a:lstStyle/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Uchwała z 16.10.2017 r., I FPS 1/17</a:t>
            </a:r>
            <a:endParaRPr lang="pl-PL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ymbol zastępczy zawartości 6"/>
          <p:cNvSpPr txBox="1">
            <a:spLocks noGrp="1"/>
          </p:cNvSpPr>
          <p:nvPr>
            <p:ph idx="1"/>
          </p:nvPr>
        </p:nvSpPr>
        <p:spPr>
          <a:xfrm>
            <a:off x="457200" y="1811022"/>
            <a:ext cx="8229600" cy="374871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l-PL" sz="2200" b="1" dirty="0" smtClean="0">
                <a:solidFill>
                  <a:schemeClr val="accent5">
                    <a:lumMod val="50000"/>
                  </a:schemeClr>
                </a:solidFill>
              </a:rPr>
              <a:t>Uchwała (sedno uzasadnienia):</a:t>
            </a:r>
          </a:p>
          <a:p>
            <a:pPr marL="355600" indent="-355600">
              <a:buFont typeface="Calibri" pitchFamily="34" charset="0"/>
              <a:buChar char="→"/>
            </a:pPr>
            <a:r>
              <a:rPr lang="pl-PL" sz="2200" b="1" dirty="0" smtClean="0"/>
              <a:t>niespełniony warunek/zasada równoważności </a:t>
            </a:r>
            <a:r>
              <a:rPr lang="pl-PL" sz="2200" dirty="0" smtClean="0"/>
              <a:t>(warunki korzystania z uprawnień opartych na prawie Unii nie mogą być mniej korzystne od warunków korzystania z podobnych uprawnień krajowych)</a:t>
            </a:r>
          </a:p>
          <a:p>
            <a:pPr marL="355600" indent="-355600">
              <a:buFont typeface="Calibri" pitchFamily="34" charset="0"/>
              <a:buChar char="→"/>
            </a:pPr>
            <a:r>
              <a:rPr lang="pl-PL" sz="2200" b="1" dirty="0" smtClean="0"/>
              <a:t>n</a:t>
            </a:r>
            <a:r>
              <a:rPr lang="pl-PL" sz="2200" b="1" dirty="0" smtClean="0">
                <a:latin typeface="Arial" pitchFamily="34" charset="0"/>
                <a:cs typeface="Arial" pitchFamily="34" charset="0"/>
              </a:rPr>
              <a:t>iespełniony warunek/zasada skuteczności </a:t>
            </a:r>
            <a:r>
              <a:rPr lang="pl-PL" sz="2200" dirty="0" smtClean="0">
                <a:latin typeface="Arial" pitchFamily="34" charset="0"/>
                <a:cs typeface="Arial" pitchFamily="34" charset="0"/>
              </a:rPr>
              <a:t>(korzystanie z uprawnień opartych na prawie Unii nie może </a:t>
            </a:r>
            <a:r>
              <a:rPr lang="pl-PL" sz="2200" dirty="0" smtClean="0"/>
              <a:t>być „praktycznie niemożliwe lub nadmiernie utrudnione”</a:t>
            </a:r>
            <a:r>
              <a:rPr lang="pl-PL" sz="22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355600" indent="-355600">
              <a:buFont typeface="Calibri" pitchFamily="34" charset="0"/>
              <a:buChar char="→"/>
            </a:pPr>
            <a:r>
              <a:rPr lang="pl-PL" sz="2200" b="1" dirty="0" smtClean="0"/>
              <a:t>równość traktowania skarżących / spójność</a:t>
            </a:r>
            <a:endParaRPr lang="pl-PL" sz="2200" b="1" dirty="0" smtClean="0">
              <a:latin typeface="Arial" pitchFamily="34" charset="0"/>
              <a:cs typeface="Arial" pitchFamily="34" charset="0"/>
            </a:endParaRPr>
          </a:p>
          <a:p>
            <a:pPr marL="355600" indent="-355600">
              <a:buFont typeface="Calibri" pitchFamily="34" charset="0"/>
              <a:buChar char="→"/>
            </a:pPr>
            <a:endParaRPr lang="pl-PL" sz="22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14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Symbol zastępczy numeru slajd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3931756-AF22-4180-AE07-32A652EDD728}" type="slidenum">
              <a:rPr lang="pl-PL" altLang="pl-PL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pl-PL" altLang="pl-PL" sz="1400" dirty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6048672" cy="994122"/>
          </a:xfrm>
        </p:spPr>
        <p:txBody>
          <a:bodyPr>
            <a:normAutofit/>
          </a:bodyPr>
          <a:lstStyle/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Uchwała z 16.10.2017 r., I FPS 1/17</a:t>
            </a:r>
            <a:endParaRPr lang="pl-PL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ymbol zastępczy zawartości 6"/>
          <p:cNvSpPr txBox="1">
            <a:spLocks noGrp="1"/>
          </p:cNvSpPr>
          <p:nvPr>
            <p:ph idx="1"/>
          </p:nvPr>
        </p:nvSpPr>
        <p:spPr>
          <a:xfrm>
            <a:off x="457200" y="1556792"/>
            <a:ext cx="8229600" cy="476438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l-PL" sz="2200" b="1" dirty="0" smtClean="0">
                <a:solidFill>
                  <a:schemeClr val="accent5">
                    <a:lumMod val="50000"/>
                  </a:schemeClr>
                </a:solidFill>
              </a:rPr>
              <a:t>Uchwała (sedno uzasadnienia):</a:t>
            </a:r>
          </a:p>
          <a:p>
            <a:pPr marL="355600" indent="-355600">
              <a:buFont typeface="Calibri" pitchFamily="34" charset="0"/>
              <a:buChar char="→"/>
            </a:pPr>
            <a:r>
              <a:rPr lang="pl-PL" sz="2200" dirty="0" smtClean="0"/>
              <a:t>niespełniony warunek/zasada równoważności</a:t>
            </a:r>
          </a:p>
          <a:p>
            <a:pPr marL="355600" indent="-355600">
              <a:buNone/>
            </a:pPr>
            <a:r>
              <a:rPr lang="pl-PL" sz="2200" dirty="0" smtClean="0"/>
              <a:t>		</a:t>
            </a:r>
            <a:r>
              <a:rPr lang="pl-PL" sz="2200" b="1" dirty="0" smtClean="0"/>
              <a:t>podobieństwo między prejudycjalnymi orzeczeniami 	TS UE a wyrokami TK</a:t>
            </a:r>
          </a:p>
          <a:p>
            <a:pPr marL="355600" indent="-355600">
              <a:buNone/>
            </a:pPr>
            <a:r>
              <a:rPr lang="pl-PL" sz="2200" dirty="0" smtClean="0"/>
              <a:t>		</a:t>
            </a:r>
            <a:r>
              <a:rPr lang="pl-PL" sz="2200" b="1" dirty="0" smtClean="0">
                <a:solidFill>
                  <a:srgbClr val="00B050"/>
                </a:solidFill>
              </a:rPr>
              <a:t>argument niezależny od treści art. 272 § 3!</a:t>
            </a:r>
            <a:endParaRPr lang="pl-PL" sz="2000" b="1" dirty="0" smtClean="0">
              <a:solidFill>
                <a:srgbClr val="00B050"/>
              </a:solidFill>
            </a:endParaRPr>
          </a:p>
          <a:p>
            <a:pPr marL="355600" indent="-355600">
              <a:buFont typeface="Calibri" pitchFamily="34" charset="0"/>
              <a:buChar char="→"/>
            </a:pPr>
            <a:r>
              <a:rPr lang="pl-PL" sz="2200" dirty="0" smtClean="0"/>
              <a:t>n</a:t>
            </a:r>
            <a:r>
              <a:rPr lang="pl-PL" sz="2200" dirty="0" smtClean="0">
                <a:latin typeface="Arial" pitchFamily="34" charset="0"/>
                <a:cs typeface="Arial" pitchFamily="34" charset="0"/>
              </a:rPr>
              <a:t>iespełniony warunek/zasada skuteczności</a:t>
            </a:r>
          </a:p>
          <a:p>
            <a:pPr marL="355600" indent="-355600">
              <a:buNone/>
            </a:pPr>
            <a:r>
              <a:rPr lang="pl-PL" sz="2200" dirty="0" smtClean="0"/>
              <a:t>		argumentacja wielowątkowa; związek z </a:t>
            </a:r>
            <a:r>
              <a:rPr lang="pl-PL" sz="2200" i="1" dirty="0" err="1" smtClean="0"/>
              <a:t>effet</a:t>
            </a:r>
            <a:r>
              <a:rPr lang="pl-PL" sz="2200" i="1" dirty="0" smtClean="0"/>
              <a:t> </a:t>
            </a:r>
            <a:r>
              <a:rPr lang="pl-PL" sz="2200" i="1" dirty="0" err="1" smtClean="0"/>
              <a:t>utile</a:t>
            </a:r>
            <a:endParaRPr lang="pl-PL" sz="2200" i="1" dirty="0" smtClean="0"/>
          </a:p>
          <a:p>
            <a:pPr marL="355600" indent="-355600">
              <a:buFont typeface="Calibri" pitchFamily="34" charset="0"/>
              <a:buChar char="→"/>
            </a:pPr>
            <a:r>
              <a:rPr lang="pl-PL" sz="2200" dirty="0" smtClean="0"/>
              <a:t>równość traktowania skarżących / spójność</a:t>
            </a:r>
          </a:p>
          <a:p>
            <a:pPr marL="355600" indent="-355600">
              <a:buNone/>
            </a:pPr>
            <a:r>
              <a:rPr lang="pl-PL" sz="2200" dirty="0" smtClean="0"/>
              <a:t>		skarżący, w których sprawie wystąpiono z pytaniem 	prejudycjalnym </a:t>
            </a:r>
            <a:r>
              <a:rPr lang="pl-PL" sz="2200" dirty="0" err="1" smtClean="0"/>
              <a:t>vs</a:t>
            </a:r>
            <a:r>
              <a:rPr lang="pl-PL" sz="2200" dirty="0" smtClean="0"/>
              <a:t>. inni</a:t>
            </a:r>
          </a:p>
          <a:p>
            <a:pPr marL="355600" indent="-355600">
              <a:buNone/>
            </a:pPr>
            <a:r>
              <a:rPr lang="pl-PL" sz="2200" dirty="0" smtClean="0"/>
              <a:t>		sprawy „polskie” </a:t>
            </a:r>
            <a:r>
              <a:rPr lang="pl-PL" sz="2200" dirty="0" err="1" smtClean="0"/>
              <a:t>vs</a:t>
            </a:r>
            <a:r>
              <a:rPr lang="pl-PL" sz="2200" dirty="0" smtClean="0"/>
              <a:t>. inne</a:t>
            </a:r>
          </a:p>
          <a:p>
            <a:pPr marL="355600" indent="-355600">
              <a:buNone/>
            </a:pPr>
            <a:r>
              <a:rPr lang="pl-PL" sz="2200" dirty="0" smtClean="0"/>
              <a:t>		wznowienie postępowania na podstawie </a:t>
            </a:r>
            <a:r>
              <a:rPr lang="pl-PL" sz="2200" dirty="0" err="1" smtClean="0"/>
              <a:t>Op</a:t>
            </a:r>
            <a:r>
              <a:rPr lang="pl-PL" sz="2200" dirty="0" smtClean="0"/>
              <a:t> </a:t>
            </a:r>
            <a:r>
              <a:rPr lang="pl-PL" sz="2200" dirty="0" err="1" smtClean="0"/>
              <a:t>vs</a:t>
            </a:r>
            <a:r>
              <a:rPr lang="pl-PL" sz="2200" dirty="0" smtClean="0"/>
              <a:t>. kpa</a:t>
            </a:r>
            <a:endParaRPr lang="pl-PL" sz="22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14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Symbol zastępczy numeru slajd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3931756-AF22-4180-AE07-32A652EDD728}" type="slidenum">
              <a:rPr lang="pl-PL" altLang="pl-PL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pl-PL" altLang="pl-PL" sz="1400" dirty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6048672" cy="994122"/>
          </a:xfrm>
        </p:spPr>
        <p:txBody>
          <a:bodyPr>
            <a:normAutofit/>
          </a:bodyPr>
          <a:lstStyle/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Uchwała z 16.10.2017 r., I FPS 1/17</a:t>
            </a:r>
            <a:endParaRPr lang="pl-PL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ymbol zastępczy zawartości 6"/>
          <p:cNvSpPr txBox="1">
            <a:spLocks noGrp="1"/>
          </p:cNvSpPr>
          <p:nvPr>
            <p:ph idx="1"/>
          </p:nvPr>
        </p:nvSpPr>
        <p:spPr>
          <a:xfrm>
            <a:off x="457200" y="1412776"/>
            <a:ext cx="8229600" cy="510293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lvl="0">
              <a:buNone/>
            </a:pPr>
            <a:r>
              <a:rPr lang="pl-PL" sz="2200" b="1" dirty="0" smtClean="0">
                <a:solidFill>
                  <a:schemeClr val="accent5">
                    <a:lumMod val="50000"/>
                  </a:schemeClr>
                </a:solidFill>
              </a:rPr>
              <a:t>Problemy</a:t>
            </a:r>
          </a:p>
          <a:p>
            <a:pPr lvl="0">
              <a:buFont typeface="Calibri" pitchFamily="34" charset="0"/>
              <a:buChar char="→"/>
            </a:pPr>
            <a:r>
              <a:rPr lang="pl-PL" sz="2200" dirty="0" smtClean="0"/>
              <a:t>Czy strona może złożyć skargę o wznowienie postępowania w związku z orzeczeniem prejudycjalnym, które nie zostało wydane w jej sprawie? </a:t>
            </a:r>
            <a:r>
              <a:rPr lang="pl-PL" sz="2200" b="1" dirty="0" smtClean="0"/>
              <a:t>TAK</a:t>
            </a:r>
          </a:p>
          <a:p>
            <a:pPr lvl="0">
              <a:buFont typeface="Calibri" pitchFamily="34" charset="0"/>
              <a:buChar char="→"/>
            </a:pPr>
            <a:r>
              <a:rPr lang="pl-PL" sz="2200" dirty="0" smtClean="0"/>
              <a:t>Jak rozumieć art. 272 § 3 </a:t>
            </a:r>
            <a:r>
              <a:rPr lang="pl-PL" sz="2200" i="1" dirty="0" err="1" smtClean="0"/>
              <a:t>in</a:t>
            </a:r>
            <a:r>
              <a:rPr lang="pl-PL" sz="2200" i="1" dirty="0" smtClean="0"/>
              <a:t> </a:t>
            </a:r>
            <a:r>
              <a:rPr lang="pl-PL" sz="2200" i="1" dirty="0" err="1" smtClean="0"/>
              <a:t>fine</a:t>
            </a:r>
            <a:r>
              <a:rPr lang="pl-PL" sz="2200" dirty="0" smtClean="0"/>
              <a:t> </a:t>
            </a:r>
            <a:r>
              <a:rPr lang="pl-PL" sz="2200" dirty="0" err="1" smtClean="0"/>
              <a:t>Ppsa</a:t>
            </a:r>
            <a:r>
              <a:rPr lang="pl-PL" sz="2200" dirty="0" smtClean="0"/>
              <a:t> w przypadku skargi o wznowienie w związku z orzeczeniem TS UE? </a:t>
            </a:r>
            <a:r>
              <a:rPr lang="pl-PL" sz="2200" b="1" dirty="0" smtClean="0"/>
              <a:t>NIE STOSUJE SIĘ</a:t>
            </a:r>
            <a:endParaRPr lang="pl-PL" sz="2200" b="1" i="1" dirty="0" smtClean="0"/>
          </a:p>
          <a:p>
            <a:pPr lvl="0">
              <a:buFont typeface="Calibri" pitchFamily="34" charset="0"/>
              <a:buChar char="→"/>
            </a:pPr>
            <a:r>
              <a:rPr lang="pl-PL" sz="2200" dirty="0" smtClean="0"/>
              <a:t>Czy pogląd przeciwny do wyrażonego w uchwale naruszałby warunek skuteczności korzystania z uprawnień opartych na prawie Unii? </a:t>
            </a:r>
            <a:r>
              <a:rPr lang="pl-PL" sz="2200" b="1" dirty="0" smtClean="0"/>
              <a:t>TAK, ALE…</a:t>
            </a:r>
          </a:p>
          <a:p>
            <a:pPr lvl="0">
              <a:buFont typeface="Calibri" pitchFamily="34" charset="0"/>
              <a:buChar char="→"/>
            </a:pPr>
            <a:r>
              <a:rPr lang="pl-PL" sz="2200" dirty="0" smtClean="0"/>
              <a:t>Czy stanowisko zajęte w uchwale należy odnosić także do orzeczeń TS UE wydanych w trybie skargi o stwierdzenie uchybienia zobowiązaniom państwa członkowskiego                (art. 258-260 TFUE)? </a:t>
            </a:r>
            <a:r>
              <a:rPr lang="pl-PL" sz="2200" b="1" dirty="0" smtClean="0"/>
              <a:t>NIE/TAK</a:t>
            </a:r>
            <a:endParaRPr lang="pl-PL" sz="22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14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3600" dirty="0" smtClean="0"/>
              <a:t/>
            </a:r>
            <a:br>
              <a:rPr lang="pl-PL" sz="3600" dirty="0" smtClean="0"/>
            </a:br>
            <a:r>
              <a:rPr lang="pl-PL" sz="3600" dirty="0" smtClean="0"/>
              <a:t/>
            </a:r>
            <a:br>
              <a:rPr lang="pl-PL" sz="3600" dirty="0" smtClean="0"/>
            </a:br>
            <a:endParaRPr lang="pl-PL" sz="3600" dirty="0"/>
          </a:p>
        </p:txBody>
      </p:sp>
      <p:sp>
        <p:nvSpPr>
          <p:cNvPr id="2" name="pole tekstowe 1"/>
          <p:cNvSpPr txBox="1"/>
          <p:nvPr/>
        </p:nvSpPr>
        <p:spPr>
          <a:xfrm>
            <a:off x="2411760" y="1772816"/>
            <a:ext cx="430540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b="1" cap="small" dirty="0" smtClean="0">
                <a:latin typeface="Arial" pitchFamily="34" charset="0"/>
                <a:cs typeface="Arial" pitchFamily="34" charset="0"/>
              </a:rPr>
              <a:t>Kontakt:</a:t>
            </a:r>
          </a:p>
          <a:p>
            <a:pPr algn="ctr">
              <a:lnSpc>
                <a:spcPct val="150000"/>
              </a:lnSpc>
            </a:pPr>
            <a:r>
              <a:rPr lang="pl-PL" b="1" dirty="0" smtClean="0">
                <a:latin typeface="Arial" pitchFamily="34" charset="0"/>
                <a:cs typeface="Arial" pitchFamily="34" charset="0"/>
              </a:rPr>
              <a:t>Hanna Filipczyk, </a:t>
            </a:r>
            <a:r>
              <a:rPr lang="pl-PL" b="1" i="1" dirty="0" smtClean="0">
                <a:latin typeface="Arial" pitchFamily="34" charset="0"/>
                <a:cs typeface="Arial" pitchFamily="34" charset="0"/>
              </a:rPr>
              <a:t>of </a:t>
            </a:r>
            <a:r>
              <a:rPr lang="pl-PL" b="1" i="1" dirty="0" err="1" smtClean="0">
                <a:latin typeface="Arial" pitchFamily="34" charset="0"/>
                <a:cs typeface="Arial" pitchFamily="34" charset="0"/>
              </a:rPr>
              <a:t>counsel</a:t>
            </a:r>
            <a:endParaRPr lang="pl-PL" b="1" i="1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l-PL" dirty="0" err="1" smtClean="0">
                <a:latin typeface="Arial" pitchFamily="34" charset="0"/>
                <a:cs typeface="Arial" pitchFamily="34" charset="0"/>
              </a:rPr>
              <a:t>Enodo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Advisors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Sp. z o.o.</a:t>
            </a:r>
          </a:p>
          <a:p>
            <a:pPr algn="ctr">
              <a:lnSpc>
                <a:spcPct val="150000"/>
              </a:lnSpc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ul. Marszałkowska 111 (Saski Point, I p.)</a:t>
            </a:r>
            <a:br>
              <a:rPr lang="pl-PL" dirty="0" smtClean="0">
                <a:latin typeface="Arial" pitchFamily="34" charset="0"/>
                <a:cs typeface="Arial" pitchFamily="34" charset="0"/>
              </a:rPr>
            </a:br>
            <a:r>
              <a:rPr lang="pl-PL" dirty="0" smtClean="0">
                <a:latin typeface="Arial" pitchFamily="34" charset="0"/>
                <a:cs typeface="Arial" pitchFamily="34" charset="0"/>
              </a:rPr>
              <a:t>00-102 Warszawa</a:t>
            </a:r>
            <a:br>
              <a:rPr lang="pl-PL" dirty="0" smtClean="0">
                <a:latin typeface="Arial" pitchFamily="34" charset="0"/>
                <a:cs typeface="Arial" pitchFamily="34" charset="0"/>
              </a:rPr>
            </a:br>
            <a:r>
              <a:rPr lang="pl-PL" dirty="0" smtClean="0">
                <a:latin typeface="Arial" pitchFamily="34" charset="0"/>
                <a:cs typeface="Arial" pitchFamily="34" charset="0"/>
              </a:rPr>
              <a:t>Office +48 22 223 13 05</a:t>
            </a:r>
            <a:br>
              <a:rPr lang="pl-PL" dirty="0" smtClean="0">
                <a:latin typeface="Arial" pitchFamily="34" charset="0"/>
                <a:cs typeface="Arial" pitchFamily="34" charset="0"/>
              </a:rPr>
            </a:br>
            <a:r>
              <a:rPr lang="pl-PL" dirty="0" err="1" smtClean="0">
                <a:latin typeface="Arial" pitchFamily="34" charset="0"/>
                <a:cs typeface="Arial" pitchFamily="34" charset="0"/>
                <a:hlinkClick r:id="rId2"/>
              </a:rPr>
              <a:t>hanna.filipczyk@enodo.pl</a:t>
            </a: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pl-PL" cap="small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3779912" y="580526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latin typeface="Arial" pitchFamily="34" charset="0"/>
                <a:cs typeface="Arial" pitchFamily="34" charset="0"/>
              </a:rPr>
              <a:t>10 marca 2018 r.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09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10493</TotalTime>
  <Words>464</Words>
  <Application>Microsoft Office PowerPoint</Application>
  <PresentationFormat>Pokaz na ekranie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Arial</vt:lpstr>
      <vt:lpstr>Calibri</vt:lpstr>
      <vt:lpstr>Courier New</vt:lpstr>
      <vt:lpstr>Wingdings</vt:lpstr>
      <vt:lpstr>Motyw pakietu Office</vt:lpstr>
      <vt:lpstr>  </vt:lpstr>
      <vt:lpstr>Uchwała z 16.10.2017 r., I FPS 1/17</vt:lpstr>
      <vt:lpstr>Uchwała z 16.10.2017 r., I FPS 1/17</vt:lpstr>
      <vt:lpstr>Uchwała z 16.10.2017 r., I FPS 1/17</vt:lpstr>
      <vt:lpstr>Uchwała z 16.10.2017 r., I FPS 1/17</vt:lpstr>
      <vt:lpstr>Uchwała z 16.10.2017 r., I FPS 1/17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Lap02</dc:creator>
  <cp:lastModifiedBy>Wojciech Morawski</cp:lastModifiedBy>
  <cp:revision>648</cp:revision>
  <cp:lastPrinted>2017-01-03T18:52:26Z</cp:lastPrinted>
  <dcterms:created xsi:type="dcterms:W3CDTF">2012-02-13T21:09:59Z</dcterms:created>
  <dcterms:modified xsi:type="dcterms:W3CDTF">2018-03-08T19:48:51Z</dcterms:modified>
</cp:coreProperties>
</file>