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1" r:id="rId8"/>
    <p:sldId id="262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92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937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86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3805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120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8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132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92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632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618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27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EDE18-2B87-405D-9CC4-D20876A3C99D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B0142-008B-4115-806F-8684FEBCF3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869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 sz="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dr hab. Adam Nita – prof. UJ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Oddziaływanie dwuinstancyjności postępowania podatkowego na przedawnienie wymiaru podatku 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61988"/>
            <a:ext cx="37814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702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Modele dwuinstancyjności postępowania administracyjnego (podatkowego)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Apelacyjny</a:t>
            </a:r>
          </a:p>
          <a:p>
            <a:r>
              <a:rPr lang="pl-PL" dirty="0" smtClean="0"/>
              <a:t>Kasacyjny</a:t>
            </a:r>
          </a:p>
          <a:p>
            <a:r>
              <a:rPr lang="pl-PL" dirty="0" smtClean="0"/>
              <a:t>Mieszany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(Por. B</a:t>
            </a:r>
            <a:r>
              <a:rPr lang="pl-PL" dirty="0"/>
              <a:t>. Adamiak, Model dwuinstancyjności postępowania podatkowego, Państwo i Prawo, nr 12 z 1998 r., s. 54. ).</a:t>
            </a:r>
          </a:p>
        </p:txBody>
      </p:sp>
    </p:spTree>
    <p:extLst>
      <p:ext uri="{BB962C8B-B14F-4D97-AF65-F5344CB8AC3E}">
        <p14:creationId xmlns:p14="http://schemas.microsoft.com/office/powerpoint/2010/main" val="64991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Model apelacyjny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</a:t>
            </a:r>
            <a:r>
              <a:rPr lang="pl-PL" dirty="0" smtClean="0"/>
              <a:t>wukrotne, merytoryczne rozpoznanie </a:t>
            </a:r>
            <a:r>
              <a:rPr lang="pl-PL" dirty="0"/>
              <a:t>i </a:t>
            </a:r>
            <a:r>
              <a:rPr lang="pl-PL" dirty="0" smtClean="0"/>
              <a:t>rozstrzygnięcie </a:t>
            </a:r>
            <a:r>
              <a:rPr lang="pl-PL" dirty="0"/>
              <a:t>sprawy administracyjnej przez organ pierwszej instancji, a następnie – w </a:t>
            </a:r>
            <a:r>
              <a:rPr lang="pl-PL" dirty="0" smtClean="0"/>
              <a:t>konsekwencji </a:t>
            </a:r>
            <a:r>
              <a:rPr lang="pl-PL" dirty="0"/>
              <a:t>wniesionego odwołania – przez organ drugiej instancji. </a:t>
            </a:r>
          </a:p>
        </p:txBody>
      </p:sp>
    </p:spTree>
    <p:extLst>
      <p:ext uri="{BB962C8B-B14F-4D97-AF65-F5344CB8AC3E}">
        <p14:creationId xmlns:p14="http://schemas.microsoft.com/office/powerpoint/2010/main" val="1912563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Model kasacyjny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</a:t>
            </a:r>
            <a:r>
              <a:rPr lang="pl-PL" dirty="0" smtClean="0"/>
              <a:t>ozpoznanie </a:t>
            </a:r>
            <a:r>
              <a:rPr lang="pl-PL" dirty="0"/>
              <a:t>oraz rozstrzygnięcie sprawy administracyjnej przez organ pierwszej instancji, a następnie – na skutek wniesionego odwołania – na kontroli prawidłowości decyzji sprawowanej przez organ odwoławczy. </a:t>
            </a:r>
          </a:p>
        </p:txBody>
      </p:sp>
    </p:spTree>
    <p:extLst>
      <p:ext uri="{BB962C8B-B14F-4D97-AF65-F5344CB8AC3E}">
        <p14:creationId xmlns:p14="http://schemas.microsoft.com/office/powerpoint/2010/main" val="1959112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Model mieszany – zastosowany w polskiej Ordynacji podatkowej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Co do zasady</a:t>
            </a:r>
            <a:r>
              <a:rPr lang="pl-PL" dirty="0" smtClean="0"/>
              <a:t>, organ </a:t>
            </a:r>
            <a:r>
              <a:rPr lang="pl-PL" dirty="0"/>
              <a:t>odwoławczy </a:t>
            </a:r>
            <a:r>
              <a:rPr lang="pl-PL" dirty="0" smtClean="0"/>
              <a:t>dokonuje </a:t>
            </a:r>
            <a:r>
              <a:rPr lang="pl-PL" b="1" dirty="0">
                <a:solidFill>
                  <a:srgbClr val="00B050"/>
                </a:solidFill>
              </a:rPr>
              <a:t>merytorycznego</a:t>
            </a:r>
            <a:r>
              <a:rPr lang="pl-PL" b="1" dirty="0"/>
              <a:t> </a:t>
            </a:r>
            <a:r>
              <a:rPr lang="pl-PL" dirty="0"/>
              <a:t>rozpoznania oraz rozstrzygnięcia sprawy. </a:t>
            </a:r>
            <a:endParaRPr lang="pl-PL" dirty="0" smtClean="0"/>
          </a:p>
          <a:p>
            <a:r>
              <a:rPr lang="pl-PL" b="1" dirty="0" smtClean="0"/>
              <a:t>Jednakże </a:t>
            </a:r>
            <a:r>
              <a:rPr lang="pl-PL" dirty="0"/>
              <a:t>w sytuacji zaistnienia </a:t>
            </a:r>
            <a:r>
              <a:rPr lang="pl-PL" b="1" dirty="0"/>
              <a:t>określonych</a:t>
            </a:r>
            <a:r>
              <a:rPr lang="pl-PL" dirty="0"/>
              <a:t> w przepisach </a:t>
            </a:r>
            <a:r>
              <a:rPr lang="pl-PL" b="1" dirty="0"/>
              <a:t>wad decyzji nieostatecznej</a:t>
            </a:r>
            <a:r>
              <a:rPr lang="pl-PL" dirty="0"/>
              <a:t>, podmiot ten ma obowiązek lub możliwość </a:t>
            </a:r>
            <a:r>
              <a:rPr lang="pl-PL" b="1" dirty="0">
                <a:solidFill>
                  <a:srgbClr val="00B050"/>
                </a:solidFill>
              </a:rPr>
              <a:t>orzekania kasacyjnego</a:t>
            </a:r>
            <a:r>
              <a:rPr lang="pl-PL" dirty="0"/>
              <a:t>, tzn. uchylenia zaskarżonej decyzji oraz przekazania sprawy do powtórnego rozpatrzenia organowi podatkowemu pierwszej instancji </a:t>
            </a:r>
          </a:p>
        </p:txBody>
      </p:sp>
    </p:spTree>
    <p:extLst>
      <p:ext uri="{BB962C8B-B14F-4D97-AF65-F5344CB8AC3E}">
        <p14:creationId xmlns:p14="http://schemas.microsoft.com/office/powerpoint/2010/main" val="579066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Normatywne potwierdzenie, że nasz model jest mieszany – art. 233 </a:t>
            </a:r>
            <a:r>
              <a:rPr lang="pl-PL" dirty="0" err="1" smtClean="0"/>
              <a:t>O.p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W</a:t>
            </a:r>
            <a:r>
              <a:rPr lang="pl-PL" dirty="0" smtClean="0"/>
              <a:t>yjąwszy </a:t>
            </a:r>
            <a:r>
              <a:rPr lang="pl-PL" dirty="0"/>
              <a:t>przypadek umorzenia postępowania odwoławczego lub uchylenia zaskarżonej decyzji i umorzenia postępowania w sprawie (por. art. 233 § 1 pkt 2 lit. a) oraz art. 233 § 1 pkt 3 Ordynacji podatkowej), </a:t>
            </a:r>
            <a:r>
              <a:rPr lang="pl-PL" b="1" dirty="0"/>
              <a:t>organ odwoławczy co do zasady orzeka merytorycznie</a:t>
            </a:r>
            <a:r>
              <a:rPr lang="pl-PL" dirty="0"/>
              <a:t>, a </a:t>
            </a:r>
            <a:r>
              <a:rPr lang="pl-PL" b="1" dirty="0">
                <a:solidFill>
                  <a:srgbClr val="00B050"/>
                </a:solidFill>
              </a:rPr>
              <a:t>jedynie w dwóch sytuacjach </a:t>
            </a:r>
            <a:r>
              <a:rPr lang="pl-PL" dirty="0"/>
              <a:t>wydaje on decyzję o charakterze </a:t>
            </a:r>
            <a:r>
              <a:rPr lang="pl-PL" b="1" dirty="0">
                <a:solidFill>
                  <a:srgbClr val="FF0000"/>
                </a:solidFill>
              </a:rPr>
              <a:t>kasacyjnym</a:t>
            </a:r>
            <a:r>
              <a:rPr lang="pl-PL" dirty="0"/>
              <a:t>. </a:t>
            </a:r>
            <a:endParaRPr lang="pl-PL" dirty="0" smtClean="0"/>
          </a:p>
          <a:p>
            <a:r>
              <a:rPr lang="pl-PL" dirty="0" smtClean="0"/>
              <a:t>Kasacyjne orzekanie:</a:t>
            </a:r>
          </a:p>
          <a:p>
            <a:pPr marL="0" indent="0">
              <a:buNone/>
            </a:pPr>
            <a:r>
              <a:rPr lang="pl-PL" dirty="0" smtClean="0">
                <a:sym typeface="Wingdings" panose="05000000000000000000" pitchFamily="2" charset="2"/>
              </a:rPr>
              <a:t></a:t>
            </a: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obligatoryjne</a:t>
            </a:r>
            <a:r>
              <a:rPr lang="pl-PL" dirty="0" smtClean="0">
                <a:sym typeface="Wingdings" panose="05000000000000000000" pitchFamily="2" charset="2"/>
              </a:rPr>
              <a:t> – gdy </a:t>
            </a:r>
            <a:r>
              <a:rPr lang="pl-PL" dirty="0" smtClean="0"/>
              <a:t>zaskarżone </a:t>
            </a:r>
            <a:r>
              <a:rPr lang="pl-PL" dirty="0"/>
              <a:t>rozstrzygnięcie zostało wydane z naruszeniem przepisów o właściwości (por. art. 233 § 1 pkt 2 lit. b) </a:t>
            </a:r>
            <a:r>
              <a:rPr lang="pl-PL" dirty="0" err="1" smtClean="0"/>
              <a:t>O.p</a:t>
            </a:r>
            <a:r>
              <a:rPr lang="pl-PL" dirty="0" smtClean="0"/>
              <a:t>.)</a:t>
            </a:r>
            <a:r>
              <a:rPr lang="pl-PL" dirty="0" smtClean="0"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fakultatywne</a:t>
            </a:r>
            <a:r>
              <a:rPr lang="pl-PL" dirty="0" smtClean="0">
                <a:sym typeface="Wingdings" panose="05000000000000000000" pitchFamily="2" charset="2"/>
              </a:rPr>
              <a:t> – gdy </a:t>
            </a:r>
            <a:r>
              <a:rPr lang="pl-PL" dirty="0"/>
              <a:t>rozstrzygnięcie sprawy wymaga ponownego przeprowadzenia postępowania dowodowego w całości lub w znacznej części (por. art. 233 § 2 </a:t>
            </a:r>
            <a:r>
              <a:rPr lang="pl-PL" dirty="0" err="1" smtClean="0"/>
              <a:t>O.p</a:t>
            </a:r>
            <a:r>
              <a:rPr lang="pl-PL" dirty="0" smtClean="0"/>
              <a:t>.).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pl-PL" dirty="0" smtClean="0"/>
              <a:t>Poza tym, </a:t>
            </a:r>
            <a:r>
              <a:rPr lang="pl-PL" b="1" dirty="0" smtClean="0"/>
              <a:t>szczególny przypadek obligatoryjnego, </a:t>
            </a:r>
            <a:r>
              <a:rPr lang="pl-PL" b="1" dirty="0"/>
              <a:t>kasacyjnego </a:t>
            </a:r>
            <a:r>
              <a:rPr lang="pl-PL" dirty="0"/>
              <a:t>orzekania przez </a:t>
            </a:r>
            <a:r>
              <a:rPr lang="pl-PL" dirty="0" smtClean="0"/>
              <a:t>SKO -  kontrola instancyjna </a:t>
            </a:r>
            <a:r>
              <a:rPr lang="pl-PL" dirty="0"/>
              <a:t>uznaniowych decyzji podatkowych wydawanych przez wójtów, burmistrzów, czy prezydentów </a:t>
            </a:r>
            <a:r>
              <a:rPr lang="pl-PL" dirty="0" smtClean="0"/>
              <a:t>miast (por</a:t>
            </a:r>
            <a:r>
              <a:rPr lang="pl-PL" dirty="0"/>
              <a:t>. art. 233 § 3 </a:t>
            </a:r>
            <a:r>
              <a:rPr lang="pl-PL" dirty="0" err="1"/>
              <a:t>zd</a:t>
            </a:r>
            <a:r>
              <a:rPr lang="pl-PL" dirty="0"/>
              <a:t>. 2 </a:t>
            </a:r>
            <a:r>
              <a:rPr lang="pl-PL" dirty="0" err="1" smtClean="0"/>
              <a:t>O.p</a:t>
            </a:r>
            <a:r>
              <a:rPr lang="pl-PL" dirty="0" smtClean="0"/>
              <a:t>.).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9509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Gdzie w art. 233 </a:t>
            </a:r>
            <a:r>
              <a:rPr lang="pl-PL" dirty="0" err="1" smtClean="0"/>
              <a:t>O.p</a:t>
            </a:r>
            <a:r>
              <a:rPr lang="pl-PL" dirty="0" smtClean="0"/>
              <a:t>. jest mowa o korekcie decyzji podatkowej?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dirty="0"/>
              <a:t>K</a:t>
            </a:r>
            <a:r>
              <a:rPr lang="pl-PL" b="1" dirty="0" smtClean="0"/>
              <a:t>ażde</a:t>
            </a:r>
            <a:r>
              <a:rPr lang="pl-PL" dirty="0"/>
              <a:t>, czy to </a:t>
            </a:r>
            <a:r>
              <a:rPr lang="pl-PL" dirty="0" err="1"/>
              <a:t>reformatoryjne</a:t>
            </a:r>
            <a:r>
              <a:rPr lang="pl-PL" dirty="0"/>
              <a:t>, czy też kasacyjne </a:t>
            </a:r>
            <a:r>
              <a:rPr lang="pl-PL" b="1" dirty="0"/>
              <a:t>rozstrzygnięcie organu odwoławczego implikuje </a:t>
            </a:r>
            <a:r>
              <a:rPr lang="pl-PL" b="1" dirty="0" smtClean="0"/>
              <a:t>konieczność </a:t>
            </a:r>
            <a:r>
              <a:rPr lang="pl-PL" b="1" dirty="0"/>
              <a:t>wydania nowej decyzji </a:t>
            </a:r>
            <a:r>
              <a:rPr lang="pl-PL" dirty="0"/>
              <a:t>w miejsce „zniesionego” </a:t>
            </a:r>
            <a:r>
              <a:rPr lang="pl-PL" dirty="0" smtClean="0"/>
              <a:t>orzeczenia (poza umorzeniem postępowania). </a:t>
            </a:r>
          </a:p>
          <a:p>
            <a:r>
              <a:rPr lang="pl-PL" dirty="0"/>
              <a:t>Zagadnienie </a:t>
            </a:r>
            <a:r>
              <a:rPr lang="pl-PL" b="1" dirty="0"/>
              <a:t>materialnoprawne</a:t>
            </a:r>
            <a:r>
              <a:rPr lang="pl-PL" dirty="0"/>
              <a:t> (ustalenie wysokości zobowiązania </a:t>
            </a:r>
            <a:r>
              <a:rPr lang="pl-PL" dirty="0" smtClean="0"/>
              <a:t>podatkowego) </a:t>
            </a:r>
            <a:r>
              <a:rPr lang="pl-PL" b="1" dirty="0" smtClean="0"/>
              <a:t>nie „odrywa się” </a:t>
            </a:r>
            <a:r>
              <a:rPr lang="pl-PL" dirty="0" smtClean="0"/>
              <a:t>od </a:t>
            </a:r>
            <a:r>
              <a:rPr lang="pl-PL" dirty="0"/>
              <a:t>kwestii </a:t>
            </a:r>
            <a:r>
              <a:rPr lang="pl-PL" b="1" dirty="0"/>
              <a:t>procesowej </a:t>
            </a:r>
            <a:r>
              <a:rPr lang="pl-PL" dirty="0"/>
              <a:t>(istnienia decyzji </a:t>
            </a:r>
            <a:r>
              <a:rPr lang="pl-PL" dirty="0" smtClean="0"/>
              <a:t>podatkowej. </a:t>
            </a:r>
          </a:p>
          <a:p>
            <a:r>
              <a:rPr lang="pl-PL" b="1" dirty="0" smtClean="0"/>
              <a:t>Skoro</a:t>
            </a:r>
            <a:r>
              <a:rPr lang="pl-PL" dirty="0" smtClean="0"/>
              <a:t>, </a:t>
            </a:r>
            <a:r>
              <a:rPr lang="pl-PL" dirty="0"/>
              <a:t>z woli </a:t>
            </a:r>
            <a:r>
              <a:rPr lang="pl-PL" dirty="0" smtClean="0"/>
              <a:t>ustawodawcy, </a:t>
            </a:r>
            <a:r>
              <a:rPr lang="pl-PL" b="1" dirty="0"/>
              <a:t>wymiar podatku dokonywany jest w konstytutywnej decyzji podatkowej</a:t>
            </a:r>
            <a:r>
              <a:rPr lang="pl-PL" dirty="0"/>
              <a:t>, „</a:t>
            </a: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dzieli </a:t>
            </a:r>
            <a:r>
              <a:rPr lang="pl-PL" dirty="0"/>
              <a:t>on </a:t>
            </a: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losy” tego orzeczenia</a:t>
            </a:r>
            <a:r>
              <a:rPr lang="pl-PL" dirty="0"/>
              <a:t>. Takie jest następstwo przyjęcia w prawie podatkowym administracyjnoprawnej metody regulacji</a:t>
            </a:r>
            <a:r>
              <a:rPr lang="pl-PL" dirty="0" smtClean="0"/>
              <a:t>.</a:t>
            </a:r>
          </a:p>
          <a:p>
            <a:r>
              <a:rPr lang="pl-PL" b="1" dirty="0"/>
              <a:t>T</a:t>
            </a:r>
            <a:r>
              <a:rPr lang="pl-PL" b="1" dirty="0" smtClean="0"/>
              <a:t>rudno </a:t>
            </a:r>
            <a:r>
              <a:rPr lang="pl-PL" b="1" dirty="0"/>
              <a:t>przyjąć</a:t>
            </a:r>
            <a:r>
              <a:rPr lang="pl-PL" dirty="0"/>
              <a:t>, że </a:t>
            </a:r>
            <a:r>
              <a:rPr lang="pl-PL" b="1" dirty="0"/>
              <a:t>pomimo uchylenia </a:t>
            </a:r>
            <a:r>
              <a:rPr lang="pl-PL" dirty="0"/>
              <a:t>władczego rozstrzygnięcia organu podatkowego, </a:t>
            </a:r>
            <a:r>
              <a:rPr lang="pl-PL" b="1" dirty="0"/>
              <a:t>nadal „żyje” jego treść w postaci zobowiązania podatkowego</a:t>
            </a:r>
            <a:r>
              <a:rPr lang="pl-PL" dirty="0"/>
              <a:t>, którego wysokość </a:t>
            </a:r>
            <a:r>
              <a:rPr lang="pl-PL" b="1" dirty="0"/>
              <a:t>można ewentualnie obniżyć </a:t>
            </a:r>
            <a:r>
              <a:rPr lang="pl-PL" dirty="0"/>
              <a:t>podczas rozpatrywania sprawy przez organ odwoławczy</a:t>
            </a:r>
          </a:p>
        </p:txBody>
      </p:sp>
    </p:spTree>
    <p:extLst>
      <p:ext uri="{BB962C8B-B14F-4D97-AF65-F5344CB8AC3E}">
        <p14:creationId xmlns:p14="http://schemas.microsoft.com/office/powerpoint/2010/main" val="3430791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Skutki orzekania </a:t>
            </a:r>
            <a:r>
              <a:rPr lang="pl-PL" dirty="0" err="1" smtClean="0"/>
              <a:t>reformatoryjnego</a:t>
            </a:r>
            <a:r>
              <a:rPr lang="pl-PL" dirty="0" smtClean="0"/>
              <a:t> przez organ II instancji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K</a:t>
            </a:r>
            <a:r>
              <a:rPr lang="pl-PL" dirty="0" smtClean="0"/>
              <a:t>ażde </a:t>
            </a:r>
            <a:r>
              <a:rPr lang="pl-PL" b="1" dirty="0"/>
              <a:t>uchylenie zaskarżonej decyzji </a:t>
            </a:r>
            <a:r>
              <a:rPr lang="pl-PL" dirty="0"/>
              <a:t>wymiarowej </a:t>
            </a:r>
            <a:r>
              <a:rPr lang="pl-PL" b="1" dirty="0"/>
              <a:t>„znosi” dokonane ustalenie wysokości zobowiązania</a:t>
            </a:r>
            <a:r>
              <a:rPr lang="pl-PL" dirty="0"/>
              <a:t> </a:t>
            </a:r>
            <a:r>
              <a:rPr lang="pl-PL" dirty="0" smtClean="0"/>
              <a:t>podatkowego, </a:t>
            </a:r>
            <a:r>
              <a:rPr lang="pl-PL" b="1" dirty="0"/>
              <a:t>bo „znosi” wydane rozstrzygnięcie</a:t>
            </a:r>
            <a:r>
              <a:rPr lang="pl-PL" dirty="0"/>
              <a:t> i – z wyjątkiem umorzenia postępowania odwoławczego lub uchylenia zaskarżonej decyzji i umorzenia postępowania w sprawie  </a:t>
            </a:r>
            <a:r>
              <a:rPr lang="pl-PL" b="1" dirty="0"/>
              <a:t>– skutkuje koniecznością dokonania nowego wymiaru</a:t>
            </a:r>
            <a:r>
              <a:rPr lang="pl-PL" dirty="0"/>
              <a:t>. </a:t>
            </a:r>
            <a:endParaRPr lang="pl-PL" dirty="0" smtClean="0"/>
          </a:p>
          <a:p>
            <a:r>
              <a:rPr lang="pl-PL" b="1" dirty="0" smtClean="0"/>
              <a:t>Nowy wymiar podatku </a:t>
            </a:r>
            <a:r>
              <a:rPr lang="pl-PL" dirty="0" smtClean="0"/>
              <a:t>– poprzez wydanie i doręczenie </a:t>
            </a:r>
            <a:r>
              <a:rPr lang="pl-PL" b="1" dirty="0" smtClean="0"/>
              <a:t>decyzji ustalającej</a:t>
            </a:r>
            <a:r>
              <a:rPr lang="pl-PL" dirty="0" smtClean="0"/>
              <a:t>. </a:t>
            </a:r>
          </a:p>
          <a:p>
            <a:r>
              <a:rPr lang="pl-PL" b="1" dirty="0">
                <a:solidFill>
                  <a:srgbClr val="FF0000"/>
                </a:solidFill>
              </a:rPr>
              <a:t>W żadnym wypadku </a:t>
            </a:r>
            <a:r>
              <a:rPr lang="pl-PL" dirty="0"/>
              <a:t>konsekwencją </a:t>
            </a:r>
            <a:r>
              <a:rPr lang="pl-PL" dirty="0" err="1"/>
              <a:t>reformatoryjnego</a:t>
            </a:r>
            <a:r>
              <a:rPr lang="pl-PL" dirty="0"/>
              <a:t> rozstrzygania przez instancje odwoławczą nie jest </a:t>
            </a:r>
            <a:r>
              <a:rPr lang="pl-PL" b="1" dirty="0" smtClean="0">
                <a:solidFill>
                  <a:srgbClr val="FF0000"/>
                </a:solidFill>
              </a:rPr>
              <a:t>poprawienie</a:t>
            </a:r>
            <a:r>
              <a:rPr lang="pl-PL" b="1" dirty="0">
                <a:solidFill>
                  <a:srgbClr val="FF0000"/>
                </a:solidFill>
              </a:rPr>
              <a:t>, korekta dokonanego </a:t>
            </a:r>
            <a:r>
              <a:rPr lang="pl-PL" b="1" dirty="0" smtClean="0">
                <a:solidFill>
                  <a:srgbClr val="FF0000"/>
                </a:solidFill>
              </a:rPr>
              <a:t>wymiaru </a:t>
            </a:r>
            <a:r>
              <a:rPr lang="pl-PL" sz="4800" b="1" dirty="0" smtClean="0">
                <a:solidFill>
                  <a:srgbClr val="FF0000"/>
                </a:solidFill>
              </a:rPr>
              <a:t>(brak takiej możliwości orzekania w art. 233 </a:t>
            </a:r>
            <a:r>
              <a:rPr lang="pl-PL" sz="4800" b="1" dirty="0" err="1" smtClean="0">
                <a:solidFill>
                  <a:srgbClr val="FF0000"/>
                </a:solidFill>
              </a:rPr>
              <a:t>O.p</a:t>
            </a:r>
            <a:r>
              <a:rPr lang="pl-PL" sz="4800" b="1" dirty="0" smtClean="0">
                <a:solidFill>
                  <a:srgbClr val="FF0000"/>
                </a:solidFill>
              </a:rPr>
              <a:t>.) !!!!!!</a:t>
            </a:r>
            <a:r>
              <a:rPr lang="pl-PL" sz="4800" dirty="0" smtClean="0">
                <a:solidFill>
                  <a:srgbClr val="FF0000"/>
                </a:solidFill>
              </a:rPr>
              <a:t> </a:t>
            </a:r>
            <a:endParaRPr lang="pl-PL" sz="4800" dirty="0">
              <a:solidFill>
                <a:srgbClr val="FF0000"/>
              </a:solidFill>
            </a:endParaRPr>
          </a:p>
          <a:p>
            <a:endParaRPr lang="pl-PL" sz="4800" dirty="0"/>
          </a:p>
        </p:txBody>
      </p:sp>
    </p:spTree>
    <p:extLst>
      <p:ext uri="{BB962C8B-B14F-4D97-AF65-F5344CB8AC3E}">
        <p14:creationId xmlns:p14="http://schemas.microsoft.com/office/powerpoint/2010/main" val="2574156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Utrzymanie zaskarżonej decyzji w mocy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 smtClean="0"/>
              <a:t>Skutek</a:t>
            </a:r>
            <a:r>
              <a:rPr lang="pl-PL" dirty="0" smtClean="0"/>
              <a:t> - organ </a:t>
            </a:r>
            <a:r>
              <a:rPr lang="pl-PL" dirty="0"/>
              <a:t>odwoławczy, po ponownym rozpatrzeniu sprawy </a:t>
            </a:r>
            <a:r>
              <a:rPr lang="pl-PL" b="1" dirty="0"/>
              <a:t>wydaje rozstrzygnięcie identyczne w swej treści z decyzją </a:t>
            </a:r>
            <a:r>
              <a:rPr lang="pl-PL" dirty="0"/>
              <a:t>sformułowaną przez </a:t>
            </a:r>
            <a:r>
              <a:rPr lang="pl-PL" b="1" dirty="0"/>
              <a:t>organ podatkowy pierwszej </a:t>
            </a:r>
            <a:r>
              <a:rPr lang="pl-PL" b="1" dirty="0" smtClean="0"/>
              <a:t>instancji </a:t>
            </a:r>
            <a:r>
              <a:rPr lang="pl-PL" dirty="0"/>
              <a:t>(art. 233 § 1 pkt 1 Ordynacji podatkowej) </a:t>
            </a:r>
            <a:r>
              <a:rPr lang="pl-PL" dirty="0" smtClean="0"/>
              <a:t>. </a:t>
            </a:r>
          </a:p>
          <a:p>
            <a:r>
              <a:rPr lang="pl-PL" dirty="0"/>
              <a:t>D</a:t>
            </a:r>
            <a:r>
              <a:rPr lang="pl-PL" dirty="0" smtClean="0"/>
              <a:t>ecyzja </a:t>
            </a:r>
            <a:r>
              <a:rPr lang="pl-PL" dirty="0"/>
              <a:t>organu odwoławczego jest takim samym aktem stosowania prawa, jak orzeczenie organu pierwszej instancji. Kieruje się on bowiem w zasadzie tymi samymi przesłankami faktycznymi i prawnymi jak te, które stanowiły fundament decyzji wydanej w pierwszej instancji (J. Zimmermann, Administracyjny tok instancji, Kraków 1986, s. 65</a:t>
            </a:r>
            <a:r>
              <a:rPr lang="pl-PL" dirty="0" smtClean="0"/>
              <a:t>).</a:t>
            </a:r>
          </a:p>
          <a:p>
            <a:r>
              <a:rPr lang="pl-PL" dirty="0"/>
              <a:t>O</a:t>
            </a:r>
            <a:r>
              <a:rPr lang="pl-PL" dirty="0" smtClean="0"/>
              <a:t>rgan </a:t>
            </a:r>
            <a:r>
              <a:rPr lang="pl-PL" dirty="0"/>
              <a:t>odwoławczy działa równoważnie z organem podatkowym pierwszej instancji (J. Zimmermann, Administracyjny tok instancji, Kraków 1986, s. 69 oraz T. </a:t>
            </a:r>
            <a:r>
              <a:rPr lang="pl-PL" dirty="0" err="1"/>
              <a:t>Woś</a:t>
            </a:r>
            <a:r>
              <a:rPr lang="pl-PL" dirty="0"/>
              <a:t>, J. Zimmermann, Glosa do uchwały Sądu Najwyższego z 23 września 1986r., sygn. akt III AZP 11/86, Państwo i Prawo, nr 8 z 1989 r., s. 147).</a:t>
            </a:r>
          </a:p>
        </p:txBody>
      </p:sp>
    </p:spTree>
    <p:extLst>
      <p:ext uri="{BB962C8B-B14F-4D97-AF65-F5344CB8AC3E}">
        <p14:creationId xmlns:p14="http://schemas.microsoft.com/office/powerpoint/2010/main" val="3964710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Materialnoprawny argument potwierdzający zasadność stanowiska NSA, wyrażonego w analizowanym wyroku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Co to jest zobowiązanie podatkowe, co jest treścią zobowiązania podatkowego? </a:t>
            </a:r>
          </a:p>
          <a:p>
            <a:r>
              <a:rPr lang="pl-PL" dirty="0"/>
              <a:t>Każde </a:t>
            </a:r>
            <a:r>
              <a:rPr lang="pl-PL" b="1" dirty="0"/>
              <a:t>zobowiązanie podatkowe</a:t>
            </a:r>
            <a:r>
              <a:rPr lang="pl-PL" dirty="0"/>
              <a:t>, </a:t>
            </a:r>
            <a:r>
              <a:rPr lang="pl-PL" dirty="0" smtClean="0"/>
              <a:t>powstaje </a:t>
            </a:r>
            <a:r>
              <a:rPr lang="pl-PL" b="1" dirty="0"/>
              <a:t>w określonej wysokości</a:t>
            </a:r>
            <a:r>
              <a:rPr lang="pl-PL" dirty="0" smtClean="0"/>
              <a:t>.</a:t>
            </a:r>
          </a:p>
          <a:p>
            <a:r>
              <a:rPr lang="pl-PL" b="1" dirty="0" smtClean="0"/>
              <a:t>Treścią zobowiązania </a:t>
            </a:r>
            <a:r>
              <a:rPr lang="pl-PL" dirty="0" smtClean="0"/>
              <a:t>podatkowego (skonkretyzowanej powinności podatkowej) jest </a:t>
            </a:r>
            <a:r>
              <a:rPr lang="pl-PL" b="1" dirty="0" smtClean="0"/>
              <a:t>kwota podatku </a:t>
            </a:r>
            <a:r>
              <a:rPr lang="pl-PL" dirty="0" smtClean="0"/>
              <a:t>(konkretna kwota podatku). </a:t>
            </a:r>
          </a:p>
          <a:p>
            <a:r>
              <a:rPr lang="pl-PL" b="1" dirty="0" smtClean="0"/>
              <a:t>Kwota podatku </a:t>
            </a:r>
            <a:r>
              <a:rPr lang="pl-PL" b="1" dirty="0" smtClean="0">
                <a:solidFill>
                  <a:srgbClr val="FF0000"/>
                </a:solidFill>
              </a:rPr>
              <a:t>nie </a:t>
            </a:r>
            <a:r>
              <a:rPr lang="pl-PL" b="1" dirty="0">
                <a:solidFill>
                  <a:srgbClr val="FF0000"/>
                </a:solidFill>
              </a:rPr>
              <a:t>ma </a:t>
            </a:r>
            <a:r>
              <a:rPr lang="pl-PL" b="1" dirty="0" smtClean="0">
                <a:solidFill>
                  <a:srgbClr val="FF0000"/>
                </a:solidFill>
              </a:rPr>
              <a:t>charakteru </a:t>
            </a:r>
            <a:r>
              <a:rPr lang="pl-PL" dirty="0"/>
              <a:t>„</a:t>
            </a: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wartości maksymalnej</a:t>
            </a:r>
            <a:r>
              <a:rPr lang="pl-PL" dirty="0"/>
              <a:t>” albo „</a:t>
            </a:r>
            <a:r>
              <a:rPr lang="pl-PL" b="1" dirty="0">
                <a:solidFill>
                  <a:srgbClr val="00B050"/>
                </a:solidFill>
              </a:rPr>
              <a:t>wartości ustalonej co do zasady</a:t>
            </a:r>
            <a:r>
              <a:rPr lang="pl-PL" dirty="0" smtClean="0"/>
              <a:t>”, </a:t>
            </a:r>
            <a:r>
              <a:rPr lang="pl-PL" dirty="0"/>
              <a:t>którą następnie organ odwoławczy może korygować sprowadzając wymiar do prawidłowego poziomu (rzecz jasna - przestrzegając generalnego zakazu </a:t>
            </a:r>
            <a:r>
              <a:rPr lang="pl-PL" i="1" dirty="0" err="1"/>
              <a:t>reformationis</a:t>
            </a:r>
            <a:r>
              <a:rPr lang="pl-PL" i="1" dirty="0"/>
              <a:t> in </a:t>
            </a:r>
            <a:r>
              <a:rPr lang="pl-PL" i="1" dirty="0" err="1"/>
              <a:t>peius</a:t>
            </a:r>
            <a:r>
              <a:rPr lang="pl-PL" dirty="0"/>
              <a:t> wynikającego z art. 234 Ordynacji podatkowej). </a:t>
            </a:r>
          </a:p>
        </p:txBody>
      </p:sp>
    </p:spTree>
    <p:extLst>
      <p:ext uri="{BB962C8B-B14F-4D97-AF65-F5344CB8AC3E}">
        <p14:creationId xmlns:p14="http://schemas.microsoft.com/office/powerpoint/2010/main" val="4184098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Konsekwencja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Organ odwoławczy</a:t>
            </a:r>
            <a:r>
              <a:rPr lang="pl-PL" dirty="0" smtClean="0"/>
              <a:t>, w następstwie wniesionego odwołania, </a:t>
            </a:r>
            <a:r>
              <a:rPr lang="pl-PL" b="1" dirty="0" smtClean="0">
                <a:solidFill>
                  <a:srgbClr val="00B050"/>
                </a:solidFill>
              </a:rPr>
              <a:t>ponownie</a:t>
            </a:r>
            <a:r>
              <a:rPr lang="pl-PL" dirty="0" smtClean="0"/>
              <a:t> wymierza podatek  – </a:t>
            </a:r>
            <a:r>
              <a:rPr lang="pl-PL" b="1" dirty="0" smtClean="0">
                <a:solidFill>
                  <a:srgbClr val="00B050"/>
                </a:solidFill>
              </a:rPr>
              <a:t>ustala wysokość </a:t>
            </a:r>
            <a:r>
              <a:rPr lang="pl-PL" dirty="0"/>
              <a:t>zobowiązania podatkowego </a:t>
            </a:r>
            <a:r>
              <a:rPr lang="pl-PL" b="1" dirty="0">
                <a:solidFill>
                  <a:srgbClr val="00B050"/>
                </a:solidFill>
              </a:rPr>
              <a:t>w konkretnej </a:t>
            </a:r>
            <a:r>
              <a:rPr lang="pl-PL" b="1" dirty="0" smtClean="0">
                <a:solidFill>
                  <a:srgbClr val="00B050"/>
                </a:solidFill>
              </a:rPr>
              <a:t>kwocie. </a:t>
            </a:r>
          </a:p>
          <a:p>
            <a:r>
              <a:rPr lang="pl-PL" dirty="0" smtClean="0"/>
              <a:t>W następstwie odwołania ma miejsce </a:t>
            </a:r>
            <a:r>
              <a:rPr lang="pl-PL" b="1" dirty="0" smtClean="0">
                <a:solidFill>
                  <a:srgbClr val="00B050"/>
                </a:solidFill>
              </a:rPr>
              <a:t>ponowna konkretyzacja </a:t>
            </a:r>
            <a:r>
              <a:rPr lang="pl-PL" b="1" dirty="0">
                <a:solidFill>
                  <a:srgbClr val="00B050"/>
                </a:solidFill>
              </a:rPr>
              <a:t>powinności podatkowej w miejsce uchylonej, „zniesionej” konkretyzacji)</a:t>
            </a:r>
            <a:r>
              <a:rPr lang="pl-PL" dirty="0"/>
              <a:t>, </a:t>
            </a:r>
            <a:r>
              <a:rPr lang="pl-PL" b="1" dirty="0"/>
              <a:t>nie zaś do „urealnienia” albo potwierdzenia wcześniejszego wymiaru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689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Bohater wystąpienia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Wyrok NSA z </a:t>
            </a:r>
            <a:r>
              <a:rPr lang="pl-PL" b="1" dirty="0"/>
              <a:t>3 października 2017 r., </a:t>
            </a:r>
            <a:r>
              <a:rPr lang="pl-PL" b="1" dirty="0" smtClean="0"/>
              <a:t>sygn. akt II </a:t>
            </a:r>
            <a:r>
              <a:rPr lang="pl-PL" b="1" dirty="0"/>
              <a:t>FSK 2367/15</a:t>
            </a:r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 smtClean="0"/>
              <a:t>Z </a:t>
            </a:r>
            <a:r>
              <a:rPr lang="pl-PL" b="1" dirty="0"/>
              <a:t>przepisów art. 233 § 1 pkt 2 lit. a oraz art. 68 § 4 </a:t>
            </a:r>
            <a:r>
              <a:rPr lang="pl-PL" b="1" dirty="0" err="1"/>
              <a:t>o.p</a:t>
            </a:r>
            <a:r>
              <a:rPr lang="pl-PL" b="1" dirty="0"/>
              <a:t>. nie sposób wywieźć normy postępowania dającej kompetencje podatkowemu organowi odwoławczemu do wydania decyzji ustalającej zobowiązanie podatkowe po upływie 5 lat, licząc od końca roku, w którym upłynął termin do złożenia zeznania rocznego dla podatników podatku dochodowego od osób fizycznych.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8609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/>
              <a:t>Najważniejszy argument materialnoprawny przeciwko dominującej tezie, której nie podzielił NSA, że wymiar jest dokonany już w I instancji, a II instancja go ewentualnie koryguje 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Zwolennicy tezy o korekcie wymiaru, dokonywanej w II </a:t>
            </a:r>
            <a:r>
              <a:rPr lang="pl-PL" dirty="0" err="1" smtClean="0"/>
              <a:t>isnstancji</a:t>
            </a:r>
            <a:r>
              <a:rPr lang="pl-PL" dirty="0" smtClean="0"/>
              <a:t> mówią – </a:t>
            </a:r>
            <a:r>
              <a:rPr lang="pl-PL" b="1" dirty="0" smtClean="0"/>
              <a:t>zobowiązanie</a:t>
            </a:r>
            <a:r>
              <a:rPr lang="pl-PL" dirty="0" smtClean="0"/>
              <a:t> podatkowe </a:t>
            </a:r>
            <a:r>
              <a:rPr lang="pl-PL" b="1" dirty="0" smtClean="0"/>
              <a:t>powstaje</a:t>
            </a:r>
            <a:r>
              <a:rPr lang="pl-PL" dirty="0" smtClean="0"/>
              <a:t> w chwili </a:t>
            </a:r>
            <a:r>
              <a:rPr lang="pl-PL" b="1" dirty="0" smtClean="0"/>
              <a:t>doręczenia decyzji organu I instancji</a:t>
            </a:r>
            <a:r>
              <a:rPr lang="pl-PL" dirty="0" smtClean="0"/>
              <a:t> </a:t>
            </a:r>
            <a:r>
              <a:rPr lang="pl-PL" dirty="0" smtClean="0">
                <a:sym typeface="Wingdings" panose="05000000000000000000" pitchFamily="2" charset="2"/>
              </a:rPr>
              <a:t></a:t>
            </a:r>
            <a:r>
              <a:rPr lang="pl-PL" dirty="0" smtClean="0"/>
              <a:t>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druga instancja </a:t>
            </a:r>
            <a:r>
              <a:rPr lang="pl-PL" dirty="0" smtClean="0"/>
              <a:t>to tylko </a:t>
            </a:r>
            <a:r>
              <a:rPr lang="pl-PL" sz="3200" b="1" dirty="0" smtClean="0">
                <a:solidFill>
                  <a:srgbClr val="FF0000"/>
                </a:solidFill>
              </a:rPr>
              <a:t>korekta</a:t>
            </a:r>
            <a:r>
              <a:rPr lang="pl-PL" dirty="0" smtClean="0"/>
              <a:t> </a:t>
            </a:r>
            <a:r>
              <a:rPr lang="pl-PL" b="1" dirty="0" smtClean="0">
                <a:solidFill>
                  <a:srgbClr val="00B050"/>
                </a:solidFill>
              </a:rPr>
              <a:t>wysokości zobowiązania podatkowego</a:t>
            </a:r>
          </a:p>
          <a:p>
            <a:r>
              <a:rPr lang="pl-PL" b="1" dirty="0" smtClean="0"/>
              <a:t>Co </a:t>
            </a:r>
            <a:r>
              <a:rPr lang="pl-PL" b="1" dirty="0"/>
              <a:t>zostaje z zobowiązania podatkowego, jeśli z pojęcia tego usuniemy kwotę podatku </a:t>
            </a:r>
            <a:r>
              <a:rPr lang="pl-PL" dirty="0"/>
              <a:t>(powinność zapłaty skonkretyzowaną co do </a:t>
            </a:r>
            <a:r>
              <a:rPr lang="pl-PL" dirty="0" smtClean="0"/>
              <a:t>wysokości)?  </a:t>
            </a:r>
          </a:p>
          <a:p>
            <a:r>
              <a:rPr lang="pl-PL" dirty="0" smtClean="0"/>
              <a:t>Kazus </a:t>
            </a:r>
            <a:r>
              <a:rPr lang="pl-PL" b="1" dirty="0" smtClean="0"/>
              <a:t>„</a:t>
            </a:r>
            <a:r>
              <a:rPr lang="pl-PL" b="1" dirty="0" err="1" smtClean="0"/>
              <a:t>Killerów</a:t>
            </a:r>
            <a:r>
              <a:rPr lang="pl-PL" b="1" dirty="0" smtClean="0"/>
              <a:t> 2” </a:t>
            </a:r>
            <a:r>
              <a:rPr lang="pl-PL" dirty="0" smtClean="0"/>
              <a:t>– „gdzie tu są dociągnięcia”?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1973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Ostatni argument – obawa nadużywania prawa przez administracje podatkową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Kazus „Rudego 102” – wymiar w wyższej wysokości (na wszelki wypadek), a potem „się skoryguje” – bez związania terminem przedawnienia.</a:t>
            </a:r>
          </a:p>
          <a:p>
            <a:r>
              <a:rPr lang="pl-PL" dirty="0" smtClean="0"/>
              <a:t>Czy o to chodzi w przedawnieniu?</a:t>
            </a:r>
          </a:p>
          <a:p>
            <a:r>
              <a:rPr lang="pl-PL" dirty="0" smtClean="0"/>
              <a:t>Czy to jest przejaw budowy pokoju prawnego?</a:t>
            </a:r>
          </a:p>
          <a:p>
            <a:r>
              <a:rPr lang="pl-PL" dirty="0" smtClean="0"/>
              <a:t>Czy to jest motywacja do wymiaru podatku w czasowej zbieżności z realizacją podatkowego stanu faktycznego?</a:t>
            </a:r>
          </a:p>
          <a:p>
            <a:r>
              <a:rPr lang="pl-PL" dirty="0" smtClean="0"/>
              <a:t>Czy takie rozumowanie nie prowadzi do zachowań sprzecznych z konstytucyjnymi fundamentami sprawiedliwego opodatkowania (zasada zdolności płatniczej)?</a:t>
            </a:r>
          </a:p>
          <a:p>
            <a:r>
              <a:rPr lang="pl-PL" dirty="0" smtClean="0"/>
              <a:t>Czy to zwyczajnie nie jest demoralizujące?</a:t>
            </a:r>
          </a:p>
        </p:txBody>
      </p:sp>
    </p:spTree>
    <p:extLst>
      <p:ext uri="{BB962C8B-B14F-4D97-AF65-F5344CB8AC3E}">
        <p14:creationId xmlns:p14="http://schemas.microsoft.com/office/powerpoint/2010/main" val="3285378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Krótki wniosek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Ze wszystkich zaprezentowanych względów wyrok zasługuje na aprobatę.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36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Problemy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 smtClean="0"/>
              <a:t>Przede wszystkim – przedawnienie, jako normatywny przejaw oddziaływania czasu na prawo (czy raczej – czasu w prawie).</a:t>
            </a:r>
          </a:p>
          <a:p>
            <a:pPr marL="514350" indent="-514350">
              <a:buAutoNum type="arabicPeriod"/>
            </a:pPr>
            <a:r>
              <a:rPr lang="pl-PL" dirty="0"/>
              <a:t>D</a:t>
            </a:r>
            <a:r>
              <a:rPr lang="pl-PL" dirty="0" smtClean="0"/>
              <a:t>wuinstancyjność postępowania i istota instancyjnej kontroli decyzji podatkowej (na tle modeli dwuinstancyjnego postepowania administracyjnego / podatkowego).</a:t>
            </a:r>
          </a:p>
          <a:p>
            <a:pPr marL="514350" indent="-514350">
              <a:buAutoNum type="arabicPeriod"/>
            </a:pPr>
            <a:r>
              <a:rPr lang="pl-PL" dirty="0" smtClean="0"/>
              <a:t>Pogląd na przedawnienie wymiaru podatku w toku instancji, dominujący w orzecznictwie oraz w doktrynie prawa podatkowego.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174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 czym polega przełomowość wyroku?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Dominujący pogląd na przedawnienie wymiaru w toku instancji:</a:t>
            </a:r>
          </a:p>
          <a:p>
            <a:pPr marL="514350" indent="-514350">
              <a:buAutoNum type="arabicParenR"/>
            </a:pPr>
            <a:r>
              <a:rPr lang="pl-PL" dirty="0" smtClean="0"/>
              <a:t>decyzja organu odwoławczego jest przejawem kontroli decyzji organu pierwszej instancji, </a:t>
            </a:r>
          </a:p>
          <a:p>
            <a:pPr marL="514350" indent="-514350">
              <a:buAutoNum type="arabicParenR"/>
            </a:pPr>
            <a:r>
              <a:rPr lang="pl-PL" dirty="0"/>
              <a:t>w</a:t>
            </a:r>
            <a:r>
              <a:rPr lang="pl-PL" dirty="0" smtClean="0"/>
              <a:t>ymiar podatku (ustalenie wysokości zobowiązania podatkowego) jest dokonywany przez organ I instancji, </a:t>
            </a:r>
          </a:p>
          <a:p>
            <a:pPr marL="514350" indent="-514350">
              <a:buAutoNum type="arabicParenR"/>
            </a:pPr>
            <a:r>
              <a:rPr lang="pl-PL" dirty="0"/>
              <a:t>o</a:t>
            </a:r>
            <a:r>
              <a:rPr lang="pl-PL" dirty="0" smtClean="0"/>
              <a:t>rgan II instancji </a:t>
            </a: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kontroluje</a:t>
            </a:r>
            <a:r>
              <a:rPr lang="pl-PL" dirty="0" smtClean="0"/>
              <a:t> prawidłowość nieostatecznego rozstrzygnięcia </a:t>
            </a: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i ewentualnie „koryguje wymiar”,  </a:t>
            </a:r>
          </a:p>
        </p:txBody>
      </p:sp>
    </p:spTree>
    <p:extLst>
      <p:ext uri="{BB962C8B-B14F-4D97-AF65-F5344CB8AC3E}">
        <p14:creationId xmlns:p14="http://schemas.microsoft.com/office/powerpoint/2010/main" val="1702639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Konsekwencja poglądu dominującego w doktrynie i w orzecznictwie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</a:t>
            </a:r>
            <a:r>
              <a:rPr lang="pl-PL" dirty="0" smtClean="0"/>
              <a:t>onieważ </a:t>
            </a:r>
            <a:r>
              <a:rPr lang="pl-PL" dirty="0"/>
              <a:t>w postępowaniu podatkowym obowiązuje zakaz </a:t>
            </a:r>
            <a:r>
              <a:rPr lang="pl-PL" i="1" dirty="0" err="1"/>
              <a:t>reformationis</a:t>
            </a:r>
            <a:r>
              <a:rPr lang="pl-PL" i="1" dirty="0"/>
              <a:t> in </a:t>
            </a:r>
            <a:r>
              <a:rPr lang="pl-PL" i="1" dirty="0" err="1"/>
              <a:t>peius</a:t>
            </a:r>
            <a:r>
              <a:rPr lang="pl-PL" i="1" dirty="0"/>
              <a:t> </a:t>
            </a:r>
            <a:r>
              <a:rPr lang="pl-PL" dirty="0"/>
              <a:t>(art. 234 </a:t>
            </a:r>
            <a:r>
              <a:rPr lang="pl-PL" dirty="0" err="1"/>
              <a:t>O.p</a:t>
            </a:r>
            <a:r>
              <a:rPr lang="pl-PL" dirty="0"/>
              <a:t>.), po upływie terminu przedawnienia wymiaru (art. 68 </a:t>
            </a:r>
            <a:r>
              <a:rPr lang="pl-PL" dirty="0" err="1"/>
              <a:t>O.p</a:t>
            </a:r>
            <a:r>
              <a:rPr lang="pl-PL" dirty="0"/>
              <a:t>.), organ odwoławczy </a:t>
            </a:r>
            <a:r>
              <a:rPr lang="pl-PL" b="1" dirty="0"/>
              <a:t>może</a:t>
            </a:r>
            <a:r>
              <a:rPr lang="pl-PL" dirty="0"/>
              <a:t> ustalić zobowiązanie </a:t>
            </a:r>
            <a:r>
              <a:rPr lang="pl-PL" b="1" dirty="0"/>
              <a:t>w </a:t>
            </a:r>
            <a:r>
              <a:rPr lang="pl-PL" dirty="0"/>
              <a:t>kwocie </a:t>
            </a:r>
            <a:r>
              <a:rPr lang="pl-PL" b="1" dirty="0"/>
              <a:t>niższej</a:t>
            </a:r>
            <a:r>
              <a:rPr lang="pl-PL" dirty="0"/>
              <a:t>, ale </a:t>
            </a:r>
            <a:r>
              <a:rPr lang="pl-PL" b="1" dirty="0"/>
              <a:t>nie może </a:t>
            </a:r>
            <a:r>
              <a:rPr lang="pl-PL" dirty="0"/>
              <a:t>wymierzyć podatku w kwocie </a:t>
            </a:r>
            <a:r>
              <a:rPr lang="pl-PL" b="1" dirty="0"/>
              <a:t>wyższej</a:t>
            </a:r>
            <a:r>
              <a:rPr lang="pl-PL" dirty="0"/>
              <a:t> niż ustalona przez organ I instancji (może też utrzymać zaskarżona decyzję w mocy). 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384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/>
              <a:t>Odmienne poglądy – przekonanie, że organ II instancji także jest w pełnym zakresie związany terminem przedawnienia wymiaru podatku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Nauka: J. Zimmermann, T. </a:t>
            </a:r>
            <a:r>
              <a:rPr lang="pl-PL" dirty="0" err="1" smtClean="0"/>
              <a:t>Woś</a:t>
            </a:r>
            <a:r>
              <a:rPr lang="pl-PL" dirty="0" smtClean="0"/>
              <a:t>, A. Nita.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Orzecznictwo:</a:t>
            </a:r>
            <a:endParaRPr lang="pl-PL" dirty="0"/>
          </a:p>
          <a:p>
            <a:pPr marL="0" indent="0">
              <a:buNone/>
            </a:pPr>
            <a:r>
              <a:rPr lang="pl-PL" sz="2400" dirty="0" smtClean="0"/>
              <a:t>- wyrok </a:t>
            </a:r>
            <a:r>
              <a:rPr lang="pl-PL" sz="2400" dirty="0"/>
              <a:t>WSA w Gliwicach z dnia 5 czerwca 2017 r., III SA/</a:t>
            </a:r>
            <a:r>
              <a:rPr lang="pl-PL" sz="2400" dirty="0" err="1"/>
              <a:t>Gl</a:t>
            </a:r>
            <a:r>
              <a:rPr lang="pl-PL" sz="2400" dirty="0"/>
              <a:t> </a:t>
            </a:r>
            <a:r>
              <a:rPr lang="pl-PL" sz="2400" dirty="0" smtClean="0"/>
              <a:t>411/17,</a:t>
            </a: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- wyrok </a:t>
            </a:r>
            <a:r>
              <a:rPr lang="pl-PL" sz="2400" dirty="0"/>
              <a:t>WSA w Gliwicach z dnia 5 czerwca 2017 r., III SA/</a:t>
            </a:r>
            <a:r>
              <a:rPr lang="pl-PL" sz="2400" dirty="0" err="1"/>
              <a:t>Gl</a:t>
            </a:r>
            <a:r>
              <a:rPr lang="pl-PL" sz="2400" dirty="0"/>
              <a:t> </a:t>
            </a:r>
            <a:r>
              <a:rPr lang="pl-PL" sz="2400" dirty="0" smtClean="0"/>
              <a:t>412/17.   </a:t>
            </a:r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24236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Odmienność (nowatorstwo) myśli wyrażonej w analizowanym wyroku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Po</a:t>
            </a:r>
            <a:r>
              <a:rPr lang="pl-PL" dirty="0" smtClean="0"/>
              <a:t> upływie terminu </a:t>
            </a:r>
            <a:r>
              <a:rPr lang="pl-PL" b="1" dirty="0" smtClean="0"/>
              <a:t>przedawnienia</a:t>
            </a:r>
            <a:r>
              <a:rPr lang="pl-PL" dirty="0" smtClean="0"/>
              <a:t> wymiaru podatku </a:t>
            </a:r>
            <a:r>
              <a:rPr lang="pl-PL" b="1" dirty="0" smtClean="0">
                <a:solidFill>
                  <a:srgbClr val="00B050"/>
                </a:solidFill>
              </a:rPr>
              <a:t>nie jest możliwa także „korekta w dół”. </a:t>
            </a:r>
          </a:p>
          <a:p>
            <a:r>
              <a:rPr lang="pl-PL" dirty="0" smtClean="0"/>
              <a:t>Także </a:t>
            </a:r>
            <a:r>
              <a:rPr lang="pl-PL" b="1" dirty="0" smtClean="0">
                <a:solidFill>
                  <a:srgbClr val="00B050"/>
                </a:solidFill>
              </a:rPr>
              <a:t>organ II instancji</a:t>
            </a:r>
            <a:r>
              <a:rPr lang="pl-PL" dirty="0" smtClean="0"/>
              <a:t>, w pełnym zakresie jest </a:t>
            </a:r>
            <a:r>
              <a:rPr lang="pl-PL" b="1" dirty="0" smtClean="0"/>
              <a:t>związany</a:t>
            </a:r>
            <a:r>
              <a:rPr lang="pl-PL" dirty="0" smtClean="0"/>
              <a:t> terminem </a:t>
            </a:r>
            <a:r>
              <a:rPr lang="pl-PL" b="1" dirty="0" smtClean="0"/>
              <a:t>przedawnienia wymiaru podatku</a:t>
            </a:r>
            <a:r>
              <a:rPr lang="pl-PL" dirty="0" smtClean="0"/>
              <a:t>.</a:t>
            </a:r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Uchylenie zaskarżonej decyzji i wydanie nowej decyzji (ustalającej niższą kwotę zobowiązania podatkowego) także jest ustaleniem wysokości zobowiązania podatkowego </a:t>
            </a: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pl-PL" b="1" dirty="0" smtClean="0">
                <a:sym typeface="Wingdings" panose="05000000000000000000" pitchFamily="2" charset="2"/>
              </a:rPr>
              <a:t>to nie jest korekta istniejącego zobowiązania tylko nowy wymiar zobowiązania</a:t>
            </a:r>
            <a:r>
              <a:rPr lang="pl-PL" dirty="0" smtClean="0">
                <a:sym typeface="Wingdings" panose="05000000000000000000" pitchFamily="2" charset="2"/>
              </a:rPr>
              <a:t>.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866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Dlaczego dominujący pogląd budzi wątpliwości (a analizowany wyrok zasługuje na aprobatę)?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Istota przedawnienia (pokój prawny, motywacja, zdolność płatnicza i trudności dowodowe) </a:t>
            </a:r>
            <a:r>
              <a:rPr lang="pl-PL" dirty="0" smtClean="0">
                <a:sym typeface="Wingdings" panose="05000000000000000000" pitchFamily="2" charset="2"/>
              </a:rPr>
              <a:t> </a:t>
            </a:r>
            <a:r>
              <a:rPr lang="pl-PL" dirty="0" smtClean="0">
                <a:solidFill>
                  <a:srgbClr val="00B050"/>
                </a:solidFill>
                <a:sym typeface="Wingdings" panose="05000000000000000000" pitchFamily="2" charset="2"/>
              </a:rPr>
              <a:t>nie rozwijam, bo wiadomo, o co chodzi (por. tekst w nawiasie).</a:t>
            </a:r>
            <a:endParaRPr lang="pl-PL" dirty="0" smtClean="0">
              <a:solidFill>
                <a:srgbClr val="00B050"/>
              </a:solidFill>
            </a:endParaRPr>
          </a:p>
          <a:p>
            <a:r>
              <a:rPr lang="pl-PL" dirty="0" smtClean="0"/>
              <a:t>Treść zobowiązania podatkowego – co jest sensem („solą”) zobowiązania podatkowego? </a:t>
            </a:r>
            <a:r>
              <a:rPr lang="pl-PL" dirty="0" smtClean="0">
                <a:solidFill>
                  <a:srgbClr val="00B050"/>
                </a:solidFill>
                <a:sym typeface="Wingdings" panose="05000000000000000000" pitchFamily="2" charset="2"/>
              </a:rPr>
              <a:t> Także wiadomo – zobowiązanie podatkowe, to skonkretyzowana powinność podatkowa (skonkretyzowana m.in. co do wysokości). </a:t>
            </a:r>
            <a:endParaRPr lang="pl-PL" dirty="0" smtClean="0"/>
          </a:p>
          <a:p>
            <a:r>
              <a:rPr lang="pl-PL" dirty="0" smtClean="0"/>
              <a:t>Model dwuinstancyjności postepowania przyjęty w polskiej Ordynacji podatkowej.</a:t>
            </a:r>
          </a:p>
          <a:p>
            <a:r>
              <a:rPr lang="pl-PL" dirty="0" smtClean="0"/>
              <a:t>Możliwości orzekania przez organ odwoławczy – art. 233 </a:t>
            </a:r>
            <a:r>
              <a:rPr lang="pl-PL" dirty="0" err="1" smtClean="0"/>
              <a:t>O.p</a:t>
            </a:r>
            <a:r>
              <a:rPr lang="pl-PL" dirty="0" smtClean="0"/>
              <a:t>. – gdzie tutaj jest korekta?</a:t>
            </a:r>
          </a:p>
          <a:p>
            <a:r>
              <a:rPr lang="pl-PL" dirty="0" smtClean="0"/>
              <a:t>Ryzyko nadużycia prawa przez organ podatkowy.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180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2015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dirty="0" smtClean="0"/>
              <a:t>Argumenty potwierdzające zasadność stanowiska zaprezentowanego przez NSA w omawianym wyroku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Procesowe</a:t>
            </a:r>
            <a:r>
              <a:rPr lang="pl-PL" dirty="0" smtClean="0"/>
              <a:t> – konsekwencje mieszanego modelu dwuinstancyjnego postepowania podatkowego</a:t>
            </a:r>
          </a:p>
          <a:p>
            <a:r>
              <a:rPr lang="pl-PL" b="1" dirty="0" smtClean="0"/>
              <a:t>Materialnoprawne</a:t>
            </a:r>
            <a:r>
              <a:rPr lang="pl-PL" dirty="0" smtClean="0"/>
              <a:t> – czym jest zobowiązanie podatkowe?</a:t>
            </a:r>
          </a:p>
          <a:p>
            <a:r>
              <a:rPr lang="pl-PL" dirty="0" smtClean="0"/>
              <a:t>Ryzyko </a:t>
            </a:r>
            <a:r>
              <a:rPr lang="pl-PL" b="1" dirty="0" smtClean="0"/>
              <a:t>nadużywania prawa </a:t>
            </a:r>
            <a:r>
              <a:rPr lang="pl-PL" dirty="0" smtClean="0"/>
              <a:t>przez administrację podatkową.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4734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1587</Words>
  <Application>Microsoft Office PowerPoint</Application>
  <PresentationFormat>Panoramiczny</PresentationFormat>
  <Paragraphs>92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Bohater wystąpienia</vt:lpstr>
      <vt:lpstr>Problemy </vt:lpstr>
      <vt:lpstr>Na czym polega przełomowość wyroku?</vt:lpstr>
      <vt:lpstr>Konsekwencja poglądu dominującego w doktrynie i w orzecznictwie</vt:lpstr>
      <vt:lpstr>Odmienne poglądy – przekonanie, że organ II instancji także jest w pełnym zakresie związany terminem przedawnienia wymiaru podatku</vt:lpstr>
      <vt:lpstr>Odmienność (nowatorstwo) myśli wyrażonej w analizowanym wyroku</vt:lpstr>
      <vt:lpstr>Dlaczego dominujący pogląd budzi wątpliwości (a analizowany wyrok zasługuje na aprobatę)? </vt:lpstr>
      <vt:lpstr>Argumenty potwierdzające zasadność stanowiska zaprezentowanego przez NSA w omawianym wyroku</vt:lpstr>
      <vt:lpstr>Modele dwuinstancyjności postępowania administracyjnego (podatkowego) </vt:lpstr>
      <vt:lpstr>Model apelacyjny </vt:lpstr>
      <vt:lpstr>Model kasacyjny</vt:lpstr>
      <vt:lpstr>Model mieszany – zastosowany w polskiej Ordynacji podatkowej</vt:lpstr>
      <vt:lpstr>Normatywne potwierdzenie, że nasz model jest mieszany – art. 233 O.p.</vt:lpstr>
      <vt:lpstr>Gdzie w art. 233 O.p. jest mowa o korekcie decyzji podatkowej?</vt:lpstr>
      <vt:lpstr>Skutki orzekania reformatoryjnego przez organ II instancji</vt:lpstr>
      <vt:lpstr>Utrzymanie zaskarżonej decyzji w mocy </vt:lpstr>
      <vt:lpstr>Materialnoprawny argument potwierdzający zasadność stanowiska NSA, wyrażonego w analizowanym wyroku </vt:lpstr>
      <vt:lpstr>Konsekwencja</vt:lpstr>
      <vt:lpstr>Najważniejszy argument materialnoprawny przeciwko dominującej tezie, której nie podzielił NSA, że wymiar jest dokonany już w I instancji, a II instancja go ewentualnie koryguje </vt:lpstr>
      <vt:lpstr>Ostatni argument – obawa nadużywania prawa przez administracje podatkową</vt:lpstr>
      <vt:lpstr>Krótki wniosek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Adam Nita</dc:creator>
  <cp:lastModifiedBy>Wojciech Morawski</cp:lastModifiedBy>
  <cp:revision>32</cp:revision>
  <dcterms:created xsi:type="dcterms:W3CDTF">2018-03-03T21:26:42Z</dcterms:created>
  <dcterms:modified xsi:type="dcterms:W3CDTF">2018-03-08T22:04:17Z</dcterms:modified>
</cp:coreProperties>
</file>