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1"/>
  </p:notesMasterIdLst>
  <p:handoutMasterIdLst>
    <p:handoutMasterId r:id="rId12"/>
  </p:handoutMasterIdLst>
  <p:sldIdLst>
    <p:sldId id="317" r:id="rId3"/>
    <p:sldId id="356" r:id="rId4"/>
    <p:sldId id="365" r:id="rId5"/>
    <p:sldId id="359" r:id="rId6"/>
    <p:sldId id="364" r:id="rId7"/>
    <p:sldId id="367" r:id="rId8"/>
    <p:sldId id="368" r:id="rId9"/>
    <p:sldId id="369" r:id="rId10"/>
  </p:sldIdLst>
  <p:sldSz cx="12192000" cy="6858000"/>
  <p:notesSz cx="7010400" cy="92964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FFFFFF"/>
    <a:srgbClr val="FF66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53" autoAdjust="0"/>
    <p:restoredTop sz="94660"/>
  </p:normalViewPr>
  <p:slideViewPr>
    <p:cSldViewPr snapToGrid="0">
      <p:cViewPr varScale="1">
        <p:scale>
          <a:sx n="84" d="100"/>
          <a:sy n="84" d="100"/>
        </p:scale>
        <p:origin x="235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C4A093-0AB3-4CA5-90FC-D79F44E727A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2244290B-DEC6-4A5E-88A1-182F6BEAD18F}">
      <dgm:prSet phldrT="[Tekst]"/>
      <dgm:spPr/>
      <dgm:t>
        <a:bodyPr/>
        <a:lstStyle/>
        <a:p>
          <a:pPr algn="ctr"/>
          <a:r>
            <a:rPr lang="pl-PL" b="1" dirty="0" smtClean="0">
              <a:solidFill>
                <a:srgbClr val="002060"/>
              </a:solidFill>
            </a:rPr>
            <a:t>Tok postępowania</a:t>
          </a:r>
          <a:endParaRPr lang="pl-PL" b="1" dirty="0">
            <a:solidFill>
              <a:srgbClr val="002060"/>
            </a:solidFill>
          </a:endParaRPr>
        </a:p>
      </dgm:t>
    </dgm:pt>
    <dgm:pt modelId="{C379EA80-7291-4982-8589-E948D7548F36}" type="parTrans" cxnId="{A77543AF-944B-4F8C-9F62-DBFCFDFCFE7A}">
      <dgm:prSet/>
      <dgm:spPr/>
      <dgm:t>
        <a:bodyPr/>
        <a:lstStyle/>
        <a:p>
          <a:endParaRPr lang="pl-PL"/>
        </a:p>
      </dgm:t>
    </dgm:pt>
    <dgm:pt modelId="{8638D7B9-795C-429F-9B8C-9815B805A288}" type="sibTrans" cxnId="{A77543AF-944B-4F8C-9F62-DBFCFDFCFE7A}">
      <dgm:prSet/>
      <dgm:spPr/>
      <dgm:t>
        <a:bodyPr/>
        <a:lstStyle/>
        <a:p>
          <a:endParaRPr lang="pl-PL"/>
        </a:p>
      </dgm:t>
    </dgm:pt>
    <dgm:pt modelId="{F9E252ED-7995-4E30-BEB9-EFD5AEC7A8BA}">
      <dgm:prSet phldrT="[Tekst]"/>
      <dgm:spPr/>
      <dgm:t>
        <a:bodyPr/>
        <a:lstStyle/>
        <a:p>
          <a:pPr algn="ctr"/>
          <a:r>
            <a:rPr lang="pl-PL" b="1" dirty="0" smtClean="0">
              <a:solidFill>
                <a:srgbClr val="002060"/>
              </a:solidFill>
            </a:rPr>
            <a:t>Stanowisko Podatnika</a:t>
          </a:r>
          <a:endParaRPr lang="pl-PL" b="1" dirty="0">
            <a:solidFill>
              <a:srgbClr val="002060"/>
            </a:solidFill>
          </a:endParaRPr>
        </a:p>
      </dgm:t>
    </dgm:pt>
    <dgm:pt modelId="{E1526445-75F8-461D-8D8B-BB68B9A75712}" type="parTrans" cxnId="{F9C00CAB-5733-4836-8E90-BB44E66C1ABF}">
      <dgm:prSet/>
      <dgm:spPr/>
      <dgm:t>
        <a:bodyPr/>
        <a:lstStyle/>
        <a:p>
          <a:endParaRPr lang="pl-PL"/>
        </a:p>
      </dgm:t>
    </dgm:pt>
    <dgm:pt modelId="{D930203D-1199-4FB9-9A25-8DE079AF00DD}" type="sibTrans" cxnId="{F9C00CAB-5733-4836-8E90-BB44E66C1ABF}">
      <dgm:prSet/>
      <dgm:spPr/>
      <dgm:t>
        <a:bodyPr/>
        <a:lstStyle/>
        <a:p>
          <a:endParaRPr lang="pl-PL"/>
        </a:p>
      </dgm:t>
    </dgm:pt>
    <dgm:pt modelId="{90AF0E8D-FBF3-455B-A802-318305F947C7}">
      <dgm:prSet/>
      <dgm:spPr/>
      <dgm:t>
        <a:bodyPr/>
        <a:lstStyle/>
        <a:p>
          <a:pPr algn="just"/>
          <a:r>
            <a:rPr lang="pl-PL" dirty="0" smtClean="0">
              <a:solidFill>
                <a:srgbClr val="002060"/>
              </a:solidFill>
            </a:rPr>
            <a:t>Konieczność umorzenia postępowania </a:t>
          </a:r>
          <a:r>
            <a:rPr lang="pl-PL" b="1" dirty="0" smtClean="0">
              <a:solidFill>
                <a:srgbClr val="002060"/>
              </a:solidFill>
            </a:rPr>
            <a:t>z powodu przedawnienia zobowiązania podatkowego</a:t>
          </a:r>
          <a:r>
            <a:rPr lang="pl-PL" b="0" dirty="0" smtClean="0">
              <a:solidFill>
                <a:srgbClr val="002060"/>
              </a:solidFill>
            </a:rPr>
            <a:t>.</a:t>
          </a:r>
          <a:endParaRPr lang="pl-PL" b="0" dirty="0">
            <a:solidFill>
              <a:srgbClr val="002060"/>
            </a:solidFill>
          </a:endParaRPr>
        </a:p>
      </dgm:t>
    </dgm:pt>
    <dgm:pt modelId="{93F77ADC-1644-4322-9AA8-B1E474A61200}" type="parTrans" cxnId="{570395E4-1D9B-435D-8EEB-5CEA98C84E92}">
      <dgm:prSet/>
      <dgm:spPr/>
      <dgm:t>
        <a:bodyPr/>
        <a:lstStyle/>
        <a:p>
          <a:endParaRPr lang="pl-PL"/>
        </a:p>
      </dgm:t>
    </dgm:pt>
    <dgm:pt modelId="{8BF7FF12-841B-4549-86DE-3B5DFDA39C02}" type="sibTrans" cxnId="{570395E4-1D9B-435D-8EEB-5CEA98C84E92}">
      <dgm:prSet/>
      <dgm:spPr/>
      <dgm:t>
        <a:bodyPr/>
        <a:lstStyle/>
        <a:p>
          <a:endParaRPr lang="pl-PL"/>
        </a:p>
      </dgm:t>
    </dgm:pt>
    <dgm:pt modelId="{670ACE77-1C01-4A35-99E9-DBE7858EE707}">
      <dgm:prSet/>
      <dgm:spPr/>
      <dgm:t>
        <a:bodyPr/>
        <a:lstStyle/>
        <a:p>
          <a:pPr algn="ctr"/>
          <a:r>
            <a:rPr lang="pl-PL" b="1" dirty="0" smtClean="0">
              <a:solidFill>
                <a:srgbClr val="002060"/>
              </a:solidFill>
            </a:rPr>
            <a:t>Stanowisko Dyrektora Izby Celnej</a:t>
          </a:r>
          <a:endParaRPr lang="pl-PL" b="1" dirty="0">
            <a:solidFill>
              <a:srgbClr val="002060"/>
            </a:solidFill>
          </a:endParaRPr>
        </a:p>
      </dgm:t>
    </dgm:pt>
    <dgm:pt modelId="{AEF1A2CE-27F4-4AAC-BF8E-C5B2FCF0E612}" type="parTrans" cxnId="{6E8AF481-BB85-4FDE-B386-8F0CE30C2595}">
      <dgm:prSet/>
      <dgm:spPr/>
      <dgm:t>
        <a:bodyPr/>
        <a:lstStyle/>
        <a:p>
          <a:endParaRPr lang="pl-PL"/>
        </a:p>
      </dgm:t>
    </dgm:pt>
    <dgm:pt modelId="{98B98AB8-F724-4069-BEBA-B76F05E395C8}" type="sibTrans" cxnId="{6E8AF481-BB85-4FDE-B386-8F0CE30C2595}">
      <dgm:prSet/>
      <dgm:spPr/>
      <dgm:t>
        <a:bodyPr/>
        <a:lstStyle/>
        <a:p>
          <a:endParaRPr lang="pl-PL"/>
        </a:p>
      </dgm:t>
    </dgm:pt>
    <dgm:pt modelId="{F294392B-9252-45D7-BAAC-2EFFFA65B4E3}">
      <dgm:prSet/>
      <dgm:spPr/>
      <dgm:t>
        <a:bodyPr/>
        <a:lstStyle/>
        <a:p>
          <a:pPr algn="just"/>
          <a:r>
            <a:rPr lang="pl-PL" b="1" dirty="0" smtClean="0">
              <a:solidFill>
                <a:srgbClr val="002060"/>
              </a:solidFill>
            </a:rPr>
            <a:t>Zobowiązanie</a:t>
          </a:r>
          <a:r>
            <a:rPr lang="pl-PL" b="1" baseline="0" dirty="0" smtClean="0">
              <a:solidFill>
                <a:srgbClr val="002060"/>
              </a:solidFill>
            </a:rPr>
            <a:t> podatkowe nie uległo przedawnieniu</a:t>
          </a:r>
          <a:r>
            <a:rPr lang="pl-PL" b="0" baseline="0" dirty="0" smtClean="0">
              <a:solidFill>
                <a:srgbClr val="002060"/>
              </a:solidFill>
            </a:rPr>
            <a:t>, bo bieg terminu został skutecznie zawieszony; w trakcie przesłuchania Podatnik został poinformowany o toczącym się postępowaniu w sprawie o przestępstwo skarbowe.</a:t>
          </a:r>
          <a:endParaRPr lang="pl-PL" b="0" dirty="0">
            <a:solidFill>
              <a:srgbClr val="002060"/>
            </a:solidFill>
          </a:endParaRPr>
        </a:p>
      </dgm:t>
    </dgm:pt>
    <dgm:pt modelId="{6D10F44F-6DBE-4E9E-88CC-60B510AE0D75}" type="parTrans" cxnId="{7816335E-0129-484B-B6F1-E009E0165F5E}">
      <dgm:prSet/>
      <dgm:spPr/>
      <dgm:t>
        <a:bodyPr/>
        <a:lstStyle/>
        <a:p>
          <a:endParaRPr lang="pl-PL"/>
        </a:p>
      </dgm:t>
    </dgm:pt>
    <dgm:pt modelId="{83763757-8CBA-4F76-ADCB-09CCBBEB6156}" type="sibTrans" cxnId="{7816335E-0129-484B-B6F1-E009E0165F5E}">
      <dgm:prSet/>
      <dgm:spPr/>
      <dgm:t>
        <a:bodyPr/>
        <a:lstStyle/>
        <a:p>
          <a:endParaRPr lang="pl-PL"/>
        </a:p>
      </dgm:t>
    </dgm:pt>
    <dgm:pt modelId="{7F0AD063-D9BB-4CAE-B9B8-A6ADEA75305D}">
      <dgm:prSet/>
      <dgm:spPr/>
      <dgm:t>
        <a:bodyPr/>
        <a:lstStyle/>
        <a:p>
          <a:pPr algn="ctr"/>
          <a:r>
            <a:rPr lang="pl-PL" b="1" dirty="0" smtClean="0">
              <a:solidFill>
                <a:srgbClr val="002060"/>
              </a:solidFill>
            </a:rPr>
            <a:t>Stanowisko </a:t>
          </a:r>
          <a:r>
            <a:rPr lang="pl-PL" b="1" dirty="0" err="1" smtClean="0">
              <a:solidFill>
                <a:srgbClr val="002060"/>
              </a:solidFill>
            </a:rPr>
            <a:t>WSA</a:t>
          </a:r>
          <a:endParaRPr lang="pl-PL" b="1" dirty="0">
            <a:solidFill>
              <a:srgbClr val="002060"/>
            </a:solidFill>
          </a:endParaRPr>
        </a:p>
      </dgm:t>
    </dgm:pt>
    <dgm:pt modelId="{3E10DBA5-9AF7-4B13-9C59-1C839EE4751B}" type="parTrans" cxnId="{7CC1E328-AAD9-4355-803E-44AE67DB2AE1}">
      <dgm:prSet/>
      <dgm:spPr/>
      <dgm:t>
        <a:bodyPr/>
        <a:lstStyle/>
        <a:p>
          <a:endParaRPr lang="pl-PL"/>
        </a:p>
      </dgm:t>
    </dgm:pt>
    <dgm:pt modelId="{A6D1A1C7-72D5-40E9-9FFB-A83D76F3CC81}" type="sibTrans" cxnId="{7CC1E328-AAD9-4355-803E-44AE67DB2AE1}">
      <dgm:prSet/>
      <dgm:spPr/>
      <dgm:t>
        <a:bodyPr/>
        <a:lstStyle/>
        <a:p>
          <a:endParaRPr lang="pl-PL"/>
        </a:p>
      </dgm:t>
    </dgm:pt>
    <dgm:pt modelId="{878D0427-500D-4DF8-BF94-2F81A5292D12}">
      <dgm:prSet/>
      <dgm:spPr/>
      <dgm:t>
        <a:bodyPr/>
        <a:lstStyle/>
        <a:p>
          <a:pPr algn="just"/>
          <a:r>
            <a:rPr lang="pl-PL" b="1" u="sng" dirty="0" smtClean="0">
              <a:solidFill>
                <a:srgbClr val="002060"/>
              </a:solidFill>
            </a:rPr>
            <a:t>Uchylenie decyzji</a:t>
          </a:r>
          <a:r>
            <a:rPr lang="pl-PL" b="0" u="none" dirty="0" smtClean="0">
              <a:solidFill>
                <a:srgbClr val="002060"/>
              </a:solidFill>
            </a:rPr>
            <a:t> </a:t>
          </a:r>
          <a:r>
            <a:rPr lang="pl-PL" b="0" dirty="0" smtClean="0">
              <a:solidFill>
                <a:srgbClr val="002060"/>
              </a:solidFill>
            </a:rPr>
            <a:t>Dyrektora Izby Celnej (wymiar podatku za 2006 r.); </a:t>
          </a:r>
          <a:r>
            <a:rPr lang="pl-PL" b="1" dirty="0" smtClean="0">
              <a:solidFill>
                <a:srgbClr val="002060"/>
              </a:solidFill>
            </a:rPr>
            <a:t>jedynie prawnie dopuszczalną formą powiadomienia podatnika o wszczęciu postępowania jest przedstawienie mu zarzutów</a:t>
          </a:r>
          <a:r>
            <a:rPr lang="pl-PL" b="0" dirty="0" smtClean="0">
              <a:solidFill>
                <a:srgbClr val="002060"/>
              </a:solidFill>
            </a:rPr>
            <a:t>.</a:t>
          </a:r>
          <a:endParaRPr lang="pl-PL" b="0" dirty="0">
            <a:solidFill>
              <a:srgbClr val="002060"/>
            </a:solidFill>
          </a:endParaRPr>
        </a:p>
      </dgm:t>
    </dgm:pt>
    <dgm:pt modelId="{C6E727CD-4277-4FF0-94E2-6D7434CD66C9}" type="parTrans" cxnId="{FEF7492E-22E8-46A7-8FCA-05EE6EA60289}">
      <dgm:prSet/>
      <dgm:spPr/>
      <dgm:t>
        <a:bodyPr/>
        <a:lstStyle/>
        <a:p>
          <a:endParaRPr lang="pl-PL"/>
        </a:p>
      </dgm:t>
    </dgm:pt>
    <dgm:pt modelId="{D0F31F2E-E3E7-405B-AA36-3CEC7C38F128}" type="sibTrans" cxnId="{FEF7492E-22E8-46A7-8FCA-05EE6EA60289}">
      <dgm:prSet/>
      <dgm:spPr/>
      <dgm:t>
        <a:bodyPr/>
        <a:lstStyle/>
        <a:p>
          <a:endParaRPr lang="pl-PL"/>
        </a:p>
      </dgm:t>
    </dgm:pt>
    <dgm:pt modelId="{02A23E4C-60D6-4DFB-85C8-000163B1E3D2}">
      <dgm:prSet phldrT="[Tekst]"/>
      <dgm:spPr/>
      <dgm:t>
        <a:bodyPr/>
        <a:lstStyle/>
        <a:p>
          <a:pPr algn="just"/>
          <a:r>
            <a:rPr lang="pl-PL" b="0" dirty="0" smtClean="0">
              <a:solidFill>
                <a:srgbClr val="002060"/>
              </a:solidFill>
            </a:rPr>
            <a:t>Organ podatkowy prowadził postępowanie dotyczące podatku akcyzowego za poszczególne miesiące 2006 r.</a:t>
          </a:r>
          <a:endParaRPr lang="pl-PL" b="0" dirty="0">
            <a:solidFill>
              <a:srgbClr val="002060"/>
            </a:solidFill>
          </a:endParaRPr>
        </a:p>
      </dgm:t>
    </dgm:pt>
    <dgm:pt modelId="{C03CD304-6E98-4CD7-BCBC-F42C41852F39}" type="parTrans" cxnId="{ECF91C23-1A61-4BB4-9962-86C02533653A}">
      <dgm:prSet/>
      <dgm:spPr/>
      <dgm:t>
        <a:bodyPr/>
        <a:lstStyle/>
        <a:p>
          <a:endParaRPr lang="pl-PL"/>
        </a:p>
      </dgm:t>
    </dgm:pt>
    <dgm:pt modelId="{D374FD0D-08AD-4084-ABA3-2137236C7AF4}" type="sibTrans" cxnId="{ECF91C23-1A61-4BB4-9962-86C02533653A}">
      <dgm:prSet/>
      <dgm:spPr/>
      <dgm:t>
        <a:bodyPr/>
        <a:lstStyle/>
        <a:p>
          <a:endParaRPr lang="pl-PL"/>
        </a:p>
      </dgm:t>
    </dgm:pt>
    <dgm:pt modelId="{A09C97DB-22A6-4B23-A67F-067CE18989A9}">
      <dgm:prSet phldrT="[Tekst]"/>
      <dgm:spPr/>
      <dgm:t>
        <a:bodyPr/>
        <a:lstStyle/>
        <a:p>
          <a:pPr algn="just"/>
          <a:r>
            <a:rPr lang="pl-PL" b="0" dirty="0" smtClean="0">
              <a:solidFill>
                <a:srgbClr val="002060"/>
              </a:solidFill>
            </a:rPr>
            <a:t>Jednocześnie zostało wszczęte postępowanie karne skarbowe </a:t>
          </a:r>
          <a:r>
            <a:rPr lang="pl-PL" b="0" dirty="0" smtClean="0">
              <a:solidFill>
                <a:srgbClr val="002060"/>
              </a:solidFill>
              <a:sym typeface="Wingdings" panose="05000000000000000000" pitchFamily="2" charset="2"/>
            </a:rPr>
            <a:t> Podatnik został przesłuchany w charakterze świadka.</a:t>
          </a:r>
          <a:endParaRPr lang="pl-PL" b="0" dirty="0">
            <a:solidFill>
              <a:srgbClr val="002060"/>
            </a:solidFill>
          </a:endParaRPr>
        </a:p>
      </dgm:t>
    </dgm:pt>
    <dgm:pt modelId="{770D9E73-FE5D-44AE-A83A-AE539653A47D}" type="parTrans" cxnId="{C9BC7782-0F8C-42C2-9BAF-A75B9CA4E6EC}">
      <dgm:prSet/>
      <dgm:spPr/>
      <dgm:t>
        <a:bodyPr/>
        <a:lstStyle/>
        <a:p>
          <a:endParaRPr lang="pl-PL"/>
        </a:p>
      </dgm:t>
    </dgm:pt>
    <dgm:pt modelId="{93D38D3F-1260-4713-BE56-7390C8859280}" type="sibTrans" cxnId="{C9BC7782-0F8C-42C2-9BAF-A75B9CA4E6EC}">
      <dgm:prSet/>
      <dgm:spPr/>
      <dgm:t>
        <a:bodyPr/>
        <a:lstStyle/>
        <a:p>
          <a:endParaRPr lang="pl-PL"/>
        </a:p>
      </dgm:t>
    </dgm:pt>
    <dgm:pt modelId="{B747F6F6-0AB0-4527-BE50-4DD09560ECE5}" type="pres">
      <dgm:prSet presAssocID="{9DC4A093-0AB3-4CA5-90FC-D79F44E727A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418AD9DE-BA9B-4622-8771-859E6FC4C6B4}" type="pres">
      <dgm:prSet presAssocID="{2244290B-DEC6-4A5E-88A1-182F6BEAD18F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95E0B47-B7BB-41CA-A943-920847D45F9B}" type="pres">
      <dgm:prSet presAssocID="{2244290B-DEC6-4A5E-88A1-182F6BEAD18F}" presName="childTex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02E98F8-B63A-45DC-B6E3-FF78B991F62E}" type="pres">
      <dgm:prSet presAssocID="{F9E252ED-7995-4E30-BEB9-EFD5AEC7A8BA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F573941-27DA-4643-BDEB-35B0CD63B40E}" type="pres">
      <dgm:prSet presAssocID="{F9E252ED-7995-4E30-BEB9-EFD5AEC7A8BA}" presName="childText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6800AFE-2238-4A7D-9696-DDDE7EAC8F48}" type="pres">
      <dgm:prSet presAssocID="{670ACE77-1C01-4A35-99E9-DBE7858EE707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2DD0F48-E609-445D-8DA7-A4A2326036E1}" type="pres">
      <dgm:prSet presAssocID="{670ACE77-1C01-4A35-99E9-DBE7858EE707}" presName="childText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9A78F72-AF1E-4FF0-A7DC-C094AFB427BC}" type="pres">
      <dgm:prSet presAssocID="{7F0AD063-D9BB-4CAE-B9B8-A6ADEA75305D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BCBD59D-C8EC-4D18-8E2D-A44C073B35AD}" type="pres">
      <dgm:prSet presAssocID="{7F0AD063-D9BB-4CAE-B9B8-A6ADEA75305D}" presName="childText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6E8AF481-BB85-4FDE-B386-8F0CE30C2595}" srcId="{9DC4A093-0AB3-4CA5-90FC-D79F44E727A0}" destId="{670ACE77-1C01-4A35-99E9-DBE7858EE707}" srcOrd="2" destOrd="0" parTransId="{AEF1A2CE-27F4-4AAC-BF8E-C5B2FCF0E612}" sibTransId="{98B98AB8-F724-4069-BEBA-B76F05E395C8}"/>
    <dgm:cxn modelId="{568CBAA4-AD54-49AD-951C-1AE4E3352DB3}" type="presOf" srcId="{F9E252ED-7995-4E30-BEB9-EFD5AEC7A8BA}" destId="{102E98F8-B63A-45DC-B6E3-FF78B991F62E}" srcOrd="0" destOrd="0" presId="urn:microsoft.com/office/officeart/2005/8/layout/vList2"/>
    <dgm:cxn modelId="{D8A37F87-C5EE-446E-BCB1-C46F128CAAE4}" type="presOf" srcId="{02A23E4C-60D6-4DFB-85C8-000163B1E3D2}" destId="{695E0B47-B7BB-41CA-A943-920847D45F9B}" srcOrd="0" destOrd="0" presId="urn:microsoft.com/office/officeart/2005/8/layout/vList2"/>
    <dgm:cxn modelId="{54CCCB38-F20E-4FBB-ACBA-23CA237BE1BE}" type="presOf" srcId="{878D0427-500D-4DF8-BF94-2F81A5292D12}" destId="{4BCBD59D-C8EC-4D18-8E2D-A44C073B35AD}" srcOrd="0" destOrd="0" presId="urn:microsoft.com/office/officeart/2005/8/layout/vList2"/>
    <dgm:cxn modelId="{7CC1E328-AAD9-4355-803E-44AE67DB2AE1}" srcId="{9DC4A093-0AB3-4CA5-90FC-D79F44E727A0}" destId="{7F0AD063-D9BB-4CAE-B9B8-A6ADEA75305D}" srcOrd="3" destOrd="0" parTransId="{3E10DBA5-9AF7-4B13-9C59-1C839EE4751B}" sibTransId="{A6D1A1C7-72D5-40E9-9FFB-A83D76F3CC81}"/>
    <dgm:cxn modelId="{FC43F3B8-C8B7-4513-830A-6825736EF883}" type="presOf" srcId="{9DC4A093-0AB3-4CA5-90FC-D79F44E727A0}" destId="{B747F6F6-0AB0-4527-BE50-4DD09560ECE5}" srcOrd="0" destOrd="0" presId="urn:microsoft.com/office/officeart/2005/8/layout/vList2"/>
    <dgm:cxn modelId="{B1D2526D-F2BA-4BF8-8190-9A3EDE2FE73B}" type="presOf" srcId="{F294392B-9252-45D7-BAAC-2EFFFA65B4E3}" destId="{62DD0F48-E609-445D-8DA7-A4A2326036E1}" srcOrd="0" destOrd="0" presId="urn:microsoft.com/office/officeart/2005/8/layout/vList2"/>
    <dgm:cxn modelId="{FEF7492E-22E8-46A7-8FCA-05EE6EA60289}" srcId="{7F0AD063-D9BB-4CAE-B9B8-A6ADEA75305D}" destId="{878D0427-500D-4DF8-BF94-2F81A5292D12}" srcOrd="0" destOrd="0" parTransId="{C6E727CD-4277-4FF0-94E2-6D7434CD66C9}" sibTransId="{D0F31F2E-E3E7-405B-AA36-3CEC7C38F128}"/>
    <dgm:cxn modelId="{570395E4-1D9B-435D-8EEB-5CEA98C84E92}" srcId="{F9E252ED-7995-4E30-BEB9-EFD5AEC7A8BA}" destId="{90AF0E8D-FBF3-455B-A802-318305F947C7}" srcOrd="0" destOrd="0" parTransId="{93F77ADC-1644-4322-9AA8-B1E474A61200}" sibTransId="{8BF7FF12-841B-4549-86DE-3B5DFDA39C02}"/>
    <dgm:cxn modelId="{7816335E-0129-484B-B6F1-E009E0165F5E}" srcId="{670ACE77-1C01-4A35-99E9-DBE7858EE707}" destId="{F294392B-9252-45D7-BAAC-2EFFFA65B4E3}" srcOrd="0" destOrd="0" parTransId="{6D10F44F-6DBE-4E9E-88CC-60B510AE0D75}" sibTransId="{83763757-8CBA-4F76-ADCB-09CCBBEB6156}"/>
    <dgm:cxn modelId="{F976CF43-6774-4E85-B841-CDC23F80A1D0}" type="presOf" srcId="{90AF0E8D-FBF3-455B-A802-318305F947C7}" destId="{2F573941-27DA-4643-BDEB-35B0CD63B40E}" srcOrd="0" destOrd="0" presId="urn:microsoft.com/office/officeart/2005/8/layout/vList2"/>
    <dgm:cxn modelId="{C9BC7782-0F8C-42C2-9BAF-A75B9CA4E6EC}" srcId="{2244290B-DEC6-4A5E-88A1-182F6BEAD18F}" destId="{A09C97DB-22A6-4B23-A67F-067CE18989A9}" srcOrd="1" destOrd="0" parTransId="{770D9E73-FE5D-44AE-A83A-AE539653A47D}" sibTransId="{93D38D3F-1260-4713-BE56-7390C8859280}"/>
    <dgm:cxn modelId="{D521D458-AD80-41B3-8584-1F117A568330}" type="presOf" srcId="{2244290B-DEC6-4A5E-88A1-182F6BEAD18F}" destId="{418AD9DE-BA9B-4622-8771-859E6FC4C6B4}" srcOrd="0" destOrd="0" presId="urn:microsoft.com/office/officeart/2005/8/layout/vList2"/>
    <dgm:cxn modelId="{0319DCDE-0845-4526-BD97-89F660BDC4F6}" type="presOf" srcId="{7F0AD063-D9BB-4CAE-B9B8-A6ADEA75305D}" destId="{E9A78F72-AF1E-4FF0-A7DC-C094AFB427BC}" srcOrd="0" destOrd="0" presId="urn:microsoft.com/office/officeart/2005/8/layout/vList2"/>
    <dgm:cxn modelId="{421372EE-CC86-4E22-9B1C-F808E3D0FDA8}" type="presOf" srcId="{670ACE77-1C01-4A35-99E9-DBE7858EE707}" destId="{66800AFE-2238-4A7D-9696-DDDE7EAC8F48}" srcOrd="0" destOrd="0" presId="urn:microsoft.com/office/officeart/2005/8/layout/vList2"/>
    <dgm:cxn modelId="{A77543AF-944B-4F8C-9F62-DBFCFDFCFE7A}" srcId="{9DC4A093-0AB3-4CA5-90FC-D79F44E727A0}" destId="{2244290B-DEC6-4A5E-88A1-182F6BEAD18F}" srcOrd="0" destOrd="0" parTransId="{C379EA80-7291-4982-8589-E948D7548F36}" sibTransId="{8638D7B9-795C-429F-9B8C-9815B805A288}"/>
    <dgm:cxn modelId="{ECF91C23-1A61-4BB4-9962-86C02533653A}" srcId="{2244290B-DEC6-4A5E-88A1-182F6BEAD18F}" destId="{02A23E4C-60D6-4DFB-85C8-000163B1E3D2}" srcOrd="0" destOrd="0" parTransId="{C03CD304-6E98-4CD7-BCBC-F42C41852F39}" sibTransId="{D374FD0D-08AD-4084-ABA3-2137236C7AF4}"/>
    <dgm:cxn modelId="{75326B7C-F416-4BC0-8D7E-6A8CBBA21D71}" type="presOf" srcId="{A09C97DB-22A6-4B23-A67F-067CE18989A9}" destId="{695E0B47-B7BB-41CA-A943-920847D45F9B}" srcOrd="0" destOrd="1" presId="urn:microsoft.com/office/officeart/2005/8/layout/vList2"/>
    <dgm:cxn modelId="{F9C00CAB-5733-4836-8E90-BB44E66C1ABF}" srcId="{9DC4A093-0AB3-4CA5-90FC-D79F44E727A0}" destId="{F9E252ED-7995-4E30-BEB9-EFD5AEC7A8BA}" srcOrd="1" destOrd="0" parTransId="{E1526445-75F8-461D-8D8B-BB68B9A75712}" sibTransId="{D930203D-1199-4FB9-9A25-8DE079AF00DD}"/>
    <dgm:cxn modelId="{E920949F-2B1D-4A1B-A53B-A945C89C5C4F}" type="presParOf" srcId="{B747F6F6-0AB0-4527-BE50-4DD09560ECE5}" destId="{418AD9DE-BA9B-4622-8771-859E6FC4C6B4}" srcOrd="0" destOrd="0" presId="urn:microsoft.com/office/officeart/2005/8/layout/vList2"/>
    <dgm:cxn modelId="{74A83299-53F9-4C13-9938-75268DE610E9}" type="presParOf" srcId="{B747F6F6-0AB0-4527-BE50-4DD09560ECE5}" destId="{695E0B47-B7BB-41CA-A943-920847D45F9B}" srcOrd="1" destOrd="0" presId="urn:microsoft.com/office/officeart/2005/8/layout/vList2"/>
    <dgm:cxn modelId="{8417FBDD-9097-44E9-80DB-36137FFF6E94}" type="presParOf" srcId="{B747F6F6-0AB0-4527-BE50-4DD09560ECE5}" destId="{102E98F8-B63A-45DC-B6E3-FF78B991F62E}" srcOrd="2" destOrd="0" presId="urn:microsoft.com/office/officeart/2005/8/layout/vList2"/>
    <dgm:cxn modelId="{A6D80668-9892-49EE-909B-F3EF1B3C8DDC}" type="presParOf" srcId="{B747F6F6-0AB0-4527-BE50-4DD09560ECE5}" destId="{2F573941-27DA-4643-BDEB-35B0CD63B40E}" srcOrd="3" destOrd="0" presId="urn:microsoft.com/office/officeart/2005/8/layout/vList2"/>
    <dgm:cxn modelId="{9E35488C-A78E-41E4-B08B-D115E447BD14}" type="presParOf" srcId="{B747F6F6-0AB0-4527-BE50-4DD09560ECE5}" destId="{66800AFE-2238-4A7D-9696-DDDE7EAC8F48}" srcOrd="4" destOrd="0" presId="urn:microsoft.com/office/officeart/2005/8/layout/vList2"/>
    <dgm:cxn modelId="{F46FD875-7207-4F17-BA6B-C5B978E94D97}" type="presParOf" srcId="{B747F6F6-0AB0-4527-BE50-4DD09560ECE5}" destId="{62DD0F48-E609-445D-8DA7-A4A2326036E1}" srcOrd="5" destOrd="0" presId="urn:microsoft.com/office/officeart/2005/8/layout/vList2"/>
    <dgm:cxn modelId="{374BDBBA-E945-4A8E-AE3F-DEC335E791F3}" type="presParOf" srcId="{B747F6F6-0AB0-4527-BE50-4DD09560ECE5}" destId="{E9A78F72-AF1E-4FF0-A7DC-C094AFB427BC}" srcOrd="6" destOrd="0" presId="urn:microsoft.com/office/officeart/2005/8/layout/vList2"/>
    <dgm:cxn modelId="{5C79CF23-C764-4C9C-A75F-7D1D8043B193}" type="presParOf" srcId="{B747F6F6-0AB0-4527-BE50-4DD09560ECE5}" destId="{4BCBD59D-C8EC-4D18-8E2D-A44C073B35AD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2F6A9D8-2EEB-4958-993B-81A8737D84E3}" type="datetimeFigureOut">
              <a:rPr lang="pl-PL" smtClean="0"/>
              <a:t>2018-09-05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E80078C-C25F-4FA9-9D3C-6806F56B98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68377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40AA781-8C8E-4A41-86E9-54D1E40D7B31}" type="datetimeFigureOut">
              <a:rPr lang="pl-PL" smtClean="0"/>
              <a:t>2018-09-05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22C26EE-F263-4A74-8A4F-E27A5FAE8B9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7774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8652428" indent="-3818654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64717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30604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96491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912FC22-3AF2-4C7D-9D6A-EFD6A96986F9}" type="slidenum">
              <a:rPr lang="pl-PL" altLang="pl-PL">
                <a:solidFill>
                  <a:srgbClr val="000000"/>
                </a:solidFill>
                <a:ea typeface="ヒラギノ角ゴ Pro W3"/>
                <a:cs typeface="ヒラギノ角ゴ Pro W3"/>
              </a:rPr>
              <a:pPr>
                <a:spcBef>
                  <a:spcPct val="0"/>
                </a:spcBef>
              </a:pPr>
              <a:t>1</a:t>
            </a:fld>
            <a:endParaRPr lang="pl-PL" altLang="pl-PL">
              <a:solidFill>
                <a:srgbClr val="000000"/>
              </a:solidFill>
              <a:ea typeface="ヒラギノ角ゴ Pro W3"/>
              <a:cs typeface="ヒラギノ角ゴ Pro W3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pl-PL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90168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4CAA6-91B2-4DB4-A0B0-439A7210E13E}" type="datetime1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97108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8C5E5-08A1-4FCE-A62F-2F8ACC653C80}" type="datetime1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41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C51DA-A2C0-4C89-A0CF-580CBF7B5CCD}" type="datetime1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10378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871134" y="4581526"/>
            <a:ext cx="9882717" cy="1152525"/>
          </a:xfrm>
        </p:spPr>
        <p:txBody>
          <a:bodyPr/>
          <a:lstStyle>
            <a:lvl1pPr>
              <a:defRPr sz="2000"/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 sz="1400" b="1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4F01991-B88B-45C1-A71F-2EB273333C9D}" type="datetime1">
              <a:rPr lang="pl-PL" altLang="pl-PL" smtClean="0"/>
              <a:t>2018-09-05</a:t>
            </a:fld>
            <a:endParaRPr lang="en-US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 sz="1400" b="1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 sz="1400" b="1"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E68B740-1744-4815-A792-A468811F406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73825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41C5B-20FA-463A-AB57-A90B5469A9E9}" type="datetime1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13710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B9A55-28FF-4447-AB22-C43C4B77D1F4}" type="datetime1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73884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A57C3-4569-4EBA-96A1-C1134381448D}" type="datetime1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05802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C0E9C-6DA2-4379-A1A3-1F9A793E3A41}" type="datetime1">
              <a:rPr lang="pl-PL" smtClean="0"/>
              <a:t>2018-09-05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76137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55F7D-36C2-4F44-A1A1-70C13088BBD6}" type="datetime1">
              <a:rPr lang="pl-PL" smtClean="0"/>
              <a:t>2018-09-05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43917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9605C-331B-40DB-AE14-6A79FDC628D1}" type="datetime1">
              <a:rPr lang="pl-PL" smtClean="0"/>
              <a:t>2018-09-05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48867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C157-2322-457E-B40F-6369903992DF}" type="datetime1">
              <a:rPr lang="pl-PL" smtClean="0"/>
              <a:t>2018-09-05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6331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10D90-C693-4676-B1F2-39CE876A2E4F}" type="datetime1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2479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6C2E5-FFBC-442B-956A-649106EA8AB4}" type="datetime1">
              <a:rPr lang="pl-PL" smtClean="0"/>
              <a:t>2018-09-05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10548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8E4E-73EE-40B3-9A6E-6FD918C2C9DA}" type="datetime1">
              <a:rPr lang="pl-PL" smtClean="0"/>
              <a:t>2018-09-05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51266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81E53-7994-447C-93DB-E747DE3E30BB}" type="datetime1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0086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3EA8A-3ED5-47CE-8C20-B7CBF5F9E6CB}" type="datetime1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1017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D6DC-5F7B-45F6-9205-461F9AA0CE56}" type="datetime1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68590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E5C6D-C10B-4845-BED7-83106EC89D3C}" type="datetime1">
              <a:rPr lang="pl-PL" smtClean="0"/>
              <a:t>2018-09-05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4470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DBC9B-8CA4-49EB-AE56-B6C1F91CB372}" type="datetime1">
              <a:rPr lang="pl-PL" smtClean="0"/>
              <a:t>2018-09-05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9439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CA641-AD16-4E1E-8262-6449986EFF41}" type="datetime1">
              <a:rPr lang="pl-PL" smtClean="0"/>
              <a:t>2018-09-05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761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6909-9B71-4B71-B3C9-E2F110370E63}" type="datetime1">
              <a:rPr lang="pl-PL" smtClean="0"/>
              <a:t>2018-09-05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7408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CAAB5-6A31-4A78-83E3-8F5D586AFFF4}" type="datetime1">
              <a:rPr lang="pl-PL" smtClean="0"/>
              <a:t>2018-09-05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3831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5C55A-E7E6-4C05-8E9C-65A012A1E748}" type="datetime1">
              <a:rPr lang="pl-PL" smtClean="0"/>
              <a:t>2018-09-05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756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64977-31DD-4779-8F75-7CA2B2BAA915}" type="datetime1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0C40F-745D-4493-8C62-4B66EB6F4C4E}" type="slidenum">
              <a:rPr lang="pl-PL" smtClean="0"/>
              <a:t>‹#›</a:t>
            </a:fld>
            <a:endParaRPr lang="pl-PL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51" y="19664"/>
            <a:ext cx="1207267" cy="979540"/>
          </a:xfrm>
          <a:prstGeom prst="rect">
            <a:avLst/>
          </a:prstGeom>
        </p:spPr>
      </p:pic>
      <p:sp>
        <p:nvSpPr>
          <p:cNvPr id="8" name="pole tekstowe 7"/>
          <p:cNvSpPr txBox="1"/>
          <p:nvPr userDrawn="1"/>
        </p:nvSpPr>
        <p:spPr>
          <a:xfrm>
            <a:off x="1157383" y="301155"/>
            <a:ext cx="5695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 smtClean="0">
                <a:solidFill>
                  <a:srgbClr val="00206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Zawieszenie biegu terminu przedawnienia</a:t>
            </a:r>
            <a:r>
              <a:rPr lang="pl-PL" sz="1200" baseline="0" dirty="0" smtClean="0">
                <a:solidFill>
                  <a:srgbClr val="00206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a zawiadomienie podatnika</a:t>
            </a:r>
            <a:endParaRPr lang="pl-PL" sz="1200" dirty="0" smtClean="0">
              <a:solidFill>
                <a:srgbClr val="00206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pl-PL" sz="1200" b="1" dirty="0" smtClean="0">
                <a:solidFill>
                  <a:srgbClr val="002060"/>
                </a:solidFill>
                <a:latin typeface="+mj-lt"/>
              </a:rPr>
              <a:t>Toruń, 31 marca 2017 r.</a:t>
            </a:r>
            <a:endParaRPr lang="pl-PL" sz="12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66276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0EDF2-AC01-42B1-B10D-50747D9276AD}" type="datetime1">
              <a:rPr lang="pl-PL" smtClean="0"/>
              <a:t>2018-09-05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825C3-8F2E-419D-8B00-B3430A9346C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1964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101" y="199395"/>
            <a:ext cx="10851473" cy="6459210"/>
          </a:xfrm>
          <a:prstGeom prst="rect">
            <a:avLst/>
          </a:prstGeom>
        </p:spPr>
      </p:pic>
      <p:sp>
        <p:nvSpPr>
          <p:cNvPr id="18434" name="Text Box 5"/>
          <p:cNvSpPr txBox="1">
            <a:spLocks noChangeArrowheads="1"/>
          </p:cNvSpPr>
          <p:nvPr/>
        </p:nvSpPr>
        <p:spPr bwMode="auto">
          <a:xfrm>
            <a:off x="493856" y="6145389"/>
            <a:ext cx="300446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12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000">
                <a:solidFill>
                  <a:schemeClr val="tx1"/>
                </a:solidFill>
                <a:latin typeface="Verdana" panose="020B0604030504040204" pitchFamily="34" charset="0"/>
                <a:ea typeface="ヒラギノ角ゴ Pro W3"/>
                <a:cs typeface="ヒラギノ角ゴ Pro W3"/>
              </a:defRPr>
            </a:lvl3pPr>
            <a:lvl4pPr marL="1600200" indent="-228600">
              <a:spcBef>
                <a:spcPct val="20000"/>
              </a:spcBef>
              <a:buChar char="–"/>
              <a:defRPr sz="900">
                <a:solidFill>
                  <a:schemeClr val="tx1"/>
                </a:solidFill>
                <a:latin typeface="Verdana" panose="020B0604030504040204" pitchFamily="34" charset="0"/>
                <a:ea typeface="ヒラギノ角ゴ Pro W3"/>
                <a:cs typeface="ヒラギノ角ゴ Pro W3"/>
              </a:defRPr>
            </a:lvl4pPr>
            <a:lvl5pPr marL="2057400" indent="-228600">
              <a:spcBef>
                <a:spcPct val="20000"/>
              </a:spcBef>
              <a:buChar char="»"/>
              <a:defRPr sz="800">
                <a:solidFill>
                  <a:schemeClr val="tx1"/>
                </a:solidFill>
                <a:latin typeface="Verdana" panose="020B0604030504040204" pitchFamily="34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00">
                <a:solidFill>
                  <a:schemeClr val="tx1"/>
                </a:solidFill>
                <a:latin typeface="Verdana" panose="020B0604030504040204" pitchFamily="34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00">
                <a:solidFill>
                  <a:schemeClr val="tx1"/>
                </a:solidFill>
                <a:latin typeface="Verdana" panose="020B0604030504040204" pitchFamily="34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00">
                <a:solidFill>
                  <a:schemeClr val="tx1"/>
                </a:solidFill>
                <a:latin typeface="Verdana" panose="020B0604030504040204" pitchFamily="34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00">
                <a:solidFill>
                  <a:schemeClr val="tx1"/>
                </a:solidFill>
                <a:latin typeface="Verdana" panose="020B0604030504040204" pitchFamily="34" charset="0"/>
                <a:ea typeface="ヒラギノ角ゴ Pro W3"/>
                <a:cs typeface="ヒラギノ角ゴ Pro W3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pl-PL" altLang="pl-PL" sz="1600" dirty="0" smtClean="0">
                <a:solidFill>
                  <a:srgbClr val="FFFFFF"/>
                </a:solidFill>
                <a:latin typeface="Calibri Light" panose="020F0302020204030204" pitchFamily="34" charset="0"/>
                <a:ea typeface="ヒラギノ角ゴ Pro W3"/>
                <a:cs typeface="Arial" panose="020B0604020202020204" pitchFamily="34" charset="0"/>
              </a:rPr>
              <a:t>Toruń, 31 marca 2017 </a:t>
            </a:r>
            <a:r>
              <a:rPr lang="pl-PL" altLang="pl-PL" sz="1600" dirty="0">
                <a:solidFill>
                  <a:srgbClr val="FFFFFF"/>
                </a:solidFill>
                <a:latin typeface="Calibri Light" panose="020F0302020204030204" pitchFamily="34" charset="0"/>
                <a:ea typeface="ヒラギノ角ゴ Pro W3"/>
                <a:cs typeface="Arial" panose="020B0604020202020204" pitchFamily="34" charset="0"/>
              </a:rPr>
              <a:t>r.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74386" y="476948"/>
            <a:ext cx="10643229" cy="1796963"/>
          </a:xfrm>
        </p:spPr>
        <p:txBody>
          <a:bodyPr>
            <a:normAutofit/>
          </a:bodyPr>
          <a:lstStyle/>
          <a:p>
            <a:pPr algn="ctr"/>
            <a:r>
              <a:rPr lang="pl-PL" sz="49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</a:rPr>
              <a:t>Zawieszenie biegu terminu przedawnienia a zawiadomienie podatnika</a:t>
            </a:r>
            <a:endParaRPr lang="pl-PL" altLang="pl-PL" sz="24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anose="02040602050305030304" pitchFamily="18" charset="0"/>
            </a:endParaRP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0272" y="4669494"/>
            <a:ext cx="2451547" cy="198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611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6C7B47-2787-4A47-BBFB-D3CEC9552216}" type="slidenum">
              <a:rPr lang="pl-PL" altLang="pl-PL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pl-PL" altLang="pl-PL">
              <a:solidFill>
                <a:srgbClr val="000000"/>
              </a:solidFill>
            </a:endParaRPr>
          </a:p>
        </p:txBody>
      </p:sp>
      <p:pic>
        <p:nvPicPr>
          <p:cNvPr id="18" name="Picture 2" descr="Znalezione obrazy dla zapytania for wh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1" y="0"/>
            <a:ext cx="457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pole tekstowe 18"/>
          <p:cNvSpPr txBox="1"/>
          <p:nvPr/>
        </p:nvSpPr>
        <p:spPr>
          <a:xfrm>
            <a:off x="1216766" y="1895805"/>
            <a:ext cx="5118720" cy="2872137"/>
          </a:xfrm>
          <a:prstGeom prst="roundRect">
            <a:avLst/>
          </a:prstGeom>
          <a:solidFill>
            <a:srgbClr val="F2F2F2"/>
          </a:solidFill>
          <a:ln cap="sq">
            <a:solidFill>
              <a:srgbClr val="002060"/>
            </a:solidFill>
            <a:miter lim="800000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l-PL" sz="4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Wyrok NSA 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l-PL" sz="4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z 11 maja 2016 r., 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l-PL" sz="4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I </a:t>
            </a:r>
            <a:r>
              <a:rPr lang="pl-PL" sz="48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GSK</a:t>
            </a:r>
            <a:r>
              <a:rPr lang="pl-PL" sz="4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1451/14</a:t>
            </a:r>
            <a:endParaRPr lang="pl-PL" sz="48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sz="2400" dirty="0">
              <a:solidFill>
                <a:srgbClr val="000000"/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01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3</a:t>
            </a:fld>
            <a:endParaRPr lang="pl-PL"/>
          </a:p>
        </p:txBody>
      </p:sp>
      <p:sp>
        <p:nvSpPr>
          <p:cNvPr id="11" name="Tytuł 1"/>
          <p:cNvSpPr txBox="1">
            <a:spLocks/>
          </p:cNvSpPr>
          <p:nvPr/>
        </p:nvSpPr>
        <p:spPr bwMode="auto">
          <a:xfrm>
            <a:off x="4492453" y="398015"/>
            <a:ext cx="7433631" cy="116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algn="r"/>
            <a:r>
              <a:rPr lang="pl-PL" sz="3200" b="1" kern="0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Istota sporu</a:t>
            </a:r>
            <a:endParaRPr lang="pl-PL" sz="3200" b="1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  <a:p>
            <a:pPr algn="r"/>
            <a:endParaRPr lang="pl-PL" sz="4400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  <p:graphicFrame>
        <p:nvGraphicFramePr>
          <p:cNvPr id="31" name="Diagram 30"/>
          <p:cNvGraphicFramePr/>
          <p:nvPr>
            <p:extLst>
              <p:ext uri="{D42A27DB-BD31-4B8C-83A1-F6EECF244321}">
                <p14:modId xmlns:p14="http://schemas.microsoft.com/office/powerpoint/2010/main" val="1764078967"/>
              </p:ext>
            </p:extLst>
          </p:nvPr>
        </p:nvGraphicFramePr>
        <p:xfrm>
          <a:off x="401139" y="1250055"/>
          <a:ext cx="1137635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9519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45136"/>
            <a:ext cx="3835118" cy="2876339"/>
          </a:xfrm>
          <a:prstGeom prst="rect">
            <a:avLst/>
          </a:prstGeom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4</a:t>
            </a:fld>
            <a:endParaRPr lang="pl-PL"/>
          </a:p>
        </p:txBody>
      </p:sp>
      <p:sp>
        <p:nvSpPr>
          <p:cNvPr id="11" name="Tytuł 1"/>
          <p:cNvSpPr txBox="1">
            <a:spLocks/>
          </p:cNvSpPr>
          <p:nvPr/>
        </p:nvSpPr>
        <p:spPr bwMode="auto">
          <a:xfrm>
            <a:off x="4481567" y="409651"/>
            <a:ext cx="7433631" cy="116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algn="r"/>
            <a:r>
              <a:rPr lang="pl-PL" sz="3200" b="1" kern="0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Stanowisko NSA</a:t>
            </a:r>
            <a:endParaRPr lang="pl-PL" sz="3200" b="1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  <a:p>
            <a:pPr algn="r"/>
            <a:endParaRPr lang="pl-PL" sz="4400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  <p:sp>
        <p:nvSpPr>
          <p:cNvPr id="6" name="Prostokąt zaokrąglony 5"/>
          <p:cNvSpPr/>
          <p:nvPr/>
        </p:nvSpPr>
        <p:spPr>
          <a:xfrm>
            <a:off x="2460171" y="1130683"/>
            <a:ext cx="9209859" cy="3691688"/>
          </a:xfrm>
          <a:prstGeom prst="roundRect">
            <a:avLst/>
          </a:prstGeom>
          <a:solidFill>
            <a:srgbClr val="FFFFFF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</a:pPr>
            <a:r>
              <a:rPr lang="pl-PL" sz="2400" i="1" dirty="0">
                <a:solidFill>
                  <a:srgbClr val="002060"/>
                </a:solidFill>
                <a:latin typeface="Calibri Light" panose="020F0302020204030204" pitchFamily="34" charset="0"/>
              </a:rPr>
              <a:t>NSA wyjaśnia, że prawidłowe odczytanie wyroku </a:t>
            </a:r>
            <a:r>
              <a:rPr lang="pl-PL" sz="2400" i="1" dirty="0" err="1">
                <a:solidFill>
                  <a:srgbClr val="002060"/>
                </a:solidFill>
                <a:latin typeface="Calibri Light" panose="020F0302020204030204" pitchFamily="34" charset="0"/>
              </a:rPr>
              <a:t>TK</a:t>
            </a:r>
            <a:r>
              <a:rPr lang="pl-PL" sz="2400" i="1" dirty="0">
                <a:solidFill>
                  <a:srgbClr val="002060"/>
                </a:solidFill>
                <a:latin typeface="Calibri Light" panose="020F0302020204030204" pitchFamily="34" charset="0"/>
              </a:rPr>
              <a:t> z dnia 17 lipca 2012 r. prowadzi do wniosku, że </a:t>
            </a:r>
            <a:r>
              <a:rPr lang="pl-PL" sz="2400" b="1" i="1" dirty="0">
                <a:solidFill>
                  <a:srgbClr val="002060"/>
                </a:solidFill>
                <a:latin typeface="Calibri Light" panose="020F0302020204030204" pitchFamily="34" charset="0"/>
              </a:rPr>
              <a:t>dla wystąpienia skutku z art. 70 § 6 pkt 1 </a:t>
            </a:r>
            <a:r>
              <a:rPr lang="pl-PL" sz="2400" b="1" i="1" dirty="0" err="1">
                <a:solidFill>
                  <a:srgbClr val="002060"/>
                </a:solidFill>
                <a:latin typeface="Calibri Light" panose="020F0302020204030204" pitchFamily="34" charset="0"/>
              </a:rPr>
              <a:t>o.p</a:t>
            </a:r>
            <a:r>
              <a:rPr lang="pl-PL" sz="2400" b="1" i="1" dirty="0">
                <a:solidFill>
                  <a:srgbClr val="002060"/>
                </a:solidFill>
                <a:latin typeface="Calibri Light" panose="020F0302020204030204" pitchFamily="34" charset="0"/>
              </a:rPr>
              <a:t>. konieczne jest aby podatnik został poinformowany</a:t>
            </a:r>
            <a:r>
              <a:rPr lang="pl-PL" sz="2400" i="1" dirty="0">
                <a:solidFill>
                  <a:srgbClr val="002060"/>
                </a:solidFill>
                <a:latin typeface="Calibri Light" panose="020F0302020204030204" pitchFamily="34" charset="0"/>
              </a:rPr>
              <a:t>, że nastąpiło wszczęcie postępowania karnoskarbowego, które wywoła ten skutek, że przedawnienie nie nastąpi. </a:t>
            </a:r>
            <a:r>
              <a:rPr lang="pl-PL" sz="2800" b="1" i="1" u="sng" dirty="0">
                <a:solidFill>
                  <a:srgbClr val="002060"/>
                </a:solidFill>
                <a:latin typeface="Calibri Light" panose="020F0302020204030204" pitchFamily="34" charset="0"/>
              </a:rPr>
              <a:t>Poinformowanie takie może nastąpić także w wezwaniu do stawienia się w celu przesłuchania </a:t>
            </a:r>
            <a:r>
              <a:rPr lang="pl-PL" sz="2800" b="1" i="1" dirty="0">
                <a:solidFill>
                  <a:srgbClr val="002060"/>
                </a:solidFill>
                <a:latin typeface="Calibri Light" panose="020F0302020204030204" pitchFamily="34" charset="0"/>
              </a:rPr>
              <a:t>w sprawie o przestępstwo skarbowe lub wykroczenie skarbowe, które wiąże się z niewykonaniem zobowiązania, którego dotyczy termin przedawnienia.</a:t>
            </a:r>
            <a:endParaRPr lang="pl-PL" sz="2000" b="1" i="1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5882610" y="4913973"/>
            <a:ext cx="51108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pl-PL" i="1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wyrok NSA z 11 maja 2016 r., </a:t>
            </a:r>
            <a:r>
              <a:rPr lang="pl-PL" i="1" dirty="0">
                <a:solidFill>
                  <a:srgbClr val="002060"/>
                </a:solidFill>
                <a:latin typeface="Calibri Light" panose="020F0302020204030204" pitchFamily="34" charset="0"/>
              </a:rPr>
              <a:t>sygn. </a:t>
            </a:r>
            <a:r>
              <a:rPr lang="pl-PL" i="1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akt I </a:t>
            </a:r>
            <a:r>
              <a:rPr lang="pl-PL" i="1" dirty="0" err="1" smtClean="0">
                <a:solidFill>
                  <a:srgbClr val="002060"/>
                </a:solidFill>
                <a:latin typeface="Calibri Light" panose="020F0302020204030204" pitchFamily="34" charset="0"/>
              </a:rPr>
              <a:t>GSK</a:t>
            </a:r>
            <a:r>
              <a:rPr lang="pl-PL" i="1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 1451/14</a:t>
            </a:r>
            <a:endParaRPr lang="pl-PL" i="1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667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65295">
            <a:off x="183078" y="4408825"/>
            <a:ext cx="2775522" cy="1597292"/>
          </a:xfrm>
          <a:prstGeom prst="rect">
            <a:avLst/>
          </a:prstGeom>
        </p:spPr>
      </p:pic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5</a:t>
            </a:fld>
            <a:endParaRPr lang="pl-PL"/>
          </a:p>
        </p:txBody>
      </p:sp>
      <p:sp>
        <p:nvSpPr>
          <p:cNvPr id="11" name="Tytuł 1"/>
          <p:cNvSpPr txBox="1">
            <a:spLocks/>
          </p:cNvSpPr>
          <p:nvPr/>
        </p:nvSpPr>
        <p:spPr bwMode="auto">
          <a:xfrm>
            <a:off x="4492453" y="398015"/>
            <a:ext cx="7433631" cy="116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algn="r"/>
            <a:r>
              <a:rPr lang="pl-PL" sz="3200" b="1" kern="0" smtClean="0">
                <a:solidFill>
                  <a:srgbClr val="002060"/>
                </a:solidFill>
                <a:latin typeface="Calibri Light" panose="020F0302020204030204" pitchFamily="34" charset="0"/>
              </a:rPr>
              <a:t>Orzeczenie </a:t>
            </a:r>
          </a:p>
          <a:p>
            <a:pPr algn="r"/>
            <a:r>
              <a:rPr lang="pl-PL" sz="3200" b="1" kern="0" smtClean="0">
                <a:solidFill>
                  <a:srgbClr val="002060"/>
                </a:solidFill>
                <a:latin typeface="Calibri Light" panose="020F0302020204030204" pitchFamily="34" charset="0"/>
              </a:rPr>
              <a:t>Trybunału Konstytucyjnego</a:t>
            </a:r>
            <a:endParaRPr lang="pl-PL" sz="3200" b="1" kern="0">
              <a:solidFill>
                <a:srgbClr val="002060"/>
              </a:solidFill>
              <a:latin typeface="Calibri Light" panose="020F0302020204030204" pitchFamily="34" charset="0"/>
            </a:endParaRPr>
          </a:p>
          <a:p>
            <a:pPr algn="r"/>
            <a:endParaRPr lang="pl-PL" sz="4400" kern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  <p:sp>
        <p:nvSpPr>
          <p:cNvPr id="20" name="Prostokąt zaokrąglony 19"/>
          <p:cNvSpPr/>
          <p:nvPr/>
        </p:nvSpPr>
        <p:spPr>
          <a:xfrm>
            <a:off x="1468771" y="2148955"/>
            <a:ext cx="8978249" cy="2358063"/>
          </a:xfrm>
          <a:prstGeom prst="roundRect">
            <a:avLst/>
          </a:prstGeom>
          <a:solidFill>
            <a:srgbClr val="FFFFFF"/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</a:pPr>
            <a:r>
              <a:rPr lang="pl-PL" sz="2800" i="1" smtClean="0">
                <a:solidFill>
                  <a:srgbClr val="002060"/>
                </a:solidFill>
                <a:latin typeface="Calibri Light" panose="020F0302020204030204" pitchFamily="34" charset="0"/>
              </a:rPr>
              <a:t>(…) z </a:t>
            </a:r>
            <a:r>
              <a:rPr lang="pl-PL" sz="2800" i="1" dirty="0">
                <a:solidFill>
                  <a:srgbClr val="002060"/>
                </a:solidFill>
                <a:latin typeface="Calibri Light" panose="020F0302020204030204" pitchFamily="34" charset="0"/>
              </a:rPr>
              <a:t>chwilą upływu 5-letniego terminu przedawnienia podatnik musi zostać poinformowany, że </a:t>
            </a:r>
            <a:r>
              <a:rPr lang="pl-PL" sz="2800" b="1" i="1" dirty="0">
                <a:solidFill>
                  <a:srgbClr val="002060"/>
                </a:solidFill>
                <a:latin typeface="Calibri Light" panose="020F0302020204030204" pitchFamily="34" charset="0"/>
              </a:rPr>
              <a:t>przedawnienie nie następuje, </a:t>
            </a:r>
            <a:r>
              <a:rPr lang="pl-PL" sz="2800" i="1" dirty="0">
                <a:solidFill>
                  <a:srgbClr val="002060"/>
                </a:solidFill>
                <a:latin typeface="Calibri Light" panose="020F0302020204030204" pitchFamily="34" charset="0"/>
              </a:rPr>
              <a:t>bo jego bieg został zawieszony w związku z wszczęciem postępowania karnoskarbowego.</a:t>
            </a:r>
            <a:endParaRPr lang="pl-PL" sz="2400" i="1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6478954" y="4634680"/>
            <a:ext cx="3460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ts val="600"/>
              </a:spcBef>
              <a:spcAft>
                <a:spcPts val="600"/>
              </a:spcAft>
            </a:pPr>
            <a:r>
              <a:rPr lang="pl-PL" i="1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wyrok </a:t>
            </a:r>
            <a:r>
              <a:rPr lang="pl-PL" i="1" dirty="0" err="1" smtClean="0">
                <a:solidFill>
                  <a:srgbClr val="002060"/>
                </a:solidFill>
                <a:latin typeface="Calibri Light" panose="020F0302020204030204" pitchFamily="34" charset="0"/>
              </a:rPr>
              <a:t>TK</a:t>
            </a:r>
            <a:r>
              <a:rPr lang="pl-PL" i="1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 z 17 </a:t>
            </a:r>
            <a:r>
              <a:rPr lang="pl-PL" i="1" dirty="0">
                <a:solidFill>
                  <a:srgbClr val="002060"/>
                </a:solidFill>
                <a:latin typeface="Calibri Light" panose="020F0302020204030204" pitchFamily="34" charset="0"/>
              </a:rPr>
              <a:t>lipca 2012 r., </a:t>
            </a:r>
            <a:r>
              <a:rPr lang="pl-PL" i="1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P 30/11</a:t>
            </a:r>
            <a:endParaRPr lang="pl-PL" i="1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81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142504" y="2036932"/>
            <a:ext cx="872734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600" dirty="0">
                <a:solidFill>
                  <a:srgbClr val="002060"/>
                </a:solidFill>
                <a:latin typeface="Helv"/>
              </a:rPr>
              <a:t>§</a:t>
            </a:r>
            <a:endParaRPr lang="pl-PL" sz="16600" dirty="0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6</a:t>
            </a:fld>
            <a:endParaRPr lang="pl-PL"/>
          </a:p>
        </p:txBody>
      </p:sp>
      <p:sp>
        <p:nvSpPr>
          <p:cNvPr id="6" name="Prostokąt zaokrąglony 5"/>
          <p:cNvSpPr/>
          <p:nvPr/>
        </p:nvSpPr>
        <p:spPr>
          <a:xfrm>
            <a:off x="1421963" y="2036932"/>
            <a:ext cx="10194727" cy="3129428"/>
          </a:xfrm>
          <a:prstGeom prst="roundRect">
            <a:avLst/>
          </a:prstGeom>
          <a:solidFill>
            <a:srgbClr val="FFFFFF"/>
          </a:solidFill>
          <a:ln w="571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</a:pPr>
            <a:r>
              <a:rPr lang="pl-PL" sz="2800" b="1" i="1" dirty="0">
                <a:solidFill>
                  <a:srgbClr val="002060"/>
                </a:solidFill>
                <a:latin typeface="Calibri Light" panose="020F0302020204030204" pitchFamily="34" charset="0"/>
              </a:rPr>
              <a:t>Organ podatkowy </a:t>
            </a:r>
            <a:r>
              <a:rPr lang="pl-PL" sz="2400" i="1" dirty="0">
                <a:solidFill>
                  <a:srgbClr val="002060"/>
                </a:solidFill>
                <a:latin typeface="Calibri Light" panose="020F0302020204030204" pitchFamily="34" charset="0"/>
              </a:rPr>
              <a:t>właściwy w sprawie zobowiązania podatkowego, z którego niewykonaniem wiąże się podejrzenie popełnienia przestępstwa skarbowego lub wykroczenia skarbowego, </a:t>
            </a:r>
            <a:r>
              <a:rPr lang="pl-PL" sz="2800" b="1" i="1" dirty="0">
                <a:solidFill>
                  <a:srgbClr val="002060"/>
                </a:solidFill>
                <a:latin typeface="Calibri Light" panose="020F0302020204030204" pitchFamily="34" charset="0"/>
              </a:rPr>
              <a:t>zawiadamia podatnika o nierozpoczęciu lub zawieszeniu biegu terminu przedawnienia </a:t>
            </a:r>
            <a:r>
              <a:rPr lang="pl-PL" sz="2400" i="1" dirty="0">
                <a:solidFill>
                  <a:srgbClr val="002060"/>
                </a:solidFill>
                <a:latin typeface="Calibri Light" panose="020F0302020204030204" pitchFamily="34" charset="0"/>
              </a:rPr>
              <a:t>zobowiązania podatkowego w przypadku, o którym mowa w art. 70 § 6 pkt 1, najpóźniej z upływem terminu przedawnienia, o którym mowa w art. 70 § 1, oraz o rozpoczęciu lub dalszym biegu terminu przedawnienia po upływie okresu zawieszenia.</a:t>
            </a:r>
          </a:p>
        </p:txBody>
      </p:sp>
      <p:sp>
        <p:nvSpPr>
          <p:cNvPr id="8" name="Tytuł 1"/>
          <p:cNvSpPr txBox="1">
            <a:spLocks/>
          </p:cNvSpPr>
          <p:nvPr/>
        </p:nvSpPr>
        <p:spPr bwMode="auto">
          <a:xfrm>
            <a:off x="4458332" y="426590"/>
            <a:ext cx="7433631" cy="116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algn="r"/>
            <a:r>
              <a:rPr lang="pl-PL" sz="3200" b="1" kern="0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Art. </a:t>
            </a:r>
            <a:r>
              <a:rPr lang="pl-PL" sz="3200" b="1" kern="0" dirty="0" err="1" smtClean="0">
                <a:solidFill>
                  <a:srgbClr val="002060"/>
                </a:solidFill>
                <a:latin typeface="Calibri Light" panose="020F0302020204030204" pitchFamily="34" charset="0"/>
              </a:rPr>
              <a:t>70c</a:t>
            </a:r>
            <a:r>
              <a:rPr lang="pl-PL" sz="3200" b="1" kern="0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 Ordynacji podatkowej</a:t>
            </a:r>
            <a:endParaRPr lang="pl-PL" sz="3200" b="1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  <a:p>
            <a:pPr algn="r"/>
            <a:endParaRPr lang="pl-PL" sz="4400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673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0C40F-745D-4493-8C62-4B66EB6F4C4E}" type="slidenum">
              <a:rPr lang="pl-PL" smtClean="0"/>
              <a:t>7</a:t>
            </a:fld>
            <a:endParaRPr lang="pl-PL"/>
          </a:p>
        </p:txBody>
      </p:sp>
      <p:sp>
        <p:nvSpPr>
          <p:cNvPr id="11" name="Tytuł 1"/>
          <p:cNvSpPr txBox="1">
            <a:spLocks/>
          </p:cNvSpPr>
          <p:nvPr/>
        </p:nvSpPr>
        <p:spPr bwMode="auto">
          <a:xfrm>
            <a:off x="4387950" y="303092"/>
            <a:ext cx="7433631" cy="116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algn="r"/>
            <a:r>
              <a:rPr lang="pl-PL" sz="3200" b="1" kern="0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Podsumowanie</a:t>
            </a:r>
            <a:endParaRPr lang="pl-PL" sz="3200" b="1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  <a:p>
            <a:pPr algn="r"/>
            <a:endParaRPr lang="pl-PL" sz="4400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  <p:sp>
        <p:nvSpPr>
          <p:cNvPr id="9" name="pole tekstowe 8"/>
          <p:cNvSpPr txBox="1"/>
          <p:nvPr/>
        </p:nvSpPr>
        <p:spPr>
          <a:xfrm>
            <a:off x="2996119" y="992221"/>
            <a:ext cx="6055353" cy="1019459"/>
          </a:xfrm>
          <a:prstGeom prst="roundRect">
            <a:avLst/>
          </a:prstGeom>
          <a:solidFill>
            <a:srgbClr val="F2F2F2"/>
          </a:solidFill>
          <a:ln cap="sq">
            <a:solidFill>
              <a:srgbClr val="002060"/>
            </a:solidFill>
            <a:miter lim="800000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l-PL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Zawieszenie biegu terminu przedawnienia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l-PL" sz="2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- jak skutecznie zawiadomić podatnika?</a:t>
            </a:r>
            <a:endParaRPr lang="pl-PL" sz="2400" dirty="0">
              <a:solidFill>
                <a:srgbClr val="000000"/>
              </a:solidFill>
              <a:latin typeface="Calibri Light" panose="020F0302020204030204" pitchFamily="34" charset="0"/>
            </a:endParaRPr>
          </a:p>
        </p:txBody>
      </p:sp>
      <p:sp>
        <p:nvSpPr>
          <p:cNvPr id="12" name="pole tekstowe 11"/>
          <p:cNvSpPr txBox="1"/>
          <p:nvPr/>
        </p:nvSpPr>
        <p:spPr>
          <a:xfrm>
            <a:off x="660137" y="3438982"/>
            <a:ext cx="4791973" cy="2310308"/>
          </a:xfrm>
          <a:prstGeom prst="roundRect">
            <a:avLst/>
          </a:prstGeom>
          <a:solidFill>
            <a:srgbClr val="92D050"/>
          </a:solidFill>
          <a:ln cap="sq">
            <a:solidFill>
              <a:srgbClr val="002060"/>
            </a:solidFill>
            <a:miter lim="800000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sz="24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Informacja: „od dnia…” bieg terminu przedawnienia uległ zawieszeniu w związku</a:t>
            </a:r>
            <a:br>
              <a:rPr lang="pl-PL" sz="2400" dirty="0" smtClean="0">
                <a:solidFill>
                  <a:srgbClr val="002060"/>
                </a:solidFill>
                <a:latin typeface="Calibri" panose="020F0502020204030204" pitchFamily="34" charset="0"/>
              </a:rPr>
            </a:br>
            <a:r>
              <a:rPr lang="pl-PL" sz="24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ze wszczęciem postępowania karnego skarbowego</a:t>
            </a:r>
            <a:endParaRPr lang="pl-PL" sz="2400" i="1" dirty="0">
              <a:solidFill>
                <a:srgbClr val="000000"/>
              </a:solidFill>
              <a:latin typeface="Calibri Light" panose="020F0302020204030204" pitchFamily="34" charset="0"/>
            </a:endParaRPr>
          </a:p>
        </p:txBody>
      </p:sp>
      <p:sp>
        <p:nvSpPr>
          <p:cNvPr id="13" name="pole tekstowe 12"/>
          <p:cNvSpPr txBox="1"/>
          <p:nvPr/>
        </p:nvSpPr>
        <p:spPr>
          <a:xfrm>
            <a:off x="6733087" y="3438982"/>
            <a:ext cx="4636770" cy="231030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cap="sq">
            <a:solidFill>
              <a:srgbClr val="002060"/>
            </a:solidFill>
            <a:miter lim="800000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sz="2400" dirty="0" smtClean="0">
                <a:solidFill>
                  <a:srgbClr val="002060"/>
                </a:solidFill>
              </a:rPr>
              <a:t>Zapoznanie się z aktami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sz="2400" dirty="0" smtClean="0">
                <a:solidFill>
                  <a:srgbClr val="002060"/>
                </a:solidFill>
              </a:rPr>
              <a:t>Wezwanie na przesłuchanie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l-PL" sz="2400" dirty="0" smtClean="0">
                <a:solidFill>
                  <a:srgbClr val="002060"/>
                </a:solidFill>
              </a:rPr>
              <a:t>Informacja wyłącznie</a:t>
            </a:r>
            <a:br>
              <a:rPr lang="pl-PL" sz="2400" dirty="0" smtClean="0">
                <a:solidFill>
                  <a:srgbClr val="002060"/>
                </a:solidFill>
              </a:rPr>
            </a:br>
            <a:r>
              <a:rPr lang="pl-PL" sz="2400" dirty="0" smtClean="0">
                <a:solidFill>
                  <a:srgbClr val="002060"/>
                </a:solidFill>
              </a:rPr>
              <a:t>o toczącym się postępowaniu karnym skarbowym</a:t>
            </a:r>
            <a:endParaRPr lang="pl-PL" sz="2400" dirty="0">
              <a:solidFill>
                <a:srgbClr val="002060"/>
              </a:solidFill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2327563" y="5934670"/>
            <a:ext cx="12286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5400" dirty="0" smtClean="0">
                <a:solidFill>
                  <a:srgbClr val="002060"/>
                </a:solidFill>
              </a:rPr>
              <a:t>TAK</a:t>
            </a:r>
            <a:endParaRPr lang="pl-PL" sz="5400" dirty="0">
              <a:solidFill>
                <a:srgbClr val="002060"/>
              </a:solidFill>
            </a:endParaRPr>
          </a:p>
        </p:txBody>
      </p:sp>
      <p:sp>
        <p:nvSpPr>
          <p:cNvPr id="14" name="pole tekstowe 13"/>
          <p:cNvSpPr txBox="1"/>
          <p:nvPr/>
        </p:nvSpPr>
        <p:spPr>
          <a:xfrm>
            <a:off x="8479039" y="5749290"/>
            <a:ext cx="114486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5400" dirty="0" smtClean="0">
                <a:solidFill>
                  <a:srgbClr val="002060"/>
                </a:solidFill>
              </a:rPr>
              <a:t>NIE</a:t>
            </a:r>
            <a:endParaRPr lang="pl-PL" sz="5400" dirty="0">
              <a:solidFill>
                <a:srgbClr val="002060"/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922212" y="1197331"/>
            <a:ext cx="2269787" cy="2269787"/>
          </a:xfrm>
          <a:prstGeom prst="rect">
            <a:avLst/>
          </a:prstGeom>
        </p:spPr>
      </p:pic>
      <p:cxnSp>
        <p:nvCxnSpPr>
          <p:cNvPr id="17" name="Łącznik prosty ze strzałką 16"/>
          <p:cNvCxnSpPr>
            <a:stCxn id="9" idx="2"/>
          </p:cNvCxnSpPr>
          <p:nvPr/>
        </p:nvCxnSpPr>
        <p:spPr>
          <a:xfrm flipH="1">
            <a:off x="3056124" y="2011680"/>
            <a:ext cx="2967672" cy="12302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Łącznik prosty ze strzałką 17"/>
          <p:cNvCxnSpPr/>
          <p:nvPr/>
        </p:nvCxnSpPr>
        <p:spPr>
          <a:xfrm>
            <a:off x="6096000" y="2011680"/>
            <a:ext cx="3039878" cy="12302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779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/>
          <p:cNvSpPr/>
          <p:nvPr/>
        </p:nvSpPr>
        <p:spPr>
          <a:xfrm>
            <a:off x="0" y="1872911"/>
            <a:ext cx="12192000" cy="260073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" name="Tytuł 1"/>
          <p:cNvSpPr txBox="1">
            <a:spLocks/>
          </p:cNvSpPr>
          <p:nvPr/>
        </p:nvSpPr>
        <p:spPr bwMode="auto">
          <a:xfrm>
            <a:off x="3078683" y="188640"/>
            <a:ext cx="7561263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+mj-lt"/>
                <a:ea typeface="MS PGothic" panose="020B0600070205080204" pitchFamily="34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2"/>
                </a:solidFill>
                <a:latin typeface="Verdana" pitchFamily="34" charset="0"/>
                <a:ea typeface="MS PGothic" panose="020B0600070205080204" pitchFamily="34" charset="-128"/>
                <a:cs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algn="r"/>
            <a:r>
              <a:rPr lang="pl-PL" sz="4400" b="1" kern="0" dirty="0" smtClean="0">
                <a:solidFill>
                  <a:srgbClr val="002060"/>
                </a:solidFill>
                <a:latin typeface="Calibri Light" panose="020F0302020204030204" pitchFamily="34" charset="0"/>
              </a:rPr>
              <a:t>Dziękuję </a:t>
            </a:r>
            <a:r>
              <a:rPr lang="pl-PL" sz="4400" b="1" kern="0">
                <a:solidFill>
                  <a:srgbClr val="002060"/>
                </a:solidFill>
                <a:latin typeface="Calibri Light" panose="020F0302020204030204" pitchFamily="34" charset="0"/>
              </a:rPr>
              <a:t>za </a:t>
            </a:r>
            <a:r>
              <a:rPr lang="pl-PL" sz="4400" b="1" kern="0" smtClean="0">
                <a:solidFill>
                  <a:srgbClr val="002060"/>
                </a:solidFill>
                <a:latin typeface="Calibri Light" panose="020F0302020204030204" pitchFamily="34" charset="0"/>
              </a:rPr>
              <a:t>uwagę</a:t>
            </a:r>
            <a:endParaRPr lang="pl-PL" sz="4400" b="1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  <a:p>
            <a:pPr algn="r"/>
            <a:endParaRPr lang="pl-PL" sz="4400" b="1" kern="0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1775520" y="1341485"/>
            <a:ext cx="2525738" cy="48750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solidFill>
                  <a:srgbClr val="C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l-PL" sz="2400" b="1" dirty="0">
                <a:solidFill>
                  <a:srgbClr val="C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Kontakt:</a:t>
            </a:r>
            <a:endParaRPr lang="pl-PL" sz="2000" dirty="0">
              <a:solidFill>
                <a:srgbClr val="002060"/>
              </a:solidFill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22" y="1978328"/>
            <a:ext cx="1595755" cy="238989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3" name="Prostokąt 12"/>
          <p:cNvSpPr/>
          <p:nvPr/>
        </p:nvSpPr>
        <p:spPr>
          <a:xfrm>
            <a:off x="1040189" y="4555280"/>
            <a:ext cx="2663301" cy="1870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pl-PL" b="1" dirty="0" smtClean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Alicja Sarna 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/>
            </a:r>
            <a:b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</a:b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Partner| </a:t>
            </a:r>
            <a:r>
              <a:rPr lang="pl-PL" dirty="0" smtClean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Zespół Postępowań Podatkowych </a:t>
            </a:r>
            <a:endParaRPr lang="pl-PL" dirty="0">
              <a:latin typeface="Calibri Light" panose="020F0302020204030204" pitchFamily="34" charset="0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>
              <a:lnSpc>
                <a:spcPct val="107000"/>
              </a:lnSpc>
            </a:pPr>
            <a:r>
              <a:rPr lang="pl-PL" dirty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Doradca podatkowy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|</a:t>
            </a:r>
            <a:endParaRPr lang="pl-PL" dirty="0">
              <a:latin typeface="Calibri Light" panose="020F0302020204030204" pitchFamily="34" charset="0"/>
              <a:ea typeface="Calibri" panose="020F0502020204030204" pitchFamily="34" charset="0"/>
              <a:cs typeface="Verdana" panose="020B060403050404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tel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. (+48) (22) 322 68 88 </a:t>
            </a:r>
            <a:r>
              <a:rPr lang="en-US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|</a:t>
            </a:r>
            <a:r>
              <a:rPr lang="pl-PL" u="sng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/>
            </a:r>
            <a:br>
              <a:rPr lang="pl-PL" u="sng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</a:br>
            <a:r>
              <a:rPr lang="pl-PL" u="sng" dirty="0" smtClean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alicja.sarna@mddp.pl</a:t>
            </a:r>
            <a:r>
              <a:rPr lang="pl-PL" dirty="0">
                <a:solidFill>
                  <a:srgbClr val="00206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|  </a:t>
            </a:r>
            <a:endParaRPr lang="pl-PL" sz="2400" dirty="0">
              <a:solidFill>
                <a:srgbClr val="002060"/>
              </a:solidFill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28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2610</TotalTime>
  <Words>405</Words>
  <Application>Microsoft Office PowerPoint</Application>
  <PresentationFormat>Panoramiczny</PresentationFormat>
  <Paragraphs>46</Paragraphs>
  <Slides>8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11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8</vt:i4>
      </vt:variant>
    </vt:vector>
  </HeadingPairs>
  <TitlesOfParts>
    <vt:vector size="21" baseType="lpstr">
      <vt:lpstr>MS PGothic</vt:lpstr>
      <vt:lpstr>MS PGothic</vt:lpstr>
      <vt:lpstr>Arial</vt:lpstr>
      <vt:lpstr>Book Antiqua</vt:lpstr>
      <vt:lpstr>Calibri</vt:lpstr>
      <vt:lpstr>Calibri Light</vt:lpstr>
      <vt:lpstr>Helv</vt:lpstr>
      <vt:lpstr>Times New Roman</vt:lpstr>
      <vt:lpstr>Verdana</vt:lpstr>
      <vt:lpstr>Wingdings</vt:lpstr>
      <vt:lpstr>ヒラギノ角ゴ Pro W3</vt:lpstr>
      <vt:lpstr>Motyw pakietu Office</vt:lpstr>
      <vt:lpstr>Projekt niestandardowy</vt:lpstr>
      <vt:lpstr>Zawieszenie biegu terminu przedawnienia a zawiadomienie podatnika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MDDP Sobońska Olkiewicz i Wspólnicy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Maciej Małanicz-Przybylski</dc:creator>
  <cp:lastModifiedBy>Wojciech Morawski</cp:lastModifiedBy>
  <cp:revision>211</cp:revision>
  <cp:lastPrinted>2017-03-28T15:14:24Z</cp:lastPrinted>
  <dcterms:created xsi:type="dcterms:W3CDTF">2017-01-20T13:56:47Z</dcterms:created>
  <dcterms:modified xsi:type="dcterms:W3CDTF">2018-09-05T10:11:23Z</dcterms:modified>
</cp:coreProperties>
</file>