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795" r:id="rId2"/>
    <p:sldId id="796" r:id="rId3"/>
    <p:sldId id="798" r:id="rId4"/>
    <p:sldId id="804" r:id="rId5"/>
    <p:sldId id="805" r:id="rId6"/>
    <p:sldId id="807" r:id="rId7"/>
    <p:sldId id="806" r:id="rId8"/>
    <p:sldId id="808" r:id="rId9"/>
    <p:sldId id="809" r:id="rId10"/>
    <p:sldId id="810" r:id="rId11"/>
    <p:sldId id="811" r:id="rId12"/>
    <p:sldId id="816" r:id="rId13"/>
    <p:sldId id="799" r:id="rId14"/>
    <p:sldId id="800" r:id="rId15"/>
    <p:sldId id="801" r:id="rId16"/>
    <p:sldId id="812" r:id="rId17"/>
    <p:sldId id="803" r:id="rId18"/>
    <p:sldId id="813" r:id="rId19"/>
    <p:sldId id="815" r:id="rId20"/>
    <p:sldId id="814" r:id="rId21"/>
    <p:sldId id="655" r:id="rId22"/>
  </p:sldIdLst>
  <p:sldSz cx="9144000" cy="6858000" type="screen4x3"/>
  <p:notesSz cx="6735763" cy="98663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C00000"/>
    <a:srgbClr val="000000"/>
    <a:srgbClr val="FFCD00"/>
    <a:srgbClr val="ED8B00"/>
    <a:srgbClr val="DB291C"/>
    <a:srgbClr val="FF99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2" autoAdjust="0"/>
    <p:restoredTop sz="94533" autoAdjust="0"/>
  </p:normalViewPr>
  <p:slideViewPr>
    <p:cSldViewPr snapToGrid="0" showGuides="1">
      <p:cViewPr varScale="1">
        <p:scale>
          <a:sx n="84" d="100"/>
          <a:sy n="84" d="100"/>
        </p:scale>
        <p:origin x="1128" y="77"/>
      </p:cViewPr>
      <p:guideLst>
        <p:guide/>
        <p:guide orient="horz" pos="2160"/>
      </p:guideLst>
    </p:cSldViewPr>
  </p:slideViewPr>
  <p:outlineViewPr>
    <p:cViewPr>
      <p:scale>
        <a:sx n="33" d="100"/>
        <a:sy n="33" d="100"/>
      </p:scale>
      <p:origin x="0" y="-208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4" d="100"/>
          <a:sy n="54" d="100"/>
        </p:scale>
        <p:origin x="2616"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19031" cy="492780"/>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15226" y="2"/>
            <a:ext cx="2919031" cy="492780"/>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9/5/2018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372004"/>
            <a:ext cx="2919031" cy="492780"/>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15226" y="9372004"/>
            <a:ext cx="2919031" cy="492780"/>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15375" y="1"/>
            <a:ext cx="2918831" cy="493316"/>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9/5/2018</a:t>
            </a:fld>
            <a:endParaRPr lang="en-US" dirty="0"/>
          </a:p>
        </p:txBody>
      </p:sp>
      <p:sp>
        <p:nvSpPr>
          <p:cNvPr id="4" name="Slide Image Placeholder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1286"/>
            <a:ext cx="2918831" cy="493316"/>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15375" y="9371286"/>
            <a:ext cx="2918831" cy="493316"/>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1931388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smtClean="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68425672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93603715"/>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844328288"/>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920196305"/>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225992056"/>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12347179"/>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004842662"/>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2287588107"/>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18706084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05158759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7" name="TextBox 6"/>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75617895"/>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212858549"/>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506822703"/>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3206233447"/>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556109666"/>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85761224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10385420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910016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13" name="TextBox 12"/>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869594613"/>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7337215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7" name="TextBox 6"/>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49842045"/>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533923"/>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943632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7" name="TextBox 6"/>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267375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7" name="TextBox 6"/>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25224867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17946623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120028567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12" name="TextBox 11"/>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13" name="TextBox 12"/>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8697904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41251990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91974078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69002449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7" name="TextBox 6"/>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41466512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9" name="TextBox 8"/>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9278162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9" name="TextBox 8"/>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769923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9" name="TextBox 8"/>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30455369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9" name="TextBox 8"/>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254638265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10" name="TextBox 9"/>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11" name="TextBox 10"/>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smtClean="0"/>
              <a:t>Click to edit Master text styles</a:t>
            </a:r>
          </a:p>
        </p:txBody>
      </p:sp>
    </p:spTree>
    <p:extLst>
      <p:ext uri="{BB962C8B-B14F-4D97-AF65-F5344CB8AC3E}">
        <p14:creationId xmlns:p14="http://schemas.microsoft.com/office/powerpoint/2010/main" val="422390501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31291892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211554616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218504562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375181562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33877168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96597581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89301683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5297718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121533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7" name="TextBox 6"/>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
        <p:nvSpPr>
          <p:cNvPr id="8" name="TextBox 7"/>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436158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36245266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65350050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0138867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95286648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318057745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259734821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50434376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68310471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53942436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13" name="TextBox 12"/>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8200213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0251745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386448438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02048504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69390561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47934636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873991939"/>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13" name="TextBox 12"/>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266695656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72088952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93076410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solidFill>
                  <a:schemeClr val="bg1"/>
                </a:solidFill>
                <a:effectLst/>
                <a:latin typeface="+mn-lt"/>
              </a:rPr>
              <a:t>© 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7" name="TextBox 6"/>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97705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465927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6849542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2411245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2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9553748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369295083"/>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7" name="TextBox 6"/>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95114400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9" name="TextBox 8"/>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21797480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9" name="TextBox 8"/>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79378019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9" name="TextBox 8"/>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32016410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effectLst/>
                <a:latin typeface="+mn-lt"/>
              </a:rPr>
              <a:t>© </a:t>
            </a:r>
            <a:r>
              <a:rPr lang="en-US" sz="650" dirty="0" smtClean="0">
                <a:solidFill>
                  <a:schemeClr val="bg1"/>
                </a:solidFill>
                <a:effectLst/>
                <a:latin typeface="+mn-lt"/>
              </a:rPr>
              <a:t>201</a:t>
            </a:r>
            <a:r>
              <a:rPr lang="pl-PL" sz="650" dirty="0" smtClean="0">
                <a:solidFill>
                  <a:schemeClr val="bg1"/>
                </a:solidFill>
                <a:effectLst/>
                <a:latin typeface="+mn-lt"/>
              </a:rPr>
              <a:t>7</a:t>
            </a:r>
            <a:r>
              <a:rPr lang="en-US" sz="650" dirty="0" smtClean="0">
                <a:solidFill>
                  <a:schemeClr val="bg1"/>
                </a:solidFill>
                <a:effectLst/>
                <a:latin typeface="+mn-lt"/>
              </a:rPr>
              <a:t> Deloitte </a:t>
            </a:r>
            <a:r>
              <a:rPr lang="en-US" sz="650" dirty="0" err="1" smtClean="0">
                <a:solidFill>
                  <a:schemeClr val="bg1"/>
                </a:solidFill>
                <a:effectLst/>
                <a:latin typeface="+mn-lt"/>
              </a:rPr>
              <a:t>Polska</a:t>
            </a:r>
            <a:endParaRPr lang="en-US" sz="650" dirty="0" smtClean="0">
              <a:solidFill>
                <a:schemeClr val="bg1"/>
              </a:solidFill>
              <a:effectLst/>
              <a:latin typeface="+mn-lt"/>
            </a:endParaRPr>
          </a:p>
        </p:txBody>
      </p:sp>
      <p:sp>
        <p:nvSpPr>
          <p:cNvPr id="7" name="TextBox 6"/>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10" name="TextBox 9"/>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0101946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smtClean="0"/>
              <a:t>Click to edit Master text styles</a:t>
            </a:r>
          </a:p>
        </p:txBody>
      </p:sp>
    </p:spTree>
    <p:extLst>
      <p:ext uri="{BB962C8B-B14F-4D97-AF65-F5344CB8AC3E}">
        <p14:creationId xmlns:p14="http://schemas.microsoft.com/office/powerpoint/2010/main" val="80833615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798755819"/>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1648361775"/>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3806982748"/>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8" name="TextBox 7"/>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bg1"/>
                </a:solidFill>
              </a:rPr>
              <a:t>Postępowanie w sprawie nadania rygoru natychmiastowej wykonalności</a:t>
            </a:r>
          </a:p>
        </p:txBody>
      </p:sp>
    </p:spTree>
    <p:extLst>
      <p:ext uri="{BB962C8B-B14F-4D97-AF65-F5344CB8AC3E}">
        <p14:creationId xmlns:p14="http://schemas.microsoft.com/office/powerpoint/2010/main" val="3334322322"/>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102140184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06090511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92469635"/>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1148116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26"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25"/>
            </p:custDataLst>
            <p:extLst>
              <p:ext uri="{D42A27DB-BD31-4B8C-83A1-F6EECF244321}">
                <p14:modId xmlns:p14="http://schemas.microsoft.com/office/powerpoint/2010/main" val="166891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3" name="think-cell Slide" r:id="rId126" imgW="270" imgH="270" progId="TCLayout.ActiveDocument.1">
                  <p:embed/>
                </p:oleObj>
              </mc:Choice>
              <mc:Fallback>
                <p:oleObj name="think-cell Slide" r:id="rId126" imgW="270" imgH="270" progId="TCLayout.ActiveDocument.1">
                  <p:embed/>
                  <p:pic>
                    <p:nvPicPr>
                      <p:cNvPr id="0" name=""/>
                      <p:cNvPicPr/>
                      <p:nvPr/>
                    </p:nvPicPr>
                    <p:blipFill>
                      <a:blip r:embed="rId12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15" name="TextBox 14"/>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pl-PL" sz="650" noProof="0" dirty="0" smtClean="0">
                <a:solidFill>
                  <a:schemeClr val="tx1"/>
                </a:solidFill>
              </a:rPr>
              <a:t>Postępowanie w sprawie nadania</a:t>
            </a:r>
            <a:r>
              <a:rPr lang="pl-PL" sz="650" baseline="0" noProof="0" dirty="0" smtClean="0">
                <a:solidFill>
                  <a:schemeClr val="tx1"/>
                </a:solidFill>
              </a:rPr>
              <a:t> rygoru natychmiastowej wykonalności</a:t>
            </a:r>
            <a:endParaRPr lang="pl-PL" sz="650" noProof="0" dirty="0" smtClean="0">
              <a:solidFill>
                <a:schemeClr val="tx1"/>
              </a:solidFill>
            </a:endParaRPr>
          </a:p>
        </p:txBody>
      </p:sp>
      <p:sp>
        <p:nvSpPr>
          <p:cNvPr id="18" name="TextBox 17"/>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en-US" sz="650" dirty="0" smtClean="0">
                <a:effectLst/>
                <a:latin typeface="+mn-lt"/>
              </a:rPr>
              <a:t>© 201</a:t>
            </a:r>
            <a:r>
              <a:rPr lang="pl-PL" sz="650" dirty="0" smtClean="0">
                <a:effectLst/>
                <a:latin typeface="+mn-lt"/>
              </a:rPr>
              <a:t>7</a:t>
            </a:r>
            <a:r>
              <a:rPr lang="en-US" sz="650" dirty="0" smtClean="0">
                <a:effectLst/>
                <a:latin typeface="+mn-lt"/>
              </a:rPr>
              <a:t> Deloitte </a:t>
            </a:r>
            <a:r>
              <a:rPr lang="en-US" sz="650" dirty="0" err="1" smtClean="0">
                <a:effectLst/>
                <a:latin typeface="+mn-lt"/>
              </a:rPr>
              <a:t>Polska</a:t>
            </a:r>
            <a:endParaRPr lang="en-US" sz="650" dirty="0" smtClean="0">
              <a:effectLst/>
              <a:latin typeface="+mn-lt"/>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 id="2147483772" r:id="rId54"/>
    <p:sldLayoutId id="2147483773" r:id="rId55"/>
    <p:sldLayoutId id="2147483774" r:id="rId56"/>
    <p:sldLayoutId id="2147483775" r:id="rId57"/>
    <p:sldLayoutId id="2147483776" r:id="rId58"/>
    <p:sldLayoutId id="2147483777" r:id="rId59"/>
    <p:sldLayoutId id="2147483778" r:id="rId60"/>
    <p:sldLayoutId id="2147483779" r:id="rId61"/>
    <p:sldLayoutId id="2147483780" r:id="rId62"/>
    <p:sldLayoutId id="2147483781" r:id="rId63"/>
    <p:sldLayoutId id="2147483782" r:id="rId64"/>
    <p:sldLayoutId id="2147483783" r:id="rId65"/>
    <p:sldLayoutId id="2147483784" r:id="rId66"/>
    <p:sldLayoutId id="2147483785" r:id="rId67"/>
    <p:sldLayoutId id="2147483786" r:id="rId68"/>
    <p:sldLayoutId id="2147483787" r:id="rId69"/>
    <p:sldLayoutId id="2147483788" r:id="rId70"/>
    <p:sldLayoutId id="2147483789" r:id="rId71"/>
    <p:sldLayoutId id="2147483790" r:id="rId72"/>
    <p:sldLayoutId id="2147483791" r:id="rId73"/>
    <p:sldLayoutId id="2147483792" r:id="rId74"/>
    <p:sldLayoutId id="2147483793" r:id="rId75"/>
    <p:sldLayoutId id="2147483794" r:id="rId76"/>
    <p:sldLayoutId id="2147483795" r:id="rId77"/>
    <p:sldLayoutId id="2147483796" r:id="rId78"/>
    <p:sldLayoutId id="2147483797" r:id="rId79"/>
    <p:sldLayoutId id="2147483798" r:id="rId80"/>
    <p:sldLayoutId id="2147483799" r:id="rId81"/>
    <p:sldLayoutId id="2147483801" r:id="rId82"/>
    <p:sldLayoutId id="2147483802" r:id="rId83"/>
    <p:sldLayoutId id="2147483803" r:id="rId84"/>
    <p:sldLayoutId id="2147483804" r:id="rId85"/>
    <p:sldLayoutId id="2147483805" r:id="rId86"/>
    <p:sldLayoutId id="2147483806" r:id="rId87"/>
    <p:sldLayoutId id="2147483807" r:id="rId88"/>
    <p:sldLayoutId id="2147483808" r:id="rId89"/>
    <p:sldLayoutId id="2147483809" r:id="rId90"/>
    <p:sldLayoutId id="2147483810" r:id="rId91"/>
    <p:sldLayoutId id="2147483811" r:id="rId92"/>
    <p:sldLayoutId id="2147483812" r:id="rId93"/>
    <p:sldLayoutId id="2147483813" r:id="rId94"/>
    <p:sldLayoutId id="2147483814" r:id="rId95"/>
    <p:sldLayoutId id="2147483815" r:id="rId96"/>
    <p:sldLayoutId id="2147483816" r:id="rId97"/>
    <p:sldLayoutId id="2147483817" r:id="rId98"/>
    <p:sldLayoutId id="2147483818" r:id="rId99"/>
    <p:sldLayoutId id="2147483819" r:id="rId100"/>
    <p:sldLayoutId id="2147483820" r:id="rId101"/>
    <p:sldLayoutId id="2147483821" r:id="rId102"/>
    <p:sldLayoutId id="2147483822" r:id="rId103"/>
    <p:sldLayoutId id="2147483823" r:id="rId104"/>
    <p:sldLayoutId id="2147483824" r:id="rId105"/>
    <p:sldLayoutId id="2147483825" r:id="rId106"/>
    <p:sldLayoutId id="2147483826" r:id="rId107"/>
    <p:sldLayoutId id="2147483827" r:id="rId108"/>
    <p:sldLayoutId id="2147483828" r:id="rId109"/>
    <p:sldLayoutId id="2147483829" r:id="rId110"/>
    <p:sldLayoutId id="2147483830" r:id="rId111"/>
    <p:sldLayoutId id="2147483831" r:id="rId112"/>
    <p:sldLayoutId id="2147483832" r:id="rId113"/>
    <p:sldLayoutId id="2147483833" r:id="rId114"/>
    <p:sldLayoutId id="2147483834" r:id="rId115"/>
    <p:sldLayoutId id="2147483835" r:id="rId116"/>
    <p:sldLayoutId id="2147483836" r:id="rId117"/>
    <p:sldLayoutId id="2147483837" r:id="rId118"/>
    <p:sldLayoutId id="2147483838" r:id="rId119"/>
    <p:sldLayoutId id="2147483839" r:id="rId120"/>
    <p:sldLayoutId id="2147483840" r:id="rId121"/>
    <p:sldLayoutId id="2147483841" r:id="rId122"/>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mailto:mguzek@deloittece.com"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p:pic>
      <p:sp>
        <p:nvSpPr>
          <p:cNvPr id="4" name="Subtitle 3"/>
          <p:cNvSpPr>
            <a:spLocks noGrp="1"/>
          </p:cNvSpPr>
          <p:nvPr>
            <p:ph type="subTitle" idx="1"/>
          </p:nvPr>
        </p:nvSpPr>
        <p:spPr>
          <a:xfrm>
            <a:off x="376238" y="5864229"/>
            <a:ext cx="4400478" cy="505645"/>
          </a:xfrm>
        </p:spPr>
        <p:txBody>
          <a:bodyPr/>
          <a:lstStyle/>
          <a:p>
            <a:r>
              <a:rPr lang="pl-PL" dirty="0" smtClean="0"/>
              <a:t>Postępowanie w sprawie</a:t>
            </a:r>
          </a:p>
          <a:p>
            <a:r>
              <a:rPr lang="pl-PL" dirty="0" smtClean="0"/>
              <a:t>nadania rygoru natychmiastowej wykonalności decyzji określającej</a:t>
            </a:r>
            <a:endParaRPr lang="pl-PL" dirty="0"/>
          </a:p>
        </p:txBody>
      </p:sp>
      <p:sp>
        <p:nvSpPr>
          <p:cNvPr id="11" name="Text Placeholder 10"/>
          <p:cNvSpPr>
            <a:spLocks noGrp="1"/>
          </p:cNvSpPr>
          <p:nvPr>
            <p:ph type="body" sz="quarter" idx="10"/>
          </p:nvPr>
        </p:nvSpPr>
        <p:spPr/>
        <p:txBody>
          <a:bodyPr/>
          <a:lstStyle/>
          <a:p>
            <a:r>
              <a:rPr lang="pl-PL" dirty="0"/>
              <a:t>d</a:t>
            </a:r>
            <a:r>
              <a:rPr lang="pl-PL" dirty="0" smtClean="0"/>
              <a:t>r Joanna Zawiejska-Rataj</a:t>
            </a:r>
          </a:p>
          <a:p>
            <a:r>
              <a:rPr lang="pl-PL" dirty="0" smtClean="0"/>
              <a:t>31 marca 2017 r.</a:t>
            </a:r>
            <a:endParaRPr lang="pl-PL" dirty="0"/>
          </a:p>
        </p:txBody>
      </p:sp>
    </p:spTree>
    <p:extLst>
      <p:ext uri="{BB962C8B-B14F-4D97-AF65-F5344CB8AC3E}">
        <p14:creationId xmlns:p14="http://schemas.microsoft.com/office/powerpoint/2010/main" val="9187098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2"/>
          </p:nvPr>
        </p:nvSpPr>
        <p:spPr>
          <a:xfrm>
            <a:off x="376235" y="1408855"/>
            <a:ext cx="8391526" cy="610445"/>
          </a:xfrm>
        </p:spPr>
        <p:txBody>
          <a:bodyPr/>
          <a:lstStyle/>
          <a:p>
            <a:r>
              <a:rPr lang="pl-PL" dirty="0" smtClean="0"/>
              <a:t>Przytoczony wyrok ukształtował współcześnie dominującą linię orzeczniczą, znajdującą swoje odzwierciedlenie w późniejszym orzecznictwie NSA, przykładowo </a:t>
            </a:r>
            <a:r>
              <a:rPr lang="pl-PL" b="1" dirty="0" smtClean="0"/>
              <a:t>wyroku z dnia 17 lutego 2015 r., </a:t>
            </a:r>
            <a:br>
              <a:rPr lang="pl-PL" b="1" dirty="0" smtClean="0"/>
            </a:br>
            <a:r>
              <a:rPr lang="pl-PL" b="1" dirty="0" smtClean="0"/>
              <a:t>I FSK 1776/13:</a:t>
            </a:r>
            <a:endParaRPr lang="pl-PL" b="1" dirty="0"/>
          </a:p>
        </p:txBody>
      </p:sp>
      <p:sp>
        <p:nvSpPr>
          <p:cNvPr id="5" name="Text Placeholder 4"/>
          <p:cNvSpPr>
            <a:spLocks noGrp="1"/>
          </p:cNvSpPr>
          <p:nvPr>
            <p:ph type="body" sz="quarter" idx="13"/>
          </p:nvPr>
        </p:nvSpPr>
        <p:spPr/>
        <p:txBody>
          <a:bodyPr/>
          <a:lstStyle/>
          <a:p>
            <a:r>
              <a:rPr lang="pl-PL" dirty="0">
                <a:solidFill>
                  <a:srgbClr val="313131"/>
                </a:solidFill>
              </a:rPr>
              <a:t>Postępowanie w sprawie nadania rygoru natychmiastowej wykonalności jako postępowanie </a:t>
            </a:r>
            <a:r>
              <a:rPr lang="pl-PL" dirty="0" smtClean="0">
                <a:solidFill>
                  <a:srgbClr val="313131"/>
                </a:solidFill>
              </a:rPr>
              <a:t>wpadkowe</a:t>
            </a:r>
            <a:endParaRPr lang="pl-PL" dirty="0">
              <a:solidFill>
                <a:srgbClr val="313131"/>
              </a:solidFill>
            </a:endParaRPr>
          </a:p>
        </p:txBody>
      </p:sp>
      <p:sp>
        <p:nvSpPr>
          <p:cNvPr id="6" name="Title 5"/>
          <p:cNvSpPr>
            <a:spLocks noGrp="1"/>
          </p:cNvSpPr>
          <p:nvPr>
            <p:ph type="title"/>
          </p:nvPr>
        </p:nvSpPr>
        <p:spPr/>
        <p:txBody>
          <a:bodyPr/>
          <a:lstStyle/>
          <a:p>
            <a:r>
              <a:rPr lang="pl-PL" dirty="0"/>
              <a:t>Dwie linie orzecznicze dotyczące charakteru postępowania</a:t>
            </a:r>
          </a:p>
        </p:txBody>
      </p:sp>
      <p:sp>
        <p:nvSpPr>
          <p:cNvPr id="10" name="Rounded Rectangle 9"/>
          <p:cNvSpPr/>
          <p:nvPr/>
        </p:nvSpPr>
        <p:spPr bwMode="gray">
          <a:xfrm>
            <a:off x="376235" y="2032000"/>
            <a:ext cx="8391525" cy="2514600"/>
          </a:xfrm>
          <a:prstGeom prst="roundRect">
            <a:avLst/>
          </a:prstGeom>
          <a:solidFill>
            <a:srgbClr val="86BC25"/>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1" name="Content Placeholder 1"/>
          <p:cNvSpPr txBox="1">
            <a:spLocks/>
          </p:cNvSpPr>
          <p:nvPr/>
        </p:nvSpPr>
        <p:spPr>
          <a:xfrm>
            <a:off x="552446" y="2202963"/>
            <a:ext cx="8039101" cy="2203937"/>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tabLst>
                <a:tab pos="5029200" algn="r"/>
              </a:tabLst>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tabLst>
                <a:tab pos="5029200" algn="r"/>
              </a:tabLst>
              <a:defRPr lang="en-US" sz="1200" b="1" kern="120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200" kern="120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6000"/>
            <a:r>
              <a:rPr lang="pl-PL" sz="1100" i="1" dirty="0">
                <a:solidFill>
                  <a:schemeClr val="bg1"/>
                </a:solidFill>
              </a:rPr>
              <a:t>„Rozbieżności zatem zachodzą w zakresie tego, czy postępowanie o nadanie rygoru natychmiastowej wykonalności nieostatecznej decyzji organu pierwszej instancji jest postępowaniem odrębnym, niezależnym, czy też jest w stosunku do postępowania wymiarowego postępowaniem incydentalnym, wpadkowym</a:t>
            </a:r>
            <a:r>
              <a:rPr lang="pl-PL" sz="1100" i="1" dirty="0" smtClean="0">
                <a:solidFill>
                  <a:schemeClr val="bg1"/>
                </a:solidFill>
              </a:rPr>
              <a:t>. </a:t>
            </a:r>
            <a:r>
              <a:rPr lang="pl-PL" sz="1100" i="1" dirty="0">
                <a:solidFill>
                  <a:schemeClr val="bg1"/>
                </a:solidFill>
              </a:rPr>
              <a:t>(…) Jak trafnie wskazał NSA w swym wyroku z dnia 16 stycznia 2014 r., sygn. akt II FSK 718/13, postępowanie o nadanie analizowanego rygoru jest postępowaniem prowadzonym w czasie i w trakcie trwania postępowania podatkowego, a więc jest postępowaniem w zakresie załatwianej sprawy podatkowej - incydentalnym, wpadkowym i podporządkowanym przedmiotowemu celowi postępowania podatkowego. Związek postępowania podatkowego i postępowania nadającego decyzji kończącej nieostatecznie postępowanie podatkowe rygoru natychmiastowej wykonalności i wynikający z niego służebny charakter postępowania o nadanie rygoru wykonalności względem postępowania podatkowego prowadzą do wniosku, że: pełnomocnik strony postępowania w sprawie ustalenia lub określenia wysokości zobowiązania podatkowego jest także pełnomocnikiem w postępowaniu o nadanie decyzji podatkowej rygoru natychmiastowej wykonalności, o którym mowa w art. 239b O.p., chyba że treść udzielonego pełnomocnictwa możliwość taką wyłącza.</a:t>
            </a:r>
            <a:r>
              <a:rPr lang="en-US" sz="1100" i="1" dirty="0" smtClean="0">
                <a:solidFill>
                  <a:schemeClr val="bg1"/>
                </a:solidFill>
              </a:rPr>
              <a:t>”</a:t>
            </a:r>
            <a:endParaRPr lang="pl-PL" sz="1100" i="1" dirty="0" smtClean="0">
              <a:solidFill>
                <a:schemeClr val="bg1"/>
              </a:solidFill>
            </a:endParaRPr>
          </a:p>
          <a:p>
            <a:endParaRPr lang="pl-PL" sz="1000" dirty="0"/>
          </a:p>
        </p:txBody>
      </p:sp>
      <p:grpSp>
        <p:nvGrpSpPr>
          <p:cNvPr id="13" name="Group 979"/>
          <p:cNvGrpSpPr>
            <a:grpSpLocks noChangeAspect="1"/>
          </p:cNvGrpSpPr>
          <p:nvPr/>
        </p:nvGrpSpPr>
        <p:grpSpPr bwMode="auto">
          <a:xfrm>
            <a:off x="7857825" y="307760"/>
            <a:ext cx="816275" cy="818675"/>
            <a:chOff x="2032" y="4237"/>
            <a:chExt cx="340" cy="341"/>
          </a:xfrm>
          <a:solidFill>
            <a:srgbClr val="86BC25"/>
          </a:solidFill>
        </p:grpSpPr>
        <p:sp>
          <p:nvSpPr>
            <p:cNvPr id="15" name="Freeform 980"/>
            <p:cNvSpPr>
              <a:spLocks noEditPoints="1"/>
            </p:cNvSpPr>
            <p:nvPr/>
          </p:nvSpPr>
          <p:spPr bwMode="auto">
            <a:xfrm>
              <a:off x="2032" y="423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81"/>
            <p:cNvSpPr>
              <a:spLocks/>
            </p:cNvSpPr>
            <p:nvPr/>
          </p:nvSpPr>
          <p:spPr bwMode="auto">
            <a:xfrm>
              <a:off x="2110" y="447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82"/>
            <p:cNvSpPr>
              <a:spLocks noEditPoints="1"/>
            </p:cNvSpPr>
            <p:nvPr/>
          </p:nvSpPr>
          <p:spPr bwMode="auto">
            <a:xfrm>
              <a:off x="2130" y="4320"/>
              <a:ext cx="164" cy="165"/>
            </a:xfrm>
            <a:custGeom>
              <a:avLst/>
              <a:gdLst>
                <a:gd name="T0" fmla="*/ 244 w 248"/>
                <a:gd name="T1" fmla="*/ 230 h 248"/>
                <a:gd name="T2" fmla="*/ 148 w 248"/>
                <a:gd name="T3" fmla="*/ 132 h 248"/>
                <a:gd name="T4" fmla="*/ 148 w 248"/>
                <a:gd name="T5" fmla="*/ 132 h 248"/>
                <a:gd name="T6" fmla="*/ 185 w 248"/>
                <a:gd name="T7" fmla="*/ 95 h 248"/>
                <a:gd name="T8" fmla="*/ 193 w 248"/>
                <a:gd name="T9" fmla="*/ 98 h 248"/>
                <a:gd name="T10" fmla="*/ 200 w 248"/>
                <a:gd name="T11" fmla="*/ 95 h 248"/>
                <a:gd name="T12" fmla="*/ 200 w 248"/>
                <a:gd name="T13" fmla="*/ 79 h 248"/>
                <a:gd name="T14" fmla="*/ 125 w 248"/>
                <a:gd name="T15" fmla="*/ 4 h 248"/>
                <a:gd name="T16" fmla="*/ 110 w 248"/>
                <a:gd name="T17" fmla="*/ 4 h 248"/>
                <a:gd name="T18" fmla="*/ 110 w 248"/>
                <a:gd name="T19" fmla="*/ 19 h 248"/>
                <a:gd name="T20" fmla="*/ 19 w 248"/>
                <a:gd name="T21" fmla="*/ 110 h 248"/>
                <a:gd name="T22" fmla="*/ 4 w 248"/>
                <a:gd name="T23" fmla="*/ 110 h 248"/>
                <a:gd name="T24" fmla="*/ 4 w 248"/>
                <a:gd name="T25" fmla="*/ 125 h 248"/>
                <a:gd name="T26" fmla="*/ 80 w 248"/>
                <a:gd name="T27" fmla="*/ 200 h 248"/>
                <a:gd name="T28" fmla="*/ 87 w 248"/>
                <a:gd name="T29" fmla="*/ 203 h 248"/>
                <a:gd name="T30" fmla="*/ 95 w 248"/>
                <a:gd name="T31" fmla="*/ 200 h 248"/>
                <a:gd name="T32" fmla="*/ 95 w 248"/>
                <a:gd name="T33" fmla="*/ 185 h 248"/>
                <a:gd name="T34" fmla="*/ 95 w 248"/>
                <a:gd name="T35" fmla="*/ 185 h 248"/>
                <a:gd name="T36" fmla="*/ 132 w 248"/>
                <a:gd name="T37" fmla="*/ 147 h 248"/>
                <a:gd name="T38" fmla="*/ 229 w 248"/>
                <a:gd name="T39" fmla="*/ 245 h 248"/>
                <a:gd name="T40" fmla="*/ 237 w 248"/>
                <a:gd name="T41" fmla="*/ 248 h 248"/>
                <a:gd name="T42" fmla="*/ 244 w 248"/>
                <a:gd name="T43" fmla="*/ 245 h 248"/>
                <a:gd name="T44" fmla="*/ 244 w 248"/>
                <a:gd name="T45" fmla="*/ 230 h 248"/>
                <a:gd name="T46" fmla="*/ 34 w 248"/>
                <a:gd name="T47" fmla="*/ 125 h 248"/>
                <a:gd name="T48" fmla="*/ 125 w 248"/>
                <a:gd name="T49" fmla="*/ 34 h 248"/>
                <a:gd name="T50" fmla="*/ 170 w 248"/>
                <a:gd name="T51" fmla="*/ 79 h 248"/>
                <a:gd name="T52" fmla="*/ 80 w 248"/>
                <a:gd name="T53" fmla="*/ 170 h 248"/>
                <a:gd name="T54" fmla="*/ 34 w 248"/>
                <a:gd name="T55" fmla="*/ 12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44" y="230"/>
                  </a:moveTo>
                  <a:cubicBezTo>
                    <a:pt x="148" y="132"/>
                    <a:pt x="148" y="132"/>
                    <a:pt x="148" y="132"/>
                  </a:cubicBezTo>
                  <a:cubicBezTo>
                    <a:pt x="148" y="132"/>
                    <a:pt x="148" y="132"/>
                    <a:pt x="148" y="132"/>
                  </a:cubicBezTo>
                  <a:cubicBezTo>
                    <a:pt x="185" y="95"/>
                    <a:pt x="185" y="95"/>
                    <a:pt x="185" y="95"/>
                  </a:cubicBezTo>
                  <a:cubicBezTo>
                    <a:pt x="187" y="97"/>
                    <a:pt x="190" y="98"/>
                    <a:pt x="193" y="98"/>
                  </a:cubicBezTo>
                  <a:cubicBezTo>
                    <a:pt x="196" y="98"/>
                    <a:pt x="198" y="97"/>
                    <a:pt x="200" y="95"/>
                  </a:cubicBezTo>
                  <a:cubicBezTo>
                    <a:pt x="205" y="90"/>
                    <a:pt x="205" y="84"/>
                    <a:pt x="200" y="79"/>
                  </a:cubicBezTo>
                  <a:cubicBezTo>
                    <a:pt x="125" y="4"/>
                    <a:pt x="125" y="4"/>
                    <a:pt x="125" y="4"/>
                  </a:cubicBezTo>
                  <a:cubicBezTo>
                    <a:pt x="121" y="0"/>
                    <a:pt x="114" y="0"/>
                    <a:pt x="110" y="4"/>
                  </a:cubicBezTo>
                  <a:cubicBezTo>
                    <a:pt x="106" y="8"/>
                    <a:pt x="106" y="15"/>
                    <a:pt x="110" y="19"/>
                  </a:cubicBezTo>
                  <a:cubicBezTo>
                    <a:pt x="19" y="110"/>
                    <a:pt x="19" y="110"/>
                    <a:pt x="19" y="110"/>
                  </a:cubicBezTo>
                  <a:cubicBezTo>
                    <a:pt x="15" y="105"/>
                    <a:pt x="8" y="105"/>
                    <a:pt x="4" y="110"/>
                  </a:cubicBezTo>
                  <a:cubicBezTo>
                    <a:pt x="0" y="114"/>
                    <a:pt x="0" y="121"/>
                    <a:pt x="4" y="125"/>
                  </a:cubicBezTo>
                  <a:cubicBezTo>
                    <a:pt x="80" y="200"/>
                    <a:pt x="80" y="200"/>
                    <a:pt x="80" y="200"/>
                  </a:cubicBezTo>
                  <a:cubicBezTo>
                    <a:pt x="82" y="202"/>
                    <a:pt x="84" y="203"/>
                    <a:pt x="87" y="203"/>
                  </a:cubicBezTo>
                  <a:cubicBezTo>
                    <a:pt x="90" y="203"/>
                    <a:pt x="93" y="202"/>
                    <a:pt x="95" y="200"/>
                  </a:cubicBezTo>
                  <a:cubicBezTo>
                    <a:pt x="99" y="196"/>
                    <a:pt x="99" y="189"/>
                    <a:pt x="95" y="185"/>
                  </a:cubicBezTo>
                  <a:cubicBezTo>
                    <a:pt x="95" y="185"/>
                    <a:pt x="95" y="185"/>
                    <a:pt x="95" y="185"/>
                  </a:cubicBezTo>
                  <a:cubicBezTo>
                    <a:pt x="132" y="147"/>
                    <a:pt x="132" y="147"/>
                    <a:pt x="132" y="147"/>
                  </a:cubicBezTo>
                  <a:cubicBezTo>
                    <a:pt x="229" y="245"/>
                    <a:pt x="229" y="245"/>
                    <a:pt x="229" y="245"/>
                  </a:cubicBezTo>
                  <a:cubicBezTo>
                    <a:pt x="231" y="247"/>
                    <a:pt x="234" y="248"/>
                    <a:pt x="237" y="248"/>
                  </a:cubicBezTo>
                  <a:cubicBezTo>
                    <a:pt x="239" y="248"/>
                    <a:pt x="242" y="247"/>
                    <a:pt x="244" y="245"/>
                  </a:cubicBezTo>
                  <a:cubicBezTo>
                    <a:pt x="248" y="241"/>
                    <a:pt x="248" y="234"/>
                    <a:pt x="244" y="230"/>
                  </a:cubicBezTo>
                  <a:close/>
                  <a:moveTo>
                    <a:pt x="34" y="125"/>
                  </a:moveTo>
                  <a:cubicBezTo>
                    <a:pt x="125" y="34"/>
                    <a:pt x="125" y="34"/>
                    <a:pt x="125" y="34"/>
                  </a:cubicBezTo>
                  <a:cubicBezTo>
                    <a:pt x="170" y="79"/>
                    <a:pt x="170" y="79"/>
                    <a:pt x="170" y="79"/>
                  </a:cubicBezTo>
                  <a:cubicBezTo>
                    <a:pt x="80" y="170"/>
                    <a:pt x="80" y="170"/>
                    <a:pt x="80" y="170"/>
                  </a:cubicBezTo>
                  <a:lnTo>
                    <a:pt x="34" y="1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67409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2"/>
          </p:nvPr>
        </p:nvSpPr>
        <p:spPr>
          <a:xfrm>
            <a:off x="376235" y="1408856"/>
            <a:ext cx="8391526" cy="503254"/>
          </a:xfrm>
        </p:spPr>
        <p:txBody>
          <a:bodyPr/>
          <a:lstStyle/>
          <a:p>
            <a:r>
              <a:rPr lang="pl-PL" dirty="0" smtClean="0"/>
              <a:t>Linia orzecznicza została podtrzymana także w ostatnich wyrokach </a:t>
            </a:r>
            <a:r>
              <a:rPr lang="pl-PL" b="1" dirty="0" smtClean="0"/>
              <a:t>NSA, w wyroku z dnia 11 października 2016 r., sygn. akt II FSK 2364/14:</a:t>
            </a:r>
            <a:endParaRPr lang="pl-PL" b="1" dirty="0"/>
          </a:p>
        </p:txBody>
      </p:sp>
      <p:sp>
        <p:nvSpPr>
          <p:cNvPr id="5" name="Text Placeholder 4"/>
          <p:cNvSpPr>
            <a:spLocks noGrp="1"/>
          </p:cNvSpPr>
          <p:nvPr>
            <p:ph type="body" sz="quarter" idx="13"/>
          </p:nvPr>
        </p:nvSpPr>
        <p:spPr/>
        <p:txBody>
          <a:bodyPr/>
          <a:lstStyle/>
          <a:p>
            <a:r>
              <a:rPr lang="pl-PL" dirty="0">
                <a:solidFill>
                  <a:srgbClr val="313131"/>
                </a:solidFill>
              </a:rPr>
              <a:t>Postępowanie w sprawie nadania rygoru </a:t>
            </a:r>
            <a:r>
              <a:rPr lang="pl-PL" dirty="0" smtClean="0">
                <a:solidFill>
                  <a:srgbClr val="313131"/>
                </a:solidFill>
              </a:rPr>
              <a:t>natychmiastowej </a:t>
            </a:r>
            <a:r>
              <a:rPr lang="pl-PL" dirty="0">
                <a:solidFill>
                  <a:srgbClr val="313131"/>
                </a:solidFill>
              </a:rPr>
              <a:t>wykonalności jako postępowanie </a:t>
            </a:r>
            <a:r>
              <a:rPr lang="pl-PL" dirty="0" smtClean="0">
                <a:solidFill>
                  <a:srgbClr val="313131"/>
                </a:solidFill>
              </a:rPr>
              <a:t>wpadkowe</a:t>
            </a:r>
            <a:endParaRPr lang="pl-PL" dirty="0">
              <a:solidFill>
                <a:srgbClr val="313131"/>
              </a:solidFill>
            </a:endParaRPr>
          </a:p>
        </p:txBody>
      </p:sp>
      <p:sp>
        <p:nvSpPr>
          <p:cNvPr id="6" name="Title 5"/>
          <p:cNvSpPr>
            <a:spLocks noGrp="1"/>
          </p:cNvSpPr>
          <p:nvPr>
            <p:ph type="title"/>
          </p:nvPr>
        </p:nvSpPr>
        <p:spPr/>
        <p:txBody>
          <a:bodyPr/>
          <a:lstStyle/>
          <a:p>
            <a:r>
              <a:rPr lang="pl-PL" dirty="0"/>
              <a:t>Dwie linie orzecznicze dotyczące charakteru postępowania</a:t>
            </a:r>
          </a:p>
        </p:txBody>
      </p:sp>
      <p:sp>
        <p:nvSpPr>
          <p:cNvPr id="10" name="Rounded Rectangle 9"/>
          <p:cNvSpPr/>
          <p:nvPr/>
        </p:nvSpPr>
        <p:spPr bwMode="gray">
          <a:xfrm>
            <a:off x="376234" y="2001010"/>
            <a:ext cx="8391525" cy="1186690"/>
          </a:xfrm>
          <a:prstGeom prst="roundRect">
            <a:avLst/>
          </a:prstGeom>
          <a:solidFill>
            <a:srgbClr val="86BC25"/>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1" name="Content Placeholder 1"/>
          <p:cNvSpPr txBox="1">
            <a:spLocks/>
          </p:cNvSpPr>
          <p:nvPr/>
        </p:nvSpPr>
        <p:spPr>
          <a:xfrm>
            <a:off x="552445" y="2089286"/>
            <a:ext cx="8039101" cy="1010137"/>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tabLst>
                <a:tab pos="5029200" algn="r"/>
              </a:tabLst>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tabLst>
                <a:tab pos="5029200" algn="r"/>
              </a:tabLst>
              <a:defRPr lang="en-US" sz="1200" b="1" kern="120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200" kern="120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6000"/>
            <a:r>
              <a:rPr lang="pl-PL" sz="1100" i="1" dirty="0">
                <a:solidFill>
                  <a:schemeClr val="bg1"/>
                </a:solidFill>
              </a:rPr>
              <a:t>„W orzecznictwie wypowiadano także pogląd odmienny i ten właśnie można uznać obecnie za dominujący. Zgodnie z przeważającą linią orzeczniczą, mimo pewnej odrębności postępowania w przedmiocie nadania decyzji rygoru natychmiastowej wykonalności, postępowanie to toczy się w ramach postępowania podatkowego, prowadzonego w indywidualnej sprawie podatkowej, które nie zostało jeszcze zakończone (por. wyrok Naczelnego Sądu Administracyjnego z dnia 2 lipca 2014 r., I FSK 197/14, z dnia 16 stycznia 2014 r., II FSK 718/13, z dnia 6 września 2016 r., II FSK 2550/14 i II FSK 2551/14).</a:t>
            </a:r>
            <a:r>
              <a:rPr lang="en-US" sz="1100" i="1" dirty="0" smtClean="0">
                <a:solidFill>
                  <a:schemeClr val="bg1"/>
                </a:solidFill>
              </a:rPr>
              <a:t>”</a:t>
            </a:r>
            <a:endParaRPr lang="pl-PL" sz="1100" i="1" dirty="0" smtClean="0">
              <a:solidFill>
                <a:schemeClr val="bg1"/>
              </a:solidFill>
            </a:endParaRPr>
          </a:p>
          <a:p>
            <a:endParaRPr lang="pl-PL" sz="1000" dirty="0"/>
          </a:p>
        </p:txBody>
      </p:sp>
      <p:sp>
        <p:nvSpPr>
          <p:cNvPr id="13" name="Rounded Rectangle 12"/>
          <p:cNvSpPr/>
          <p:nvPr/>
        </p:nvSpPr>
        <p:spPr bwMode="gray">
          <a:xfrm>
            <a:off x="376234" y="3795764"/>
            <a:ext cx="8391525" cy="1728736"/>
          </a:xfrm>
          <a:prstGeom prst="roundRect">
            <a:avLst/>
          </a:prstGeom>
          <a:solidFill>
            <a:srgbClr val="86BC25"/>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5" name="Content Placeholder 1"/>
          <p:cNvSpPr txBox="1">
            <a:spLocks/>
          </p:cNvSpPr>
          <p:nvPr/>
        </p:nvSpPr>
        <p:spPr>
          <a:xfrm>
            <a:off x="552445" y="3884040"/>
            <a:ext cx="8039101" cy="1551559"/>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tabLst>
                <a:tab pos="5029200" algn="r"/>
              </a:tabLst>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tabLst>
                <a:tab pos="5029200" algn="r"/>
              </a:tabLst>
              <a:defRPr lang="en-US" sz="1200" b="1" kern="120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200" kern="120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6000"/>
            <a:r>
              <a:rPr lang="pl-PL" sz="1100" i="1" dirty="0">
                <a:solidFill>
                  <a:schemeClr val="bg1"/>
                </a:solidFill>
              </a:rPr>
              <a:t>„Unormowanie wynikające z art. 165 § 5 pkt 3 O.p. stanowi natomiast, że przepisów § 2 i § 4 art. 165 O.p. nie stosuje się do postępowania w sprawie nadania decyzji rygoru natychmiastowej wykonalności. Przepis art. 165 § 5 O.p., w części ab initio, stanowi o postępowaniu w przedmiocie, którym jest nadanie decyzji rygoru natychmiastowej wykonalności; nie jest to natomiast sprawa podatkowa - w rozumieniu: sprawy załatwianej w postępowaniu podatkowym, o którym mowa w art. 165 § 1 O.p</a:t>
            </a:r>
            <a:r>
              <a:rPr lang="pl-PL" sz="1100" i="1" dirty="0" smtClean="0">
                <a:solidFill>
                  <a:schemeClr val="bg1"/>
                </a:solidFill>
              </a:rPr>
              <a:t>. </a:t>
            </a:r>
            <a:r>
              <a:rPr lang="pl-PL" sz="1100" i="1" dirty="0">
                <a:solidFill>
                  <a:schemeClr val="bg1"/>
                </a:solidFill>
              </a:rPr>
              <a:t>(…) Postępowanie w przedmiocie nadania decyzji rygoru natychmiastowej wykonalności toczy się jednak w ramach sprawy podatkowej, w której wydano decyzję mogącą zostać objętą rzeczonym rygorem, w tym sensie, że jest to szczególne – wpadkowe - postępowania prawne w obszarze postępowania podatkowego prowadzonego w indywidualnej sprawie podatkowej.</a:t>
            </a:r>
            <a:r>
              <a:rPr lang="en-US" sz="1100" i="1" dirty="0" smtClean="0">
                <a:solidFill>
                  <a:schemeClr val="bg1"/>
                </a:solidFill>
              </a:rPr>
              <a:t>”</a:t>
            </a:r>
            <a:endParaRPr lang="pl-PL" sz="1100" i="1" dirty="0" smtClean="0">
              <a:solidFill>
                <a:schemeClr val="bg1"/>
              </a:solidFill>
            </a:endParaRPr>
          </a:p>
          <a:p>
            <a:endParaRPr lang="pl-PL" sz="1000" dirty="0"/>
          </a:p>
        </p:txBody>
      </p:sp>
      <p:sp>
        <p:nvSpPr>
          <p:cNvPr id="16" name="Text Placeholder 3"/>
          <p:cNvSpPr>
            <a:spLocks noGrp="1"/>
          </p:cNvSpPr>
          <p:nvPr>
            <p:ph type="body" sz="quarter" idx="22"/>
          </p:nvPr>
        </p:nvSpPr>
        <p:spPr>
          <a:xfrm>
            <a:off x="376234" y="3376594"/>
            <a:ext cx="8391526" cy="330269"/>
          </a:xfrm>
        </p:spPr>
        <p:txBody>
          <a:bodyPr/>
          <a:lstStyle/>
          <a:p>
            <a:r>
              <a:rPr lang="pl-PL" dirty="0" smtClean="0"/>
              <a:t>Podobnie orzekł </a:t>
            </a:r>
            <a:r>
              <a:rPr lang="pl-PL" b="1" dirty="0" smtClean="0"/>
              <a:t>NSA w wyroku z dnia 9 lutego 2016 r., sygn. akt II FSK 3536/13:</a:t>
            </a:r>
            <a:endParaRPr lang="pl-PL" b="1" dirty="0"/>
          </a:p>
        </p:txBody>
      </p:sp>
      <p:grpSp>
        <p:nvGrpSpPr>
          <p:cNvPr id="17" name="Group 979"/>
          <p:cNvGrpSpPr>
            <a:grpSpLocks noChangeAspect="1"/>
          </p:cNvGrpSpPr>
          <p:nvPr/>
        </p:nvGrpSpPr>
        <p:grpSpPr bwMode="auto">
          <a:xfrm>
            <a:off x="7857825" y="307760"/>
            <a:ext cx="816275" cy="818675"/>
            <a:chOff x="2032" y="4237"/>
            <a:chExt cx="340" cy="341"/>
          </a:xfrm>
          <a:solidFill>
            <a:srgbClr val="86BC25"/>
          </a:solidFill>
        </p:grpSpPr>
        <p:sp>
          <p:nvSpPr>
            <p:cNvPr id="18" name="Freeform 980"/>
            <p:cNvSpPr>
              <a:spLocks noEditPoints="1"/>
            </p:cNvSpPr>
            <p:nvPr/>
          </p:nvSpPr>
          <p:spPr bwMode="auto">
            <a:xfrm>
              <a:off x="2032" y="423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81"/>
            <p:cNvSpPr>
              <a:spLocks/>
            </p:cNvSpPr>
            <p:nvPr/>
          </p:nvSpPr>
          <p:spPr bwMode="auto">
            <a:xfrm>
              <a:off x="2110" y="447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82"/>
            <p:cNvSpPr>
              <a:spLocks noEditPoints="1"/>
            </p:cNvSpPr>
            <p:nvPr/>
          </p:nvSpPr>
          <p:spPr bwMode="auto">
            <a:xfrm>
              <a:off x="2130" y="4320"/>
              <a:ext cx="164" cy="165"/>
            </a:xfrm>
            <a:custGeom>
              <a:avLst/>
              <a:gdLst>
                <a:gd name="T0" fmla="*/ 244 w 248"/>
                <a:gd name="T1" fmla="*/ 230 h 248"/>
                <a:gd name="T2" fmla="*/ 148 w 248"/>
                <a:gd name="T3" fmla="*/ 132 h 248"/>
                <a:gd name="T4" fmla="*/ 148 w 248"/>
                <a:gd name="T5" fmla="*/ 132 h 248"/>
                <a:gd name="T6" fmla="*/ 185 w 248"/>
                <a:gd name="T7" fmla="*/ 95 h 248"/>
                <a:gd name="T8" fmla="*/ 193 w 248"/>
                <a:gd name="T9" fmla="*/ 98 h 248"/>
                <a:gd name="T10" fmla="*/ 200 w 248"/>
                <a:gd name="T11" fmla="*/ 95 h 248"/>
                <a:gd name="T12" fmla="*/ 200 w 248"/>
                <a:gd name="T13" fmla="*/ 79 h 248"/>
                <a:gd name="T14" fmla="*/ 125 w 248"/>
                <a:gd name="T15" fmla="*/ 4 h 248"/>
                <a:gd name="T16" fmla="*/ 110 w 248"/>
                <a:gd name="T17" fmla="*/ 4 h 248"/>
                <a:gd name="T18" fmla="*/ 110 w 248"/>
                <a:gd name="T19" fmla="*/ 19 h 248"/>
                <a:gd name="T20" fmla="*/ 19 w 248"/>
                <a:gd name="T21" fmla="*/ 110 h 248"/>
                <a:gd name="T22" fmla="*/ 4 w 248"/>
                <a:gd name="T23" fmla="*/ 110 h 248"/>
                <a:gd name="T24" fmla="*/ 4 w 248"/>
                <a:gd name="T25" fmla="*/ 125 h 248"/>
                <a:gd name="T26" fmla="*/ 80 w 248"/>
                <a:gd name="T27" fmla="*/ 200 h 248"/>
                <a:gd name="T28" fmla="*/ 87 w 248"/>
                <a:gd name="T29" fmla="*/ 203 h 248"/>
                <a:gd name="T30" fmla="*/ 95 w 248"/>
                <a:gd name="T31" fmla="*/ 200 h 248"/>
                <a:gd name="T32" fmla="*/ 95 w 248"/>
                <a:gd name="T33" fmla="*/ 185 h 248"/>
                <a:gd name="T34" fmla="*/ 95 w 248"/>
                <a:gd name="T35" fmla="*/ 185 h 248"/>
                <a:gd name="T36" fmla="*/ 132 w 248"/>
                <a:gd name="T37" fmla="*/ 147 h 248"/>
                <a:gd name="T38" fmla="*/ 229 w 248"/>
                <a:gd name="T39" fmla="*/ 245 h 248"/>
                <a:gd name="T40" fmla="*/ 237 w 248"/>
                <a:gd name="T41" fmla="*/ 248 h 248"/>
                <a:gd name="T42" fmla="*/ 244 w 248"/>
                <a:gd name="T43" fmla="*/ 245 h 248"/>
                <a:gd name="T44" fmla="*/ 244 w 248"/>
                <a:gd name="T45" fmla="*/ 230 h 248"/>
                <a:gd name="T46" fmla="*/ 34 w 248"/>
                <a:gd name="T47" fmla="*/ 125 h 248"/>
                <a:gd name="T48" fmla="*/ 125 w 248"/>
                <a:gd name="T49" fmla="*/ 34 h 248"/>
                <a:gd name="T50" fmla="*/ 170 w 248"/>
                <a:gd name="T51" fmla="*/ 79 h 248"/>
                <a:gd name="T52" fmla="*/ 80 w 248"/>
                <a:gd name="T53" fmla="*/ 170 h 248"/>
                <a:gd name="T54" fmla="*/ 34 w 248"/>
                <a:gd name="T55" fmla="*/ 12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44" y="230"/>
                  </a:moveTo>
                  <a:cubicBezTo>
                    <a:pt x="148" y="132"/>
                    <a:pt x="148" y="132"/>
                    <a:pt x="148" y="132"/>
                  </a:cubicBezTo>
                  <a:cubicBezTo>
                    <a:pt x="148" y="132"/>
                    <a:pt x="148" y="132"/>
                    <a:pt x="148" y="132"/>
                  </a:cubicBezTo>
                  <a:cubicBezTo>
                    <a:pt x="185" y="95"/>
                    <a:pt x="185" y="95"/>
                    <a:pt x="185" y="95"/>
                  </a:cubicBezTo>
                  <a:cubicBezTo>
                    <a:pt x="187" y="97"/>
                    <a:pt x="190" y="98"/>
                    <a:pt x="193" y="98"/>
                  </a:cubicBezTo>
                  <a:cubicBezTo>
                    <a:pt x="196" y="98"/>
                    <a:pt x="198" y="97"/>
                    <a:pt x="200" y="95"/>
                  </a:cubicBezTo>
                  <a:cubicBezTo>
                    <a:pt x="205" y="90"/>
                    <a:pt x="205" y="84"/>
                    <a:pt x="200" y="79"/>
                  </a:cubicBezTo>
                  <a:cubicBezTo>
                    <a:pt x="125" y="4"/>
                    <a:pt x="125" y="4"/>
                    <a:pt x="125" y="4"/>
                  </a:cubicBezTo>
                  <a:cubicBezTo>
                    <a:pt x="121" y="0"/>
                    <a:pt x="114" y="0"/>
                    <a:pt x="110" y="4"/>
                  </a:cubicBezTo>
                  <a:cubicBezTo>
                    <a:pt x="106" y="8"/>
                    <a:pt x="106" y="15"/>
                    <a:pt x="110" y="19"/>
                  </a:cubicBezTo>
                  <a:cubicBezTo>
                    <a:pt x="19" y="110"/>
                    <a:pt x="19" y="110"/>
                    <a:pt x="19" y="110"/>
                  </a:cubicBezTo>
                  <a:cubicBezTo>
                    <a:pt x="15" y="105"/>
                    <a:pt x="8" y="105"/>
                    <a:pt x="4" y="110"/>
                  </a:cubicBezTo>
                  <a:cubicBezTo>
                    <a:pt x="0" y="114"/>
                    <a:pt x="0" y="121"/>
                    <a:pt x="4" y="125"/>
                  </a:cubicBezTo>
                  <a:cubicBezTo>
                    <a:pt x="80" y="200"/>
                    <a:pt x="80" y="200"/>
                    <a:pt x="80" y="200"/>
                  </a:cubicBezTo>
                  <a:cubicBezTo>
                    <a:pt x="82" y="202"/>
                    <a:pt x="84" y="203"/>
                    <a:pt x="87" y="203"/>
                  </a:cubicBezTo>
                  <a:cubicBezTo>
                    <a:pt x="90" y="203"/>
                    <a:pt x="93" y="202"/>
                    <a:pt x="95" y="200"/>
                  </a:cubicBezTo>
                  <a:cubicBezTo>
                    <a:pt x="99" y="196"/>
                    <a:pt x="99" y="189"/>
                    <a:pt x="95" y="185"/>
                  </a:cubicBezTo>
                  <a:cubicBezTo>
                    <a:pt x="95" y="185"/>
                    <a:pt x="95" y="185"/>
                    <a:pt x="95" y="185"/>
                  </a:cubicBezTo>
                  <a:cubicBezTo>
                    <a:pt x="132" y="147"/>
                    <a:pt x="132" y="147"/>
                    <a:pt x="132" y="147"/>
                  </a:cubicBezTo>
                  <a:cubicBezTo>
                    <a:pt x="229" y="245"/>
                    <a:pt x="229" y="245"/>
                    <a:pt x="229" y="245"/>
                  </a:cubicBezTo>
                  <a:cubicBezTo>
                    <a:pt x="231" y="247"/>
                    <a:pt x="234" y="248"/>
                    <a:pt x="237" y="248"/>
                  </a:cubicBezTo>
                  <a:cubicBezTo>
                    <a:pt x="239" y="248"/>
                    <a:pt x="242" y="247"/>
                    <a:pt x="244" y="245"/>
                  </a:cubicBezTo>
                  <a:cubicBezTo>
                    <a:pt x="248" y="241"/>
                    <a:pt x="248" y="234"/>
                    <a:pt x="244" y="230"/>
                  </a:cubicBezTo>
                  <a:close/>
                  <a:moveTo>
                    <a:pt x="34" y="125"/>
                  </a:moveTo>
                  <a:cubicBezTo>
                    <a:pt x="125" y="34"/>
                    <a:pt x="125" y="34"/>
                    <a:pt x="125" y="34"/>
                  </a:cubicBezTo>
                  <a:cubicBezTo>
                    <a:pt x="170" y="79"/>
                    <a:pt x="170" y="79"/>
                    <a:pt x="170" y="79"/>
                  </a:cubicBezTo>
                  <a:cubicBezTo>
                    <a:pt x="80" y="170"/>
                    <a:pt x="80" y="170"/>
                    <a:pt x="80" y="170"/>
                  </a:cubicBezTo>
                  <a:lnTo>
                    <a:pt x="34" y="1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9900643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Nadanie rygoru natychmiastowej wykonalności</a:t>
            </a:r>
            <a:br>
              <a:rPr lang="pl-PL" dirty="0" smtClean="0"/>
            </a:br>
            <a:endParaRPr lang="pl-PL" dirty="0"/>
          </a:p>
        </p:txBody>
      </p:sp>
      <p:sp>
        <p:nvSpPr>
          <p:cNvPr id="6" name="Text Placeholder 5"/>
          <p:cNvSpPr>
            <a:spLocks noGrp="1"/>
          </p:cNvSpPr>
          <p:nvPr>
            <p:ph type="body" sz="quarter" idx="13"/>
          </p:nvPr>
        </p:nvSpPr>
        <p:spPr/>
        <p:txBody>
          <a:bodyPr/>
          <a:lstStyle/>
          <a:p>
            <a:pPr>
              <a:spcAft>
                <a:spcPts val="0"/>
              </a:spcAft>
            </a:pPr>
            <a:r>
              <a:rPr lang="pl-PL" dirty="0" smtClean="0">
                <a:solidFill>
                  <a:srgbClr val="313131"/>
                </a:solidFill>
              </a:rPr>
              <a:t>Postępowanie </a:t>
            </a:r>
            <a:r>
              <a:rPr lang="pl-PL" dirty="0">
                <a:solidFill>
                  <a:srgbClr val="313131"/>
                </a:solidFill>
              </a:rPr>
              <a:t>incydentalne – charakterystyka</a:t>
            </a:r>
            <a:endParaRPr lang="pl-PL" dirty="0"/>
          </a:p>
        </p:txBody>
      </p:sp>
      <p:sp>
        <p:nvSpPr>
          <p:cNvPr id="5" name="Content Placeholder 4"/>
          <p:cNvSpPr>
            <a:spLocks noGrp="1"/>
          </p:cNvSpPr>
          <p:nvPr>
            <p:ph sz="quarter" idx="10"/>
          </p:nvPr>
        </p:nvSpPr>
        <p:spPr>
          <a:xfrm>
            <a:off x="376238" y="1408855"/>
            <a:ext cx="3979184" cy="4716461"/>
          </a:xfrm>
        </p:spPr>
        <p:txBody>
          <a:bodyPr/>
          <a:lstStyle/>
          <a:p>
            <a:r>
              <a:rPr lang="pl-PL" sz="1000" dirty="0" smtClean="0"/>
              <a:t>Postępowanie incydentalne (wpadkowe):</a:t>
            </a:r>
          </a:p>
          <a:p>
            <a:pPr marL="171450" indent="-171450">
              <a:buFont typeface="Arial" panose="020B0604020202020204" pitchFamily="34" charset="0"/>
              <a:buChar char="•"/>
            </a:pPr>
            <a:r>
              <a:rPr lang="pl-PL" sz="1000" dirty="0" smtClean="0"/>
              <a:t> jest postępowaniem dotyczącym kwestii nie merytorycznych, procesowych, </a:t>
            </a:r>
          </a:p>
          <a:p>
            <a:pPr marL="171450" indent="-171450">
              <a:buFont typeface="Arial" panose="020B0604020202020204" pitchFamily="34" charset="0"/>
              <a:buChar char="•"/>
            </a:pPr>
            <a:r>
              <a:rPr lang="pl-PL" sz="1000" dirty="0" smtClean="0"/>
              <a:t>nie rozstrzygających istoty sprawy, pojawiających się w toku postępowania głównego. </a:t>
            </a:r>
          </a:p>
          <a:p>
            <a:pPr marL="171450" indent="-171450">
              <a:buFont typeface="Arial" panose="020B0604020202020204" pitchFamily="34" charset="0"/>
              <a:buChar char="•"/>
            </a:pPr>
            <a:r>
              <a:rPr lang="pl-PL" sz="1000" dirty="0" smtClean="0"/>
              <a:t>Mieści się w zakresie postępowania głównego, zmierzającego do rozstrzygnięcia danej kwestii w drodze decyzji, </a:t>
            </a:r>
          </a:p>
          <a:p>
            <a:pPr marL="171450" indent="-171450">
              <a:buFont typeface="Arial" panose="020B0604020202020204" pitchFamily="34" charset="0"/>
              <a:buChar char="•"/>
            </a:pPr>
            <a:r>
              <a:rPr lang="pl-PL" sz="1000" dirty="0" smtClean="0"/>
              <a:t>może także pojawić się na etapie </a:t>
            </a:r>
            <a:r>
              <a:rPr lang="pl-PL" sz="1000" dirty="0" err="1" smtClean="0"/>
              <a:t>przedprocesowym</a:t>
            </a:r>
            <a:r>
              <a:rPr lang="pl-PL" sz="1000" dirty="0" smtClean="0"/>
              <a:t> jak i </a:t>
            </a:r>
            <a:r>
              <a:rPr lang="pl-PL" sz="1000" dirty="0" err="1" smtClean="0"/>
              <a:t>podecyzyjnym</a:t>
            </a:r>
            <a:r>
              <a:rPr lang="pl-PL" sz="1000" dirty="0"/>
              <a:t>.</a:t>
            </a:r>
            <a:endParaRPr lang="pl-PL" sz="1000" dirty="0" smtClean="0"/>
          </a:p>
          <a:p>
            <a:r>
              <a:rPr lang="pl-PL" sz="1000" b="1" dirty="0" smtClean="0"/>
              <a:t>Istotą tego rodzaju postępowań jest ich subsydiarność i niesamodzielność względem postępowania głównego.</a:t>
            </a:r>
          </a:p>
          <a:p>
            <a:r>
              <a:rPr lang="pl-PL" sz="1000" dirty="0" smtClean="0"/>
              <a:t>Zgodnie z treścią art. 216 Ordynacji podatkowej, postępowania o charakterze incydentalnym kończy wydanie postanowienia w danej sprawie.</a:t>
            </a:r>
          </a:p>
          <a:p>
            <a:r>
              <a:rPr lang="pl-PL" sz="1000" dirty="0" smtClean="0"/>
              <a:t>Przykładowo, postanowienia wydaje się w postępowaniach incydentalnych w sprawie o:</a:t>
            </a:r>
          </a:p>
          <a:p>
            <a:pPr marL="171450" indent="-171450">
              <a:buFont typeface="Arial" panose="020B0604020202020204" pitchFamily="34" charset="0"/>
              <a:buChar char="•"/>
            </a:pPr>
            <a:r>
              <a:rPr lang="pl-PL" sz="1000" dirty="0" smtClean="0"/>
              <a:t>odmowie </a:t>
            </a:r>
            <a:r>
              <a:rPr lang="pl-PL" sz="1000" dirty="0"/>
              <a:t>wszczęcia postępowania podatkowego (art. 165a </a:t>
            </a:r>
            <a:r>
              <a:rPr lang="pl-PL" sz="1000" dirty="0" err="1"/>
              <a:t>o.p</a:t>
            </a:r>
            <a:r>
              <a:rPr lang="pl-PL" sz="1000" dirty="0"/>
              <a:t>.),</a:t>
            </a:r>
          </a:p>
          <a:p>
            <a:pPr marL="171450" indent="-171450">
              <a:buFont typeface="Arial" panose="020B0604020202020204" pitchFamily="34" charset="0"/>
              <a:buChar char="•"/>
            </a:pPr>
            <a:r>
              <a:rPr lang="pl-PL" sz="1000" dirty="0" smtClean="0"/>
              <a:t>połączenie </a:t>
            </a:r>
            <a:r>
              <a:rPr lang="pl-PL" sz="1000" dirty="0"/>
              <a:t>postępowań (art. 166 § 2 </a:t>
            </a:r>
            <a:r>
              <a:rPr lang="pl-PL" sz="1000" dirty="0" err="1"/>
              <a:t>o.p</a:t>
            </a:r>
            <a:r>
              <a:rPr lang="pl-PL" sz="1000" dirty="0"/>
              <a:t>.),</a:t>
            </a:r>
          </a:p>
          <a:p>
            <a:pPr marL="171450" indent="-171450">
              <a:buFont typeface="Arial" panose="020B0604020202020204" pitchFamily="34" charset="0"/>
              <a:buChar char="•"/>
            </a:pPr>
            <a:r>
              <a:rPr lang="pl-PL" sz="1000" dirty="0" smtClean="0"/>
              <a:t>odmowę </a:t>
            </a:r>
            <a:r>
              <a:rPr lang="pl-PL" sz="1000" dirty="0"/>
              <a:t>uwzględnienia żądania strony w sprawie zmiany zakresu postępowania (art. 167 § 2 </a:t>
            </a:r>
            <a:r>
              <a:rPr lang="pl-PL" sz="1000" dirty="0" err="1"/>
              <a:t>o.p</a:t>
            </a:r>
            <a:r>
              <a:rPr lang="pl-PL" sz="1000" dirty="0" smtClean="0"/>
              <a:t>.).</a:t>
            </a:r>
            <a:endParaRPr lang="pl-PL" sz="1000" dirty="0"/>
          </a:p>
          <a:p>
            <a:endParaRPr lang="pl-PL" sz="1000" dirty="0"/>
          </a:p>
        </p:txBody>
      </p:sp>
      <p:sp>
        <p:nvSpPr>
          <p:cNvPr id="8" name="Rectangle 7"/>
          <p:cNvSpPr/>
          <p:nvPr/>
        </p:nvSpPr>
        <p:spPr bwMode="gray">
          <a:xfrm>
            <a:off x="4651513" y="1488111"/>
            <a:ext cx="4126727" cy="4494215"/>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9" name="TextBox 8"/>
          <p:cNvSpPr txBox="1"/>
          <p:nvPr/>
        </p:nvSpPr>
        <p:spPr>
          <a:xfrm>
            <a:off x="4766806" y="1566724"/>
            <a:ext cx="3896140" cy="4324261"/>
          </a:xfrm>
          <a:prstGeom prst="rect">
            <a:avLst/>
          </a:prstGeom>
          <a:noFill/>
        </p:spPr>
        <p:txBody>
          <a:bodyPr wrap="square" lIns="0" tIns="0" rIns="0" bIns="0" rtlCol="0">
            <a:spAutoFit/>
          </a:bodyPr>
          <a:lstStyle/>
          <a:p>
            <a:pPr>
              <a:spcBef>
                <a:spcPts val="600"/>
              </a:spcBef>
              <a:buSzPct val="100000"/>
            </a:pPr>
            <a:r>
              <a:rPr lang="pl-PL" sz="1200" b="1" dirty="0" smtClean="0">
                <a:solidFill>
                  <a:schemeClr val="bg1"/>
                </a:solidFill>
              </a:rPr>
              <a:t>Z wyroku NSA z dnia 13 stycznia 2017 r., </a:t>
            </a:r>
            <a:br>
              <a:rPr lang="pl-PL" sz="1200" b="1" dirty="0" smtClean="0">
                <a:solidFill>
                  <a:schemeClr val="bg1"/>
                </a:solidFill>
              </a:rPr>
            </a:br>
            <a:r>
              <a:rPr lang="pl-PL" sz="1200" b="1" dirty="0" smtClean="0">
                <a:solidFill>
                  <a:schemeClr val="bg1"/>
                </a:solidFill>
              </a:rPr>
              <a:t>I FSK 772/14:</a:t>
            </a:r>
          </a:p>
          <a:p>
            <a:pPr>
              <a:spcBef>
                <a:spcPts val="600"/>
              </a:spcBef>
              <a:buSzPct val="100000"/>
            </a:pPr>
            <a:r>
              <a:rPr lang="pl-PL" sz="1200" i="1" dirty="0" smtClean="0">
                <a:solidFill>
                  <a:schemeClr val="bg1"/>
                </a:solidFill>
              </a:rPr>
              <a:t>„W </a:t>
            </a:r>
            <a:r>
              <a:rPr lang="pl-PL" sz="1200" i="1" dirty="0">
                <a:solidFill>
                  <a:schemeClr val="bg1"/>
                </a:solidFill>
              </a:rPr>
              <a:t>tym zakresie za decydujące należało uznać to, że instytucja nadawania decyzji nieostatecznej rygoru natychmiastowej wykonalności, uregulowana w art. 165 § 5 pkt 3, art. 200 § 2 pkt 1 i art. 239a-239d O.p. z uwzględnieniem art. 25 ust. 1 i 2 </a:t>
            </a:r>
            <a:r>
              <a:rPr lang="pl-PL" sz="1200" i="1" dirty="0" err="1">
                <a:solidFill>
                  <a:schemeClr val="bg1"/>
                </a:solidFill>
              </a:rPr>
              <a:t>u.k.s</a:t>
            </a:r>
            <a:r>
              <a:rPr lang="pl-PL" sz="1200" i="1" dirty="0">
                <a:solidFill>
                  <a:schemeClr val="bg1"/>
                </a:solidFill>
              </a:rPr>
              <a:t>., nie ma samoistnego sensu prawnego. </a:t>
            </a:r>
            <a:r>
              <a:rPr lang="pl-PL" sz="1200" b="1" i="1" dirty="0">
                <a:solidFill>
                  <a:schemeClr val="bg1"/>
                </a:solidFill>
              </a:rPr>
              <a:t>Znaczeniowo nie funkcjonuje samodzielnie, gdyż stanowi jedynie narzędzie umożliwiające bezpośrednią ingerencję w drodze postanowienia w cechę, która tkwi wprost w innym akcie, a mianowicie w przymiot braku wykonalności decyzji nieostatecznej.</a:t>
            </a:r>
            <a:r>
              <a:rPr lang="pl-PL" sz="1200" i="1" dirty="0">
                <a:solidFill>
                  <a:schemeClr val="bg1"/>
                </a:solidFill>
              </a:rPr>
              <a:t> </a:t>
            </a:r>
            <a:r>
              <a:rPr lang="pl-PL" sz="1200" b="1" i="1" dirty="0">
                <a:solidFill>
                  <a:schemeClr val="bg1"/>
                </a:solidFill>
              </a:rPr>
              <a:t>W istocie pełni więc ona rolę wyłącznie służebną wobec decyzji w rozumieniu Ordynacji podatkowej, którą organ kontroli skarbowej kończy postępowanie kontrolne, gdy ustalenia dotyczą podatków, których określanie lub ustalanie należy do właściwości naczelników urzędów skarbowych</a:t>
            </a:r>
            <a:r>
              <a:rPr lang="pl-PL" sz="1200" i="1" dirty="0">
                <a:solidFill>
                  <a:schemeClr val="bg1"/>
                </a:solidFill>
              </a:rPr>
              <a:t> (zob. art. 24 ust. 1 pkt 1 lit. a </a:t>
            </a:r>
            <a:r>
              <a:rPr lang="pl-PL" sz="1200" i="1" dirty="0" err="1">
                <a:solidFill>
                  <a:schemeClr val="bg1"/>
                </a:solidFill>
              </a:rPr>
              <a:t>u.k.s</a:t>
            </a:r>
            <a:r>
              <a:rPr lang="pl-PL" sz="1200" i="1" dirty="0" smtClean="0">
                <a:solidFill>
                  <a:schemeClr val="bg1"/>
                </a:solidFill>
              </a:rPr>
              <a:t>.).”</a:t>
            </a:r>
          </a:p>
        </p:txBody>
      </p:sp>
      <p:sp>
        <p:nvSpPr>
          <p:cNvPr id="14" name="Freeform 936"/>
          <p:cNvSpPr>
            <a:spLocks noEditPoints="1"/>
          </p:cNvSpPr>
          <p:nvPr/>
        </p:nvSpPr>
        <p:spPr bwMode="auto">
          <a:xfrm>
            <a:off x="8431765" y="1565782"/>
            <a:ext cx="231181" cy="230095"/>
          </a:xfrm>
          <a:custGeom>
            <a:avLst/>
            <a:gdLst>
              <a:gd name="T0" fmla="*/ 320 w 321"/>
              <a:gd name="T1" fmla="*/ 221 h 320"/>
              <a:gd name="T2" fmla="*/ 278 w 321"/>
              <a:gd name="T3" fmla="*/ 50 h 320"/>
              <a:gd name="T4" fmla="*/ 277 w 321"/>
              <a:gd name="T5" fmla="*/ 50 h 320"/>
              <a:gd name="T6" fmla="*/ 277 w 321"/>
              <a:gd name="T7" fmla="*/ 48 h 320"/>
              <a:gd name="T8" fmla="*/ 275 w 321"/>
              <a:gd name="T9" fmla="*/ 46 h 320"/>
              <a:gd name="T10" fmla="*/ 274 w 321"/>
              <a:gd name="T11" fmla="*/ 45 h 320"/>
              <a:gd name="T12" fmla="*/ 272 w 321"/>
              <a:gd name="T13" fmla="*/ 44 h 320"/>
              <a:gd name="T14" fmla="*/ 271 w 321"/>
              <a:gd name="T15" fmla="*/ 43 h 320"/>
              <a:gd name="T16" fmla="*/ 268 w 321"/>
              <a:gd name="T17" fmla="*/ 42 h 320"/>
              <a:gd name="T18" fmla="*/ 267 w 321"/>
              <a:gd name="T19" fmla="*/ 42 h 320"/>
              <a:gd name="T20" fmla="*/ 267 w 321"/>
              <a:gd name="T21" fmla="*/ 42 h 320"/>
              <a:gd name="T22" fmla="*/ 171 w 321"/>
              <a:gd name="T23" fmla="*/ 42 h 320"/>
              <a:gd name="T24" fmla="*/ 171 w 321"/>
              <a:gd name="T25" fmla="*/ 10 h 320"/>
              <a:gd name="T26" fmla="*/ 161 w 321"/>
              <a:gd name="T27" fmla="*/ 0 h 320"/>
              <a:gd name="T28" fmla="*/ 150 w 321"/>
              <a:gd name="T29" fmla="*/ 10 h 320"/>
              <a:gd name="T30" fmla="*/ 150 w 321"/>
              <a:gd name="T31" fmla="*/ 42 h 320"/>
              <a:gd name="T32" fmla="*/ 65 w 321"/>
              <a:gd name="T33" fmla="*/ 42 h 320"/>
              <a:gd name="T34" fmla="*/ 64 w 321"/>
              <a:gd name="T35" fmla="*/ 42 h 320"/>
              <a:gd name="T36" fmla="*/ 61 w 321"/>
              <a:gd name="T37" fmla="*/ 43 h 320"/>
              <a:gd name="T38" fmla="*/ 60 w 321"/>
              <a:gd name="T39" fmla="*/ 44 h 320"/>
              <a:gd name="T40" fmla="*/ 58 w 321"/>
              <a:gd name="T41" fmla="*/ 45 h 320"/>
              <a:gd name="T42" fmla="*/ 57 w 321"/>
              <a:gd name="T43" fmla="*/ 46 h 320"/>
              <a:gd name="T44" fmla="*/ 55 w 321"/>
              <a:gd name="T45" fmla="*/ 48 h 320"/>
              <a:gd name="T46" fmla="*/ 55 w 321"/>
              <a:gd name="T47" fmla="*/ 49 h 320"/>
              <a:gd name="T48" fmla="*/ 54 w 321"/>
              <a:gd name="T49" fmla="*/ 50 h 320"/>
              <a:gd name="T50" fmla="*/ 1 w 321"/>
              <a:gd name="T51" fmla="*/ 220 h 320"/>
              <a:gd name="T52" fmla="*/ 3 w 321"/>
              <a:gd name="T53" fmla="*/ 230 h 320"/>
              <a:gd name="T54" fmla="*/ 11 w 321"/>
              <a:gd name="T55" fmla="*/ 234 h 320"/>
              <a:gd name="T56" fmla="*/ 107 w 321"/>
              <a:gd name="T57" fmla="*/ 234 h 320"/>
              <a:gd name="T58" fmla="*/ 116 w 321"/>
              <a:gd name="T59" fmla="*/ 230 h 320"/>
              <a:gd name="T60" fmla="*/ 118 w 321"/>
              <a:gd name="T61" fmla="*/ 221 h 320"/>
              <a:gd name="T62" fmla="*/ 78 w 321"/>
              <a:gd name="T63" fmla="*/ 64 h 320"/>
              <a:gd name="T64" fmla="*/ 150 w 321"/>
              <a:gd name="T65" fmla="*/ 64 h 320"/>
              <a:gd name="T66" fmla="*/ 150 w 321"/>
              <a:gd name="T67" fmla="*/ 298 h 320"/>
              <a:gd name="T68" fmla="*/ 97 w 321"/>
              <a:gd name="T69" fmla="*/ 298 h 320"/>
              <a:gd name="T70" fmla="*/ 86 w 321"/>
              <a:gd name="T71" fmla="*/ 309 h 320"/>
              <a:gd name="T72" fmla="*/ 97 w 321"/>
              <a:gd name="T73" fmla="*/ 320 h 320"/>
              <a:gd name="T74" fmla="*/ 225 w 321"/>
              <a:gd name="T75" fmla="*/ 320 h 320"/>
              <a:gd name="T76" fmla="*/ 235 w 321"/>
              <a:gd name="T77" fmla="*/ 309 h 320"/>
              <a:gd name="T78" fmla="*/ 225 w 321"/>
              <a:gd name="T79" fmla="*/ 298 h 320"/>
              <a:gd name="T80" fmla="*/ 171 w 321"/>
              <a:gd name="T81" fmla="*/ 298 h 320"/>
              <a:gd name="T82" fmla="*/ 171 w 321"/>
              <a:gd name="T83" fmla="*/ 64 h 320"/>
              <a:gd name="T84" fmla="*/ 253 w 321"/>
              <a:gd name="T85" fmla="*/ 64 h 320"/>
              <a:gd name="T86" fmla="*/ 204 w 321"/>
              <a:gd name="T87" fmla="*/ 220 h 320"/>
              <a:gd name="T88" fmla="*/ 205 w 321"/>
              <a:gd name="T89" fmla="*/ 230 h 320"/>
              <a:gd name="T90" fmla="*/ 214 w 321"/>
              <a:gd name="T91" fmla="*/ 234 h 320"/>
              <a:gd name="T92" fmla="*/ 310 w 321"/>
              <a:gd name="T93" fmla="*/ 234 h 320"/>
              <a:gd name="T94" fmla="*/ 318 w 321"/>
              <a:gd name="T95" fmla="*/ 230 h 320"/>
              <a:gd name="T96" fmla="*/ 320 w 321"/>
              <a:gd name="T97" fmla="*/ 221 h 320"/>
              <a:gd name="T98" fmla="*/ 26 w 321"/>
              <a:gd name="T99" fmla="*/ 213 h 320"/>
              <a:gd name="T100" fmla="*/ 64 w 321"/>
              <a:gd name="T101" fmla="*/ 92 h 320"/>
              <a:gd name="T102" fmla="*/ 94 w 321"/>
              <a:gd name="T103" fmla="*/ 213 h 320"/>
              <a:gd name="T104" fmla="*/ 26 w 321"/>
              <a:gd name="T105" fmla="*/ 213 h 320"/>
              <a:gd name="T106" fmla="*/ 229 w 321"/>
              <a:gd name="T107" fmla="*/ 213 h 320"/>
              <a:gd name="T108" fmla="*/ 266 w 321"/>
              <a:gd name="T109" fmla="*/ 92 h 320"/>
              <a:gd name="T110" fmla="*/ 296 w 321"/>
              <a:gd name="T111" fmla="*/ 213 h 320"/>
              <a:gd name="T112" fmla="*/ 229 w 321"/>
              <a:gd name="T113" fmla="*/ 2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1" h="320">
                <a:moveTo>
                  <a:pt x="320" y="221"/>
                </a:moveTo>
                <a:cubicBezTo>
                  <a:pt x="278" y="50"/>
                  <a:pt x="278" y="50"/>
                  <a:pt x="278" y="50"/>
                </a:cubicBezTo>
                <a:cubicBezTo>
                  <a:pt x="278" y="50"/>
                  <a:pt x="277" y="50"/>
                  <a:pt x="277" y="50"/>
                </a:cubicBezTo>
                <a:cubicBezTo>
                  <a:pt x="277" y="49"/>
                  <a:pt x="277" y="49"/>
                  <a:pt x="277" y="48"/>
                </a:cubicBezTo>
                <a:cubicBezTo>
                  <a:pt x="276" y="47"/>
                  <a:pt x="276" y="47"/>
                  <a:pt x="275" y="46"/>
                </a:cubicBezTo>
                <a:cubicBezTo>
                  <a:pt x="275" y="46"/>
                  <a:pt x="275" y="45"/>
                  <a:pt x="274" y="45"/>
                </a:cubicBezTo>
                <a:cubicBezTo>
                  <a:pt x="274" y="45"/>
                  <a:pt x="273" y="44"/>
                  <a:pt x="272" y="44"/>
                </a:cubicBezTo>
                <a:cubicBezTo>
                  <a:pt x="272" y="43"/>
                  <a:pt x="272" y="43"/>
                  <a:pt x="271" y="43"/>
                </a:cubicBezTo>
                <a:cubicBezTo>
                  <a:pt x="270" y="43"/>
                  <a:pt x="269" y="42"/>
                  <a:pt x="268" y="42"/>
                </a:cubicBezTo>
                <a:cubicBezTo>
                  <a:pt x="268" y="42"/>
                  <a:pt x="268" y="42"/>
                  <a:pt x="267" y="42"/>
                </a:cubicBezTo>
                <a:cubicBezTo>
                  <a:pt x="267" y="42"/>
                  <a:pt x="267" y="42"/>
                  <a:pt x="267" y="42"/>
                </a:cubicBezTo>
                <a:cubicBezTo>
                  <a:pt x="171" y="42"/>
                  <a:pt x="171" y="42"/>
                  <a:pt x="171" y="42"/>
                </a:cubicBezTo>
                <a:cubicBezTo>
                  <a:pt x="171" y="10"/>
                  <a:pt x="171" y="10"/>
                  <a:pt x="171" y="10"/>
                </a:cubicBezTo>
                <a:cubicBezTo>
                  <a:pt x="171" y="4"/>
                  <a:pt x="167" y="0"/>
                  <a:pt x="161" y="0"/>
                </a:cubicBezTo>
                <a:cubicBezTo>
                  <a:pt x="155" y="0"/>
                  <a:pt x="150" y="4"/>
                  <a:pt x="150" y="10"/>
                </a:cubicBezTo>
                <a:cubicBezTo>
                  <a:pt x="150" y="42"/>
                  <a:pt x="150" y="42"/>
                  <a:pt x="150" y="42"/>
                </a:cubicBezTo>
                <a:cubicBezTo>
                  <a:pt x="65" y="42"/>
                  <a:pt x="65" y="42"/>
                  <a:pt x="65" y="42"/>
                </a:cubicBezTo>
                <a:cubicBezTo>
                  <a:pt x="64" y="42"/>
                  <a:pt x="64" y="42"/>
                  <a:pt x="64" y="42"/>
                </a:cubicBezTo>
                <a:cubicBezTo>
                  <a:pt x="63" y="43"/>
                  <a:pt x="62" y="43"/>
                  <a:pt x="61" y="43"/>
                </a:cubicBezTo>
                <a:cubicBezTo>
                  <a:pt x="61" y="43"/>
                  <a:pt x="60" y="43"/>
                  <a:pt x="60" y="44"/>
                </a:cubicBezTo>
                <a:cubicBezTo>
                  <a:pt x="59" y="44"/>
                  <a:pt x="58" y="45"/>
                  <a:pt x="58" y="45"/>
                </a:cubicBezTo>
                <a:cubicBezTo>
                  <a:pt x="57" y="45"/>
                  <a:pt x="57" y="46"/>
                  <a:pt x="57" y="46"/>
                </a:cubicBezTo>
                <a:cubicBezTo>
                  <a:pt x="56" y="47"/>
                  <a:pt x="56" y="47"/>
                  <a:pt x="55" y="48"/>
                </a:cubicBezTo>
                <a:cubicBezTo>
                  <a:pt x="55" y="49"/>
                  <a:pt x="55" y="49"/>
                  <a:pt x="55" y="49"/>
                </a:cubicBezTo>
                <a:cubicBezTo>
                  <a:pt x="55" y="49"/>
                  <a:pt x="55" y="50"/>
                  <a:pt x="54" y="50"/>
                </a:cubicBezTo>
                <a:cubicBezTo>
                  <a:pt x="1" y="220"/>
                  <a:pt x="1" y="220"/>
                  <a:pt x="1" y="220"/>
                </a:cubicBezTo>
                <a:cubicBezTo>
                  <a:pt x="0" y="224"/>
                  <a:pt x="1" y="227"/>
                  <a:pt x="3" y="230"/>
                </a:cubicBezTo>
                <a:cubicBezTo>
                  <a:pt x="5" y="233"/>
                  <a:pt x="8" y="234"/>
                  <a:pt x="11" y="234"/>
                </a:cubicBezTo>
                <a:cubicBezTo>
                  <a:pt x="107" y="234"/>
                  <a:pt x="107" y="234"/>
                  <a:pt x="107" y="234"/>
                </a:cubicBezTo>
                <a:cubicBezTo>
                  <a:pt x="111" y="234"/>
                  <a:pt x="114" y="233"/>
                  <a:pt x="116" y="230"/>
                </a:cubicBezTo>
                <a:cubicBezTo>
                  <a:pt x="118" y="228"/>
                  <a:pt x="118" y="224"/>
                  <a:pt x="118" y="221"/>
                </a:cubicBezTo>
                <a:cubicBezTo>
                  <a:pt x="78" y="64"/>
                  <a:pt x="78" y="64"/>
                  <a:pt x="78" y="64"/>
                </a:cubicBezTo>
                <a:cubicBezTo>
                  <a:pt x="150" y="64"/>
                  <a:pt x="150" y="64"/>
                  <a:pt x="150" y="64"/>
                </a:cubicBezTo>
                <a:cubicBezTo>
                  <a:pt x="150" y="298"/>
                  <a:pt x="150" y="298"/>
                  <a:pt x="150" y="298"/>
                </a:cubicBezTo>
                <a:cubicBezTo>
                  <a:pt x="97" y="298"/>
                  <a:pt x="97" y="298"/>
                  <a:pt x="97" y="298"/>
                </a:cubicBezTo>
                <a:cubicBezTo>
                  <a:pt x="91" y="298"/>
                  <a:pt x="86" y="303"/>
                  <a:pt x="86" y="309"/>
                </a:cubicBezTo>
                <a:cubicBezTo>
                  <a:pt x="86" y="315"/>
                  <a:pt x="91" y="320"/>
                  <a:pt x="97" y="320"/>
                </a:cubicBezTo>
                <a:cubicBezTo>
                  <a:pt x="225" y="320"/>
                  <a:pt x="225" y="320"/>
                  <a:pt x="225" y="320"/>
                </a:cubicBezTo>
                <a:cubicBezTo>
                  <a:pt x="231" y="320"/>
                  <a:pt x="235" y="315"/>
                  <a:pt x="235" y="309"/>
                </a:cubicBezTo>
                <a:cubicBezTo>
                  <a:pt x="235" y="303"/>
                  <a:pt x="231" y="298"/>
                  <a:pt x="225" y="298"/>
                </a:cubicBezTo>
                <a:cubicBezTo>
                  <a:pt x="171" y="298"/>
                  <a:pt x="171" y="298"/>
                  <a:pt x="171" y="298"/>
                </a:cubicBezTo>
                <a:cubicBezTo>
                  <a:pt x="171" y="64"/>
                  <a:pt x="171" y="64"/>
                  <a:pt x="171" y="64"/>
                </a:cubicBezTo>
                <a:cubicBezTo>
                  <a:pt x="253" y="64"/>
                  <a:pt x="253" y="64"/>
                  <a:pt x="253" y="64"/>
                </a:cubicBezTo>
                <a:cubicBezTo>
                  <a:pt x="204" y="220"/>
                  <a:pt x="204" y="220"/>
                  <a:pt x="204" y="220"/>
                </a:cubicBezTo>
                <a:cubicBezTo>
                  <a:pt x="203" y="224"/>
                  <a:pt x="203" y="227"/>
                  <a:pt x="205" y="230"/>
                </a:cubicBezTo>
                <a:cubicBezTo>
                  <a:pt x="207" y="233"/>
                  <a:pt x="211" y="234"/>
                  <a:pt x="214" y="234"/>
                </a:cubicBezTo>
                <a:cubicBezTo>
                  <a:pt x="310" y="234"/>
                  <a:pt x="310" y="234"/>
                  <a:pt x="310" y="234"/>
                </a:cubicBezTo>
                <a:cubicBezTo>
                  <a:pt x="313" y="234"/>
                  <a:pt x="316" y="233"/>
                  <a:pt x="318" y="230"/>
                </a:cubicBezTo>
                <a:cubicBezTo>
                  <a:pt x="320" y="228"/>
                  <a:pt x="321" y="224"/>
                  <a:pt x="320" y="221"/>
                </a:cubicBezTo>
                <a:close/>
                <a:moveTo>
                  <a:pt x="26" y="213"/>
                </a:moveTo>
                <a:cubicBezTo>
                  <a:pt x="64" y="92"/>
                  <a:pt x="64" y="92"/>
                  <a:pt x="64" y="92"/>
                </a:cubicBezTo>
                <a:cubicBezTo>
                  <a:pt x="94" y="213"/>
                  <a:pt x="94" y="213"/>
                  <a:pt x="94" y="213"/>
                </a:cubicBezTo>
                <a:lnTo>
                  <a:pt x="26" y="213"/>
                </a:lnTo>
                <a:close/>
                <a:moveTo>
                  <a:pt x="229" y="213"/>
                </a:moveTo>
                <a:cubicBezTo>
                  <a:pt x="266" y="92"/>
                  <a:pt x="266" y="92"/>
                  <a:pt x="266" y="92"/>
                </a:cubicBezTo>
                <a:cubicBezTo>
                  <a:pt x="296" y="213"/>
                  <a:pt x="296" y="213"/>
                  <a:pt x="296" y="213"/>
                </a:cubicBezTo>
                <a:lnTo>
                  <a:pt x="229" y="2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22"/>
          <p:cNvSpPr>
            <a:spLocks noChangeAspect="1" noEditPoints="1"/>
          </p:cNvSpPr>
          <p:nvPr/>
        </p:nvSpPr>
        <p:spPr bwMode="auto">
          <a:xfrm>
            <a:off x="7993333" y="312356"/>
            <a:ext cx="680767" cy="68076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0 w 512"/>
              <a:gd name="T11" fmla="*/ 408 h 512"/>
              <a:gd name="T12" fmla="*/ 352 w 512"/>
              <a:gd name="T13" fmla="*/ 413 h 512"/>
              <a:gd name="T14" fmla="*/ 346 w 512"/>
              <a:gd name="T15" fmla="*/ 411 h 512"/>
              <a:gd name="T16" fmla="*/ 310 w 512"/>
              <a:gd name="T17" fmla="*/ 380 h 512"/>
              <a:gd name="T18" fmla="*/ 260 w 512"/>
              <a:gd name="T19" fmla="*/ 302 h 512"/>
              <a:gd name="T20" fmla="*/ 256 w 512"/>
              <a:gd name="T21" fmla="*/ 288 h 512"/>
              <a:gd name="T22" fmla="*/ 199 w 512"/>
              <a:gd name="T23" fmla="*/ 383 h 512"/>
              <a:gd name="T24" fmla="*/ 166 w 512"/>
              <a:gd name="T25" fmla="*/ 411 h 512"/>
              <a:gd name="T26" fmla="*/ 160 w 512"/>
              <a:gd name="T27" fmla="*/ 413 h 512"/>
              <a:gd name="T28" fmla="*/ 151 w 512"/>
              <a:gd name="T29" fmla="*/ 408 h 512"/>
              <a:gd name="T30" fmla="*/ 154 w 512"/>
              <a:gd name="T31" fmla="*/ 393 h 512"/>
              <a:gd name="T32" fmla="*/ 184 w 512"/>
              <a:gd name="T33" fmla="*/ 368 h 512"/>
              <a:gd name="T34" fmla="*/ 245 w 512"/>
              <a:gd name="T35" fmla="*/ 218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248 w 512"/>
              <a:gd name="T47" fmla="*/ 99 h 512"/>
              <a:gd name="T48" fmla="*/ 252 w 512"/>
              <a:gd name="T49" fmla="*/ 96 h 512"/>
              <a:gd name="T50" fmla="*/ 260 w 512"/>
              <a:gd name="T51" fmla="*/ 96 h 512"/>
              <a:gd name="T52" fmla="*/ 263 w 512"/>
              <a:gd name="T53" fmla="*/ 99 h 512"/>
              <a:gd name="T54" fmla="*/ 349 w 512"/>
              <a:gd name="T55" fmla="*/ 184 h 512"/>
              <a:gd name="T56" fmla="*/ 349 w 512"/>
              <a:gd name="T57" fmla="*/ 199 h 512"/>
              <a:gd name="T58" fmla="*/ 341 w 512"/>
              <a:gd name="T59" fmla="*/ 202 h 512"/>
              <a:gd name="T60" fmla="*/ 333 w 512"/>
              <a:gd name="T61" fmla="*/ 199 h 512"/>
              <a:gd name="T62" fmla="*/ 266 w 512"/>
              <a:gd name="T63" fmla="*/ 132 h 512"/>
              <a:gd name="T64" fmla="*/ 266 w 512"/>
              <a:gd name="T65" fmla="*/ 218 h 512"/>
              <a:gd name="T66" fmla="*/ 280 w 512"/>
              <a:gd name="T67" fmla="*/ 294 h 512"/>
              <a:gd name="T68" fmla="*/ 325 w 512"/>
              <a:gd name="T69" fmla="*/ 366 h 512"/>
              <a:gd name="T70" fmla="*/ 358 w 512"/>
              <a:gd name="T71" fmla="*/ 393 h 512"/>
              <a:gd name="T72" fmla="*/ 360 w 512"/>
              <a:gd name="T73" fmla="*/ 4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0" y="408"/>
                </a:moveTo>
                <a:cubicBezTo>
                  <a:pt x="358" y="411"/>
                  <a:pt x="355" y="413"/>
                  <a:pt x="352" y="413"/>
                </a:cubicBezTo>
                <a:cubicBezTo>
                  <a:pt x="350" y="413"/>
                  <a:pt x="347" y="412"/>
                  <a:pt x="346" y="411"/>
                </a:cubicBezTo>
                <a:cubicBezTo>
                  <a:pt x="333" y="402"/>
                  <a:pt x="321" y="392"/>
                  <a:pt x="310" y="380"/>
                </a:cubicBezTo>
                <a:cubicBezTo>
                  <a:pt x="288" y="358"/>
                  <a:pt x="272" y="331"/>
                  <a:pt x="260" y="302"/>
                </a:cubicBezTo>
                <a:cubicBezTo>
                  <a:pt x="259" y="297"/>
                  <a:pt x="257" y="293"/>
                  <a:pt x="256" y="288"/>
                </a:cubicBezTo>
                <a:cubicBezTo>
                  <a:pt x="245" y="323"/>
                  <a:pt x="226" y="356"/>
                  <a:pt x="199" y="383"/>
                </a:cubicBezTo>
                <a:cubicBezTo>
                  <a:pt x="189" y="393"/>
                  <a:pt x="178" y="403"/>
                  <a:pt x="166" y="411"/>
                </a:cubicBezTo>
                <a:cubicBezTo>
                  <a:pt x="164" y="412"/>
                  <a:pt x="162" y="413"/>
                  <a:pt x="160" y="413"/>
                </a:cubicBezTo>
                <a:cubicBezTo>
                  <a:pt x="156" y="413"/>
                  <a:pt x="153" y="411"/>
                  <a:pt x="151" y="408"/>
                </a:cubicBezTo>
                <a:cubicBezTo>
                  <a:pt x="148" y="403"/>
                  <a:pt x="149" y="397"/>
                  <a:pt x="154" y="393"/>
                </a:cubicBezTo>
                <a:cubicBezTo>
                  <a:pt x="164" y="386"/>
                  <a:pt x="175" y="377"/>
                  <a:pt x="184" y="368"/>
                </a:cubicBezTo>
                <a:cubicBezTo>
                  <a:pt x="223" y="328"/>
                  <a:pt x="245" y="275"/>
                  <a:pt x="245" y="218"/>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218"/>
                  <a:pt x="266" y="218"/>
                  <a:pt x="266" y="218"/>
                </a:cubicBezTo>
                <a:cubicBezTo>
                  <a:pt x="266" y="245"/>
                  <a:pt x="271" y="270"/>
                  <a:pt x="280" y="294"/>
                </a:cubicBezTo>
                <a:cubicBezTo>
                  <a:pt x="290" y="321"/>
                  <a:pt x="306" y="345"/>
                  <a:pt x="325" y="366"/>
                </a:cubicBezTo>
                <a:cubicBezTo>
                  <a:pt x="335" y="376"/>
                  <a:pt x="346" y="385"/>
                  <a:pt x="358" y="393"/>
                </a:cubicBezTo>
                <a:cubicBezTo>
                  <a:pt x="363" y="397"/>
                  <a:pt x="364" y="403"/>
                  <a:pt x="360" y="40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430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a:t>Nadanie rygoru natychmiastowej wykonalności w sprawach </a:t>
            </a:r>
            <a:br>
              <a:rPr lang="pl-PL" dirty="0"/>
            </a:br>
            <a:r>
              <a:rPr lang="pl-PL" dirty="0"/>
              <a:t>podatkowych</a:t>
            </a:r>
          </a:p>
        </p:txBody>
      </p:sp>
      <p:sp>
        <p:nvSpPr>
          <p:cNvPr id="5" name="Text Placeholder 4"/>
          <p:cNvSpPr>
            <a:spLocks noGrp="1"/>
          </p:cNvSpPr>
          <p:nvPr>
            <p:ph type="body" idx="1"/>
          </p:nvPr>
        </p:nvSpPr>
        <p:spPr/>
        <p:txBody>
          <a:bodyPr/>
          <a:lstStyle/>
          <a:p>
            <a:r>
              <a:rPr lang="pl-PL" dirty="0" smtClean="0"/>
              <a:t>Rygor natychmiastowej wykonalności a pełnomocnik</a:t>
            </a:r>
            <a:endParaRPr lang="pl-PL" dirty="0"/>
          </a:p>
        </p:txBody>
      </p:sp>
    </p:spTree>
    <p:extLst>
      <p:ext uri="{BB962C8B-B14F-4D97-AF65-F5344CB8AC3E}">
        <p14:creationId xmlns:p14="http://schemas.microsoft.com/office/powerpoint/2010/main" val="361247007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589"/>
          <p:cNvSpPr>
            <a:spLocks noChangeAspect="1" noEditPoints="1"/>
          </p:cNvSpPr>
          <p:nvPr/>
        </p:nvSpPr>
        <p:spPr bwMode="auto">
          <a:xfrm>
            <a:off x="7860522" y="315953"/>
            <a:ext cx="810482" cy="810482"/>
          </a:xfrm>
          <a:custGeom>
            <a:avLst/>
            <a:gdLst>
              <a:gd name="T0" fmla="*/ 384 w 512"/>
              <a:gd name="T1" fmla="*/ 157 h 512"/>
              <a:gd name="T2" fmla="*/ 384 w 512"/>
              <a:gd name="T3" fmla="*/ 349 h 512"/>
              <a:gd name="T4" fmla="*/ 266 w 512"/>
              <a:gd name="T5" fmla="*/ 348 h 512"/>
              <a:gd name="T6" fmla="*/ 266 w 512"/>
              <a:gd name="T7" fmla="*/ 157 h 512"/>
              <a:gd name="T8" fmla="*/ 384 w 512"/>
              <a:gd name="T9" fmla="*/ 157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405 w 512"/>
              <a:gd name="T21" fmla="*/ 149 h 512"/>
              <a:gd name="T22" fmla="*/ 398 w 512"/>
              <a:gd name="T23" fmla="*/ 139 h 512"/>
              <a:gd name="T24" fmla="*/ 256 w 512"/>
              <a:gd name="T25" fmla="*/ 138 h 512"/>
              <a:gd name="T26" fmla="*/ 114 w 512"/>
              <a:gd name="T27" fmla="*/ 139 h 512"/>
              <a:gd name="T28" fmla="*/ 106 w 512"/>
              <a:gd name="T29" fmla="*/ 149 h 512"/>
              <a:gd name="T30" fmla="*/ 106 w 512"/>
              <a:gd name="T31" fmla="*/ 362 h 512"/>
              <a:gd name="T32" fmla="*/ 111 w 512"/>
              <a:gd name="T33" fmla="*/ 371 h 512"/>
              <a:gd name="T34" fmla="*/ 121 w 512"/>
              <a:gd name="T35" fmla="*/ 372 h 512"/>
              <a:gd name="T36" fmla="*/ 253 w 512"/>
              <a:gd name="T37" fmla="*/ 373 h 512"/>
              <a:gd name="T38" fmla="*/ 256 w 512"/>
              <a:gd name="T39" fmla="*/ 373 h 512"/>
              <a:gd name="T40" fmla="*/ 260 w 512"/>
              <a:gd name="T41" fmla="*/ 372 h 512"/>
              <a:gd name="T42" fmla="*/ 260 w 512"/>
              <a:gd name="T43" fmla="*/ 372 h 512"/>
              <a:gd name="T44" fmla="*/ 391 w 512"/>
              <a:gd name="T45" fmla="*/ 373 h 512"/>
              <a:gd name="T46" fmla="*/ 401 w 512"/>
              <a:gd name="T47" fmla="*/ 371 h 512"/>
              <a:gd name="T48" fmla="*/ 405 w 512"/>
              <a:gd name="T49" fmla="*/ 362 h 512"/>
              <a:gd name="T50" fmla="*/ 405 w 512"/>
              <a:gd name="T51" fmla="*/ 149 h 512"/>
              <a:gd name="T52" fmla="*/ 128 w 512"/>
              <a:gd name="T53" fmla="*/ 157 h 512"/>
              <a:gd name="T54" fmla="*/ 128 w 512"/>
              <a:gd name="T55" fmla="*/ 348 h 512"/>
              <a:gd name="T56" fmla="*/ 245 w 512"/>
              <a:gd name="T57" fmla="*/ 349 h 512"/>
              <a:gd name="T58" fmla="*/ 245 w 512"/>
              <a:gd name="T59" fmla="*/ 157 h 512"/>
              <a:gd name="T60" fmla="*/ 128 w 512"/>
              <a:gd name="T61" fmla="*/ 15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384" y="157"/>
                </a:moveTo>
                <a:cubicBezTo>
                  <a:pt x="384" y="349"/>
                  <a:pt x="384" y="349"/>
                  <a:pt x="384" y="349"/>
                </a:cubicBezTo>
                <a:cubicBezTo>
                  <a:pt x="328" y="335"/>
                  <a:pt x="287" y="342"/>
                  <a:pt x="266" y="348"/>
                </a:cubicBezTo>
                <a:cubicBezTo>
                  <a:pt x="266" y="157"/>
                  <a:pt x="266" y="157"/>
                  <a:pt x="266" y="157"/>
                </a:cubicBezTo>
                <a:cubicBezTo>
                  <a:pt x="321" y="144"/>
                  <a:pt x="367" y="153"/>
                  <a:pt x="384" y="15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49"/>
                </a:moveTo>
                <a:cubicBezTo>
                  <a:pt x="405" y="144"/>
                  <a:pt x="402" y="140"/>
                  <a:pt x="398" y="139"/>
                </a:cubicBezTo>
                <a:cubicBezTo>
                  <a:pt x="395" y="138"/>
                  <a:pt x="334" y="117"/>
                  <a:pt x="256" y="138"/>
                </a:cubicBezTo>
                <a:cubicBezTo>
                  <a:pt x="243" y="133"/>
                  <a:pt x="191" y="120"/>
                  <a:pt x="114" y="139"/>
                </a:cubicBezTo>
                <a:cubicBezTo>
                  <a:pt x="110" y="140"/>
                  <a:pt x="106" y="144"/>
                  <a:pt x="106" y="149"/>
                </a:cubicBezTo>
                <a:cubicBezTo>
                  <a:pt x="106" y="362"/>
                  <a:pt x="106" y="362"/>
                  <a:pt x="106" y="362"/>
                </a:cubicBezTo>
                <a:cubicBezTo>
                  <a:pt x="106" y="366"/>
                  <a:pt x="108" y="369"/>
                  <a:pt x="111" y="371"/>
                </a:cubicBezTo>
                <a:cubicBezTo>
                  <a:pt x="114" y="373"/>
                  <a:pt x="118" y="374"/>
                  <a:pt x="121" y="372"/>
                </a:cubicBezTo>
                <a:cubicBezTo>
                  <a:pt x="122" y="372"/>
                  <a:pt x="178" y="350"/>
                  <a:pt x="253" y="373"/>
                </a:cubicBezTo>
                <a:cubicBezTo>
                  <a:pt x="254" y="373"/>
                  <a:pt x="255" y="373"/>
                  <a:pt x="256" y="373"/>
                </a:cubicBezTo>
                <a:cubicBezTo>
                  <a:pt x="257" y="373"/>
                  <a:pt x="259" y="373"/>
                  <a:pt x="260" y="372"/>
                </a:cubicBezTo>
                <a:cubicBezTo>
                  <a:pt x="260" y="372"/>
                  <a:pt x="260" y="372"/>
                  <a:pt x="260" y="372"/>
                </a:cubicBezTo>
                <a:cubicBezTo>
                  <a:pt x="261" y="372"/>
                  <a:pt x="311" y="350"/>
                  <a:pt x="391" y="373"/>
                </a:cubicBezTo>
                <a:cubicBezTo>
                  <a:pt x="395" y="373"/>
                  <a:pt x="398" y="373"/>
                  <a:pt x="401" y="371"/>
                </a:cubicBezTo>
                <a:cubicBezTo>
                  <a:pt x="403" y="369"/>
                  <a:pt x="405" y="366"/>
                  <a:pt x="405" y="362"/>
                </a:cubicBezTo>
                <a:lnTo>
                  <a:pt x="405" y="149"/>
                </a:lnTo>
                <a:close/>
                <a:moveTo>
                  <a:pt x="128" y="157"/>
                </a:moveTo>
                <a:cubicBezTo>
                  <a:pt x="128" y="348"/>
                  <a:pt x="128" y="348"/>
                  <a:pt x="128" y="348"/>
                </a:cubicBezTo>
                <a:cubicBezTo>
                  <a:pt x="149" y="342"/>
                  <a:pt x="192" y="336"/>
                  <a:pt x="245" y="349"/>
                </a:cubicBezTo>
                <a:cubicBezTo>
                  <a:pt x="245" y="157"/>
                  <a:pt x="245" y="157"/>
                  <a:pt x="245" y="157"/>
                </a:cubicBezTo>
                <a:cubicBezTo>
                  <a:pt x="229" y="153"/>
                  <a:pt x="187" y="144"/>
                  <a:pt x="128" y="157"/>
                </a:cubicBezTo>
                <a:close/>
              </a:path>
            </a:pathLst>
          </a:custGeom>
          <a:solidFill>
            <a:srgbClr val="012169"/>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 name="Content Placeholder 6"/>
          <p:cNvSpPr>
            <a:spLocks noGrp="1"/>
          </p:cNvSpPr>
          <p:nvPr>
            <p:ph sz="quarter" idx="10"/>
          </p:nvPr>
        </p:nvSpPr>
        <p:spPr>
          <a:xfrm>
            <a:off x="376238" y="1408855"/>
            <a:ext cx="8391523" cy="1236938"/>
          </a:xfrm>
        </p:spPr>
        <p:txBody>
          <a:bodyPr/>
          <a:lstStyle/>
          <a:p>
            <a:r>
              <a:rPr lang="pl-PL" dirty="0" smtClean="0"/>
              <a:t>Umocowanie pełnomocnika w postepowaniu o nadanie rygoru natychmiastowej wykonalności było kontrowersyjną w orzecznictwie kwestią.</a:t>
            </a:r>
          </a:p>
          <a:p>
            <a:r>
              <a:rPr lang="pl-PL" b="1" dirty="0" smtClean="0"/>
              <a:t>Jest to wynik dwojakiej linii orzeczniczej, dotyczącej charakteru postępowania.</a:t>
            </a:r>
          </a:p>
          <a:p>
            <a:r>
              <a:rPr lang="pl-PL" dirty="0" smtClean="0"/>
              <a:t>Dlatego doktryna ukształtowała dwa poglądy na zakres umocowania pełnomocnika w postępowaniu w sprawie nadania rygoru natychmiastowej wykonalności.</a:t>
            </a:r>
          </a:p>
        </p:txBody>
      </p:sp>
      <p:sp>
        <p:nvSpPr>
          <p:cNvPr id="8" name="Text Placeholder 7"/>
          <p:cNvSpPr>
            <a:spLocks noGrp="1"/>
          </p:cNvSpPr>
          <p:nvPr>
            <p:ph type="body" sz="quarter" idx="13"/>
          </p:nvPr>
        </p:nvSpPr>
        <p:spPr/>
        <p:txBody>
          <a:bodyPr/>
          <a:lstStyle/>
          <a:p>
            <a:pPr>
              <a:spcAft>
                <a:spcPts val="0"/>
              </a:spcAft>
            </a:pPr>
            <a:r>
              <a:rPr lang="pl-PL" dirty="0" smtClean="0"/>
              <a:t>Umocowanie pełnomocnika w postępowaniu </a:t>
            </a:r>
          </a:p>
          <a:p>
            <a:pPr>
              <a:spcAft>
                <a:spcPts val="0"/>
              </a:spcAft>
            </a:pPr>
            <a:r>
              <a:rPr lang="pl-PL" dirty="0" smtClean="0"/>
              <a:t>o nadanie rygoru natychmiastowej wykonalności</a:t>
            </a:r>
            <a:endParaRPr lang="pl-PL" dirty="0"/>
          </a:p>
        </p:txBody>
      </p:sp>
      <p:sp>
        <p:nvSpPr>
          <p:cNvPr id="6" name="Title 5"/>
          <p:cNvSpPr>
            <a:spLocks noGrp="1"/>
          </p:cNvSpPr>
          <p:nvPr>
            <p:ph type="title"/>
          </p:nvPr>
        </p:nvSpPr>
        <p:spPr/>
        <p:txBody>
          <a:bodyPr/>
          <a:lstStyle/>
          <a:p>
            <a:r>
              <a:rPr lang="pl-PL" dirty="0"/>
              <a:t>Rygor natychmiastowej wykonalności a pełnomocnik</a:t>
            </a:r>
          </a:p>
        </p:txBody>
      </p:sp>
      <p:sp>
        <p:nvSpPr>
          <p:cNvPr id="12" name="Rectangle 11"/>
          <p:cNvSpPr/>
          <p:nvPr/>
        </p:nvSpPr>
        <p:spPr bwMode="gray">
          <a:xfrm>
            <a:off x="376237" y="2847740"/>
            <a:ext cx="4156006" cy="2943460"/>
          </a:xfrm>
          <a:prstGeom prst="rect">
            <a:avLst/>
          </a:prstGeom>
          <a:solidFill>
            <a:srgbClr val="012169"/>
          </a:solidFill>
          <a:ln w="1905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3" name="TextBox 12"/>
          <p:cNvSpPr txBox="1"/>
          <p:nvPr/>
        </p:nvSpPr>
        <p:spPr>
          <a:xfrm>
            <a:off x="486292" y="2955580"/>
            <a:ext cx="3955226" cy="2569934"/>
          </a:xfrm>
          <a:prstGeom prst="rect">
            <a:avLst/>
          </a:prstGeom>
          <a:noFill/>
        </p:spPr>
        <p:txBody>
          <a:bodyPr wrap="square" lIns="0" tIns="0" rIns="0" bIns="0" rtlCol="0">
            <a:spAutoFit/>
          </a:bodyPr>
          <a:lstStyle/>
          <a:p>
            <a:pPr>
              <a:spcBef>
                <a:spcPts val="600"/>
              </a:spcBef>
              <a:buSzPct val="100000"/>
            </a:pPr>
            <a:r>
              <a:rPr lang="pl-PL" sz="1200" i="1" dirty="0" smtClean="0">
                <a:solidFill>
                  <a:schemeClr val="bg1"/>
                </a:solidFill>
              </a:rPr>
              <a:t>„</a:t>
            </a:r>
            <a:r>
              <a:rPr lang="pl-PL" sz="1000" i="1" dirty="0" smtClean="0">
                <a:solidFill>
                  <a:schemeClr val="bg1"/>
                </a:solidFill>
              </a:rPr>
              <a:t>Należy </a:t>
            </a:r>
            <a:r>
              <a:rPr lang="pl-PL" sz="1000" i="1" dirty="0">
                <a:solidFill>
                  <a:schemeClr val="bg1"/>
                </a:solidFill>
              </a:rPr>
              <a:t>zatem stwierdzić, że postępowanie o </a:t>
            </a:r>
            <a:r>
              <a:rPr lang="pl-PL" sz="1000" i="1" dirty="0" smtClean="0">
                <a:solidFill>
                  <a:schemeClr val="bg1"/>
                </a:solidFill>
              </a:rPr>
              <a:t>nadanie</a:t>
            </a:r>
            <a:r>
              <a:rPr lang="en-US" sz="1000" i="1" dirty="0" smtClean="0">
                <a:solidFill>
                  <a:schemeClr val="bg1"/>
                </a:solidFill>
              </a:rPr>
              <a:t/>
            </a:r>
            <a:br>
              <a:rPr lang="en-US" sz="1000" i="1" dirty="0" smtClean="0">
                <a:solidFill>
                  <a:schemeClr val="bg1"/>
                </a:solidFill>
              </a:rPr>
            </a:br>
            <a:r>
              <a:rPr lang="pl-PL" sz="1000" i="1" dirty="0" smtClean="0">
                <a:solidFill>
                  <a:schemeClr val="bg1"/>
                </a:solidFill>
              </a:rPr>
              <a:t>rygoru </a:t>
            </a:r>
            <a:r>
              <a:rPr lang="pl-PL" sz="1000" i="1" dirty="0">
                <a:solidFill>
                  <a:schemeClr val="bg1"/>
                </a:solidFill>
              </a:rPr>
              <a:t>natychmiastowej wykonalności jest </a:t>
            </a:r>
            <a:r>
              <a:rPr lang="en-US" sz="1000" i="1" dirty="0" smtClean="0">
                <a:solidFill>
                  <a:schemeClr val="bg1"/>
                </a:solidFill>
              </a:rPr>
              <a:t/>
            </a:r>
            <a:br>
              <a:rPr lang="en-US" sz="1000" i="1" dirty="0" smtClean="0">
                <a:solidFill>
                  <a:schemeClr val="bg1"/>
                </a:solidFill>
              </a:rPr>
            </a:br>
            <a:r>
              <a:rPr lang="pl-PL" sz="1000" i="1" dirty="0" smtClean="0">
                <a:solidFill>
                  <a:schemeClr val="bg1"/>
                </a:solidFill>
              </a:rPr>
              <a:t>postępowaniem </a:t>
            </a:r>
            <a:r>
              <a:rPr lang="pl-PL" sz="1000" i="1" dirty="0">
                <a:solidFill>
                  <a:schemeClr val="bg1"/>
                </a:solidFill>
              </a:rPr>
              <a:t>odrębnym od postępowania odwoławczego, co rodzi obowiązek organu podatkowego I instancji doręczenia wydanego postanowienia – jako pierwszej czynności w tym postępowaniu – nie pełnomocnikowi reprezentującemu stronę w postępowaniu </a:t>
            </a:r>
            <a:r>
              <a:rPr lang="pl-PL" sz="1000" i="1" dirty="0" err="1">
                <a:solidFill>
                  <a:schemeClr val="bg1"/>
                </a:solidFill>
              </a:rPr>
              <a:t>pierwszoinstancyjnym</a:t>
            </a:r>
            <a:r>
              <a:rPr lang="pl-PL" sz="1000" i="1" dirty="0">
                <a:solidFill>
                  <a:schemeClr val="bg1"/>
                </a:solidFill>
              </a:rPr>
              <a:t> bądź odwoławczym, lecz samej stronie</a:t>
            </a:r>
            <a:r>
              <a:rPr lang="pl-PL" sz="1000" i="1" dirty="0" smtClean="0">
                <a:solidFill>
                  <a:schemeClr val="bg1"/>
                </a:solidFill>
              </a:rPr>
              <a:t>. </a:t>
            </a:r>
            <a:r>
              <a:rPr lang="pl-PL" sz="1000" i="1" dirty="0">
                <a:solidFill>
                  <a:schemeClr val="bg1"/>
                </a:solidFill>
              </a:rPr>
              <a:t>Zgodnie z art. 137 § 2 i § 3 </a:t>
            </a:r>
            <a:r>
              <a:rPr lang="pl-PL" sz="1000" i="1" dirty="0" err="1">
                <a:solidFill>
                  <a:schemeClr val="bg1"/>
                </a:solidFill>
              </a:rPr>
              <a:t>o.p</a:t>
            </a:r>
            <a:r>
              <a:rPr lang="pl-PL" sz="1000" i="1" dirty="0">
                <a:solidFill>
                  <a:schemeClr val="bg1"/>
                </a:solidFill>
              </a:rPr>
              <a:t>. pełnomocnictwo powinno być udzielone na piśmie lub złożone do protokołu poprzez dołączenie do akt jego oryginału lub urzędowo poświadczonego odpisu, co rodzi konieczność każdorazowego złożenia do akt toczącej się odrębnie sprawy odrębnego dokumentu pełnomocnictwa, nawet jeśli zakres umocowania określony w pełnomocnictwie ogólnym jest szeroki.</a:t>
            </a:r>
            <a:r>
              <a:rPr lang="pl-PL" sz="1000" i="1" dirty="0" smtClean="0">
                <a:solidFill>
                  <a:schemeClr val="bg1"/>
                </a:solidFill>
              </a:rPr>
              <a:t>”</a:t>
            </a:r>
          </a:p>
          <a:p>
            <a:pPr>
              <a:spcBef>
                <a:spcPts val="600"/>
              </a:spcBef>
              <a:buSzPct val="100000"/>
            </a:pPr>
            <a:r>
              <a:rPr lang="pl-PL" sz="1000" b="1" dirty="0">
                <a:solidFill>
                  <a:schemeClr val="bg1"/>
                </a:solidFill>
              </a:rPr>
              <a:t>Zalewski D</a:t>
            </a:r>
            <a:r>
              <a:rPr lang="pl-PL" sz="1000" b="1" dirty="0" smtClean="0">
                <a:solidFill>
                  <a:schemeClr val="bg1"/>
                </a:solidFill>
              </a:rPr>
              <a:t>., op. </a:t>
            </a:r>
            <a:r>
              <a:rPr lang="pl-PL" sz="1000" b="1" dirty="0">
                <a:solidFill>
                  <a:schemeClr val="bg1"/>
                </a:solidFill>
              </a:rPr>
              <a:t>c</a:t>
            </a:r>
            <a:r>
              <a:rPr lang="pl-PL" sz="1000" b="1" dirty="0" smtClean="0">
                <a:solidFill>
                  <a:schemeClr val="bg1"/>
                </a:solidFill>
              </a:rPr>
              <a:t>it.</a:t>
            </a:r>
            <a:endParaRPr lang="pl-PL" sz="1000" dirty="0" smtClean="0">
              <a:solidFill>
                <a:schemeClr val="bg1"/>
              </a:solidFill>
            </a:endParaRPr>
          </a:p>
        </p:txBody>
      </p:sp>
      <p:sp>
        <p:nvSpPr>
          <p:cNvPr id="15" name="Rectangle 14"/>
          <p:cNvSpPr/>
          <p:nvPr/>
        </p:nvSpPr>
        <p:spPr bwMode="gray">
          <a:xfrm>
            <a:off x="4712593" y="2852529"/>
            <a:ext cx="4055167" cy="2938671"/>
          </a:xfrm>
          <a:prstGeom prst="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6" name="TextBox 15"/>
          <p:cNvSpPr txBox="1"/>
          <p:nvPr/>
        </p:nvSpPr>
        <p:spPr>
          <a:xfrm>
            <a:off x="4847677" y="2992462"/>
            <a:ext cx="3784998" cy="2385268"/>
          </a:xfrm>
          <a:prstGeom prst="rect">
            <a:avLst/>
          </a:prstGeom>
          <a:noFill/>
        </p:spPr>
        <p:txBody>
          <a:bodyPr wrap="square" lIns="0" tIns="0" rIns="0" bIns="0" rtlCol="0">
            <a:spAutoFit/>
          </a:bodyPr>
          <a:lstStyle/>
          <a:p>
            <a:pPr>
              <a:spcBef>
                <a:spcPts val="600"/>
              </a:spcBef>
              <a:buSzPct val="100000"/>
            </a:pPr>
            <a:r>
              <a:rPr lang="pl-PL" sz="1000" i="1" dirty="0"/>
              <a:t>„Z uwagi na wpadkowy, szczegółowy, incydentalny charakter postępowania w sprawie nadania decyzji (nieostatecznej) rygoru natychmiastowej </a:t>
            </a:r>
            <a:r>
              <a:rPr lang="en-US" sz="1000" i="1" dirty="0" smtClean="0"/>
              <a:t/>
            </a:r>
            <a:br>
              <a:rPr lang="en-US" sz="1000" i="1" dirty="0" smtClean="0"/>
            </a:br>
            <a:r>
              <a:rPr lang="pl-PL" sz="1000" i="1" dirty="0" smtClean="0"/>
              <a:t>wykonalności</a:t>
            </a:r>
            <a:r>
              <a:rPr lang="pl-PL" sz="1000" i="1" dirty="0"/>
              <a:t>, prowadzonego w czasie i w ramach </a:t>
            </a:r>
            <a:r>
              <a:rPr lang="pl-PL" sz="1000" i="1" dirty="0" smtClean="0"/>
              <a:t>toczącego </a:t>
            </a:r>
            <a:r>
              <a:rPr lang="pl-PL" sz="1000" i="1" dirty="0"/>
              <a:t>się (na </a:t>
            </a:r>
            <a:r>
              <a:rPr lang="pl-PL" sz="1000" i="1" dirty="0" smtClean="0"/>
              <a:t>etapie postępowania</a:t>
            </a:r>
            <a:r>
              <a:rPr lang="en-US" sz="1000" i="1" dirty="0" smtClean="0"/>
              <a:t> </a:t>
            </a:r>
            <a:r>
              <a:rPr lang="pl-PL" sz="1000" i="1" dirty="0" err="1" smtClean="0"/>
              <a:t>międzyinstancyjnego</a:t>
            </a:r>
            <a:r>
              <a:rPr lang="pl-PL" sz="1000" i="1" dirty="0"/>
              <a:t>, a następnie </a:t>
            </a:r>
            <a:r>
              <a:rPr lang="pl-PL" sz="1000" i="1" dirty="0" err="1" smtClean="0"/>
              <a:t>drugoinstancyjnego</a:t>
            </a:r>
            <a:r>
              <a:rPr lang="pl-PL" sz="1000" i="1" dirty="0"/>
              <a:t>) postępowania podatkowego, pełnomocnictwo złożone do akt sprawy podatkowej zasadniczo będzie też skuteczne w postępowaniu w przedmiocie nadania decyzji rygoru natychmiastowej wykonalności, chyba że konkretna treść pełnomocnictwa, którego dokument zostanie złożony do akt postępowania podatkowego, będzie stanowić, na zasadzie wyjątku oraz umowy stron stosunku prawnego pełnomocnictwa, jednoznacznie </a:t>
            </a:r>
            <a:r>
              <a:rPr lang="pl-PL" sz="1000" i="1" dirty="0" smtClean="0"/>
              <a:t>inaczej.”</a:t>
            </a:r>
          </a:p>
          <a:p>
            <a:pPr>
              <a:spcBef>
                <a:spcPts val="600"/>
              </a:spcBef>
              <a:buSzPct val="100000"/>
            </a:pPr>
            <a:r>
              <a:rPr lang="pl-PL" sz="1000" b="1" dirty="0" smtClean="0"/>
              <a:t>Brolik</a:t>
            </a:r>
            <a:r>
              <a:rPr lang="pl-PL" sz="1000" b="1" dirty="0"/>
              <a:t> J., </a:t>
            </a:r>
            <a:r>
              <a:rPr lang="pl-PL" sz="1000" b="1" dirty="0" smtClean="0"/>
              <a:t>op. cit.</a:t>
            </a:r>
            <a:endParaRPr lang="pl-PL" sz="1000" dirty="0" smtClean="0"/>
          </a:p>
        </p:txBody>
      </p:sp>
      <p:grpSp>
        <p:nvGrpSpPr>
          <p:cNvPr id="18" name="Group 656"/>
          <p:cNvGrpSpPr>
            <a:grpSpLocks noChangeAspect="1"/>
          </p:cNvGrpSpPr>
          <p:nvPr/>
        </p:nvGrpSpPr>
        <p:grpSpPr bwMode="auto">
          <a:xfrm>
            <a:off x="8498593" y="2992461"/>
            <a:ext cx="169316" cy="137840"/>
            <a:chOff x="481" y="2446"/>
            <a:chExt cx="156" cy="127"/>
          </a:xfrm>
          <a:solidFill>
            <a:srgbClr val="012169"/>
          </a:solidFill>
        </p:grpSpPr>
        <p:sp>
          <p:nvSpPr>
            <p:cNvPr id="19" name="Freeform 657"/>
            <p:cNvSpPr>
              <a:spLocks noEditPoints="1"/>
            </p:cNvSpPr>
            <p:nvPr/>
          </p:nvSpPr>
          <p:spPr bwMode="auto">
            <a:xfrm>
              <a:off x="481"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58"/>
            <p:cNvSpPr>
              <a:spLocks noEditPoints="1"/>
            </p:cNvSpPr>
            <p:nvPr/>
          </p:nvSpPr>
          <p:spPr bwMode="auto">
            <a:xfrm>
              <a:off x="566"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2" name="Group 656"/>
          <p:cNvGrpSpPr>
            <a:grpSpLocks noChangeAspect="1"/>
          </p:cNvGrpSpPr>
          <p:nvPr/>
        </p:nvGrpSpPr>
        <p:grpSpPr bwMode="auto">
          <a:xfrm>
            <a:off x="4272202" y="2992461"/>
            <a:ext cx="169316" cy="137840"/>
            <a:chOff x="481" y="2446"/>
            <a:chExt cx="156" cy="127"/>
          </a:xfrm>
          <a:solidFill>
            <a:schemeClr val="bg1"/>
          </a:solidFill>
        </p:grpSpPr>
        <p:sp>
          <p:nvSpPr>
            <p:cNvPr id="23" name="Freeform 657"/>
            <p:cNvSpPr>
              <a:spLocks noEditPoints="1"/>
            </p:cNvSpPr>
            <p:nvPr/>
          </p:nvSpPr>
          <p:spPr bwMode="auto">
            <a:xfrm>
              <a:off x="481"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58"/>
            <p:cNvSpPr>
              <a:spLocks noEditPoints="1"/>
            </p:cNvSpPr>
            <p:nvPr/>
          </p:nvSpPr>
          <p:spPr bwMode="auto">
            <a:xfrm>
              <a:off x="566"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657196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979"/>
          <p:cNvGrpSpPr>
            <a:grpSpLocks noChangeAspect="1"/>
          </p:cNvGrpSpPr>
          <p:nvPr/>
        </p:nvGrpSpPr>
        <p:grpSpPr bwMode="auto">
          <a:xfrm>
            <a:off x="7857825" y="307760"/>
            <a:ext cx="816275" cy="818675"/>
            <a:chOff x="2032" y="4237"/>
            <a:chExt cx="340" cy="341"/>
          </a:xfrm>
          <a:solidFill>
            <a:srgbClr val="012169"/>
          </a:solidFill>
        </p:grpSpPr>
        <p:sp>
          <p:nvSpPr>
            <p:cNvPr id="22" name="Freeform 980"/>
            <p:cNvSpPr>
              <a:spLocks noEditPoints="1"/>
            </p:cNvSpPr>
            <p:nvPr/>
          </p:nvSpPr>
          <p:spPr bwMode="auto">
            <a:xfrm>
              <a:off x="2032" y="423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81"/>
            <p:cNvSpPr>
              <a:spLocks/>
            </p:cNvSpPr>
            <p:nvPr/>
          </p:nvSpPr>
          <p:spPr bwMode="auto">
            <a:xfrm>
              <a:off x="2110" y="447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982"/>
            <p:cNvSpPr>
              <a:spLocks noEditPoints="1"/>
            </p:cNvSpPr>
            <p:nvPr/>
          </p:nvSpPr>
          <p:spPr bwMode="auto">
            <a:xfrm>
              <a:off x="2130" y="4320"/>
              <a:ext cx="164" cy="165"/>
            </a:xfrm>
            <a:custGeom>
              <a:avLst/>
              <a:gdLst>
                <a:gd name="T0" fmla="*/ 244 w 248"/>
                <a:gd name="T1" fmla="*/ 230 h 248"/>
                <a:gd name="T2" fmla="*/ 148 w 248"/>
                <a:gd name="T3" fmla="*/ 132 h 248"/>
                <a:gd name="T4" fmla="*/ 148 w 248"/>
                <a:gd name="T5" fmla="*/ 132 h 248"/>
                <a:gd name="T6" fmla="*/ 185 w 248"/>
                <a:gd name="T7" fmla="*/ 95 h 248"/>
                <a:gd name="T8" fmla="*/ 193 w 248"/>
                <a:gd name="T9" fmla="*/ 98 h 248"/>
                <a:gd name="T10" fmla="*/ 200 w 248"/>
                <a:gd name="T11" fmla="*/ 95 h 248"/>
                <a:gd name="T12" fmla="*/ 200 w 248"/>
                <a:gd name="T13" fmla="*/ 79 h 248"/>
                <a:gd name="T14" fmla="*/ 125 w 248"/>
                <a:gd name="T15" fmla="*/ 4 h 248"/>
                <a:gd name="T16" fmla="*/ 110 w 248"/>
                <a:gd name="T17" fmla="*/ 4 h 248"/>
                <a:gd name="T18" fmla="*/ 110 w 248"/>
                <a:gd name="T19" fmla="*/ 19 h 248"/>
                <a:gd name="T20" fmla="*/ 19 w 248"/>
                <a:gd name="T21" fmla="*/ 110 h 248"/>
                <a:gd name="T22" fmla="*/ 4 w 248"/>
                <a:gd name="T23" fmla="*/ 110 h 248"/>
                <a:gd name="T24" fmla="*/ 4 w 248"/>
                <a:gd name="T25" fmla="*/ 125 h 248"/>
                <a:gd name="T26" fmla="*/ 80 w 248"/>
                <a:gd name="T27" fmla="*/ 200 h 248"/>
                <a:gd name="T28" fmla="*/ 87 w 248"/>
                <a:gd name="T29" fmla="*/ 203 h 248"/>
                <a:gd name="T30" fmla="*/ 95 w 248"/>
                <a:gd name="T31" fmla="*/ 200 h 248"/>
                <a:gd name="T32" fmla="*/ 95 w 248"/>
                <a:gd name="T33" fmla="*/ 185 h 248"/>
                <a:gd name="T34" fmla="*/ 95 w 248"/>
                <a:gd name="T35" fmla="*/ 185 h 248"/>
                <a:gd name="T36" fmla="*/ 132 w 248"/>
                <a:gd name="T37" fmla="*/ 147 h 248"/>
                <a:gd name="T38" fmla="*/ 229 w 248"/>
                <a:gd name="T39" fmla="*/ 245 h 248"/>
                <a:gd name="T40" fmla="*/ 237 w 248"/>
                <a:gd name="T41" fmla="*/ 248 h 248"/>
                <a:gd name="T42" fmla="*/ 244 w 248"/>
                <a:gd name="T43" fmla="*/ 245 h 248"/>
                <a:gd name="T44" fmla="*/ 244 w 248"/>
                <a:gd name="T45" fmla="*/ 230 h 248"/>
                <a:gd name="T46" fmla="*/ 34 w 248"/>
                <a:gd name="T47" fmla="*/ 125 h 248"/>
                <a:gd name="T48" fmla="*/ 125 w 248"/>
                <a:gd name="T49" fmla="*/ 34 h 248"/>
                <a:gd name="T50" fmla="*/ 170 w 248"/>
                <a:gd name="T51" fmla="*/ 79 h 248"/>
                <a:gd name="T52" fmla="*/ 80 w 248"/>
                <a:gd name="T53" fmla="*/ 170 h 248"/>
                <a:gd name="T54" fmla="*/ 34 w 248"/>
                <a:gd name="T55" fmla="*/ 12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44" y="230"/>
                  </a:moveTo>
                  <a:cubicBezTo>
                    <a:pt x="148" y="132"/>
                    <a:pt x="148" y="132"/>
                    <a:pt x="148" y="132"/>
                  </a:cubicBezTo>
                  <a:cubicBezTo>
                    <a:pt x="148" y="132"/>
                    <a:pt x="148" y="132"/>
                    <a:pt x="148" y="132"/>
                  </a:cubicBezTo>
                  <a:cubicBezTo>
                    <a:pt x="185" y="95"/>
                    <a:pt x="185" y="95"/>
                    <a:pt x="185" y="95"/>
                  </a:cubicBezTo>
                  <a:cubicBezTo>
                    <a:pt x="187" y="97"/>
                    <a:pt x="190" y="98"/>
                    <a:pt x="193" y="98"/>
                  </a:cubicBezTo>
                  <a:cubicBezTo>
                    <a:pt x="196" y="98"/>
                    <a:pt x="198" y="97"/>
                    <a:pt x="200" y="95"/>
                  </a:cubicBezTo>
                  <a:cubicBezTo>
                    <a:pt x="205" y="90"/>
                    <a:pt x="205" y="84"/>
                    <a:pt x="200" y="79"/>
                  </a:cubicBezTo>
                  <a:cubicBezTo>
                    <a:pt x="125" y="4"/>
                    <a:pt x="125" y="4"/>
                    <a:pt x="125" y="4"/>
                  </a:cubicBezTo>
                  <a:cubicBezTo>
                    <a:pt x="121" y="0"/>
                    <a:pt x="114" y="0"/>
                    <a:pt x="110" y="4"/>
                  </a:cubicBezTo>
                  <a:cubicBezTo>
                    <a:pt x="106" y="8"/>
                    <a:pt x="106" y="15"/>
                    <a:pt x="110" y="19"/>
                  </a:cubicBezTo>
                  <a:cubicBezTo>
                    <a:pt x="19" y="110"/>
                    <a:pt x="19" y="110"/>
                    <a:pt x="19" y="110"/>
                  </a:cubicBezTo>
                  <a:cubicBezTo>
                    <a:pt x="15" y="105"/>
                    <a:pt x="8" y="105"/>
                    <a:pt x="4" y="110"/>
                  </a:cubicBezTo>
                  <a:cubicBezTo>
                    <a:pt x="0" y="114"/>
                    <a:pt x="0" y="121"/>
                    <a:pt x="4" y="125"/>
                  </a:cubicBezTo>
                  <a:cubicBezTo>
                    <a:pt x="80" y="200"/>
                    <a:pt x="80" y="200"/>
                    <a:pt x="80" y="200"/>
                  </a:cubicBezTo>
                  <a:cubicBezTo>
                    <a:pt x="82" y="202"/>
                    <a:pt x="84" y="203"/>
                    <a:pt x="87" y="203"/>
                  </a:cubicBezTo>
                  <a:cubicBezTo>
                    <a:pt x="90" y="203"/>
                    <a:pt x="93" y="202"/>
                    <a:pt x="95" y="200"/>
                  </a:cubicBezTo>
                  <a:cubicBezTo>
                    <a:pt x="99" y="196"/>
                    <a:pt x="99" y="189"/>
                    <a:pt x="95" y="185"/>
                  </a:cubicBezTo>
                  <a:cubicBezTo>
                    <a:pt x="95" y="185"/>
                    <a:pt x="95" y="185"/>
                    <a:pt x="95" y="185"/>
                  </a:cubicBezTo>
                  <a:cubicBezTo>
                    <a:pt x="132" y="147"/>
                    <a:pt x="132" y="147"/>
                    <a:pt x="132" y="147"/>
                  </a:cubicBezTo>
                  <a:cubicBezTo>
                    <a:pt x="229" y="245"/>
                    <a:pt x="229" y="245"/>
                    <a:pt x="229" y="245"/>
                  </a:cubicBezTo>
                  <a:cubicBezTo>
                    <a:pt x="231" y="247"/>
                    <a:pt x="234" y="248"/>
                    <a:pt x="237" y="248"/>
                  </a:cubicBezTo>
                  <a:cubicBezTo>
                    <a:pt x="239" y="248"/>
                    <a:pt x="242" y="247"/>
                    <a:pt x="244" y="245"/>
                  </a:cubicBezTo>
                  <a:cubicBezTo>
                    <a:pt x="248" y="241"/>
                    <a:pt x="248" y="234"/>
                    <a:pt x="244" y="230"/>
                  </a:cubicBezTo>
                  <a:close/>
                  <a:moveTo>
                    <a:pt x="34" y="125"/>
                  </a:moveTo>
                  <a:cubicBezTo>
                    <a:pt x="125" y="34"/>
                    <a:pt x="125" y="34"/>
                    <a:pt x="125" y="34"/>
                  </a:cubicBezTo>
                  <a:cubicBezTo>
                    <a:pt x="170" y="79"/>
                    <a:pt x="170" y="79"/>
                    <a:pt x="170" y="79"/>
                  </a:cubicBezTo>
                  <a:cubicBezTo>
                    <a:pt x="80" y="170"/>
                    <a:pt x="80" y="170"/>
                    <a:pt x="80" y="170"/>
                  </a:cubicBezTo>
                  <a:lnTo>
                    <a:pt x="34" y="1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Text Placeholder 3"/>
          <p:cNvSpPr>
            <a:spLocks noGrp="1"/>
          </p:cNvSpPr>
          <p:nvPr>
            <p:ph type="body" sz="quarter" idx="22"/>
          </p:nvPr>
        </p:nvSpPr>
        <p:spPr>
          <a:xfrm>
            <a:off x="376237" y="1408856"/>
            <a:ext cx="8391526" cy="433196"/>
          </a:xfrm>
          <a:solidFill>
            <a:schemeClr val="bg1"/>
          </a:solidFill>
          <a:ln>
            <a:solidFill>
              <a:schemeClr val="bg1"/>
            </a:solidFill>
          </a:ln>
        </p:spPr>
        <p:txBody>
          <a:bodyPr/>
          <a:lstStyle/>
          <a:p>
            <a:pPr marL="72000">
              <a:spcBef>
                <a:spcPts val="1000"/>
              </a:spcBef>
            </a:pPr>
            <a:r>
              <a:rPr lang="pl-PL" dirty="0" smtClean="0"/>
              <a:t>Na konieczność złożenia dodatkowego pełnomocnictwa w postępowaniu w sprawie nadania decyzji podatkowej rygoru natychmiastowej wykonalności wskazuje </a:t>
            </a:r>
            <a:r>
              <a:rPr lang="pl-PL" b="1" dirty="0" smtClean="0"/>
              <a:t>WSA w Opolu w cytowanym już wyroku z dnia 4 listopada 2010 r., I SA/</a:t>
            </a:r>
            <a:r>
              <a:rPr lang="pl-PL" b="1" dirty="0" err="1" smtClean="0"/>
              <a:t>Op</a:t>
            </a:r>
            <a:r>
              <a:rPr lang="pl-PL" b="1" dirty="0" smtClean="0"/>
              <a:t> 323/10:</a:t>
            </a:r>
            <a:endParaRPr lang="pl-PL" b="1" dirty="0"/>
          </a:p>
        </p:txBody>
      </p:sp>
      <p:sp>
        <p:nvSpPr>
          <p:cNvPr id="10" name="Text Placeholder 7"/>
          <p:cNvSpPr>
            <a:spLocks noGrp="1"/>
          </p:cNvSpPr>
          <p:nvPr>
            <p:ph type="body" sz="quarter" idx="13"/>
          </p:nvPr>
        </p:nvSpPr>
        <p:spPr>
          <a:xfrm>
            <a:off x="376237" y="651600"/>
            <a:ext cx="8391525" cy="757255"/>
          </a:xfrm>
        </p:spPr>
        <p:txBody>
          <a:bodyPr/>
          <a:lstStyle/>
          <a:p>
            <a:pPr>
              <a:spcAft>
                <a:spcPts val="0"/>
              </a:spcAft>
            </a:pPr>
            <a:r>
              <a:rPr lang="pl-PL" dirty="0" smtClean="0"/>
              <a:t>Umocowanie pełnomocnika w postępowaniu </a:t>
            </a:r>
          </a:p>
          <a:p>
            <a:pPr>
              <a:spcAft>
                <a:spcPts val="0"/>
              </a:spcAft>
            </a:pPr>
            <a:r>
              <a:rPr lang="pl-PL" dirty="0" smtClean="0"/>
              <a:t>o nadanie rygoru natychmiastowej wykonalności</a:t>
            </a:r>
            <a:endParaRPr lang="pl-PL" dirty="0"/>
          </a:p>
        </p:txBody>
      </p:sp>
      <p:sp>
        <p:nvSpPr>
          <p:cNvPr id="11" name="Title 5"/>
          <p:cNvSpPr>
            <a:spLocks noGrp="1"/>
          </p:cNvSpPr>
          <p:nvPr>
            <p:ph type="title"/>
          </p:nvPr>
        </p:nvSpPr>
        <p:spPr>
          <a:xfrm>
            <a:off x="376237" y="317499"/>
            <a:ext cx="8391525" cy="334101"/>
          </a:xfrm>
        </p:spPr>
        <p:txBody>
          <a:bodyPr/>
          <a:lstStyle/>
          <a:p>
            <a:r>
              <a:rPr lang="pl-PL" dirty="0"/>
              <a:t>Rygor natychmiastowej wykonalności a pełnomocnik</a:t>
            </a:r>
          </a:p>
        </p:txBody>
      </p:sp>
      <p:sp>
        <p:nvSpPr>
          <p:cNvPr id="12" name="Rounded Rectangle 11"/>
          <p:cNvSpPr/>
          <p:nvPr/>
        </p:nvSpPr>
        <p:spPr bwMode="gray">
          <a:xfrm>
            <a:off x="376238" y="2001078"/>
            <a:ext cx="8391525" cy="1553888"/>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3" name="TextBox 12"/>
          <p:cNvSpPr txBox="1"/>
          <p:nvPr/>
        </p:nvSpPr>
        <p:spPr>
          <a:xfrm>
            <a:off x="530087" y="2085524"/>
            <a:ext cx="8083826" cy="1384995"/>
          </a:xfrm>
          <a:prstGeom prst="rect">
            <a:avLst/>
          </a:prstGeom>
          <a:noFill/>
        </p:spPr>
        <p:txBody>
          <a:bodyPr wrap="square" lIns="0" tIns="0" rIns="0" bIns="0" rtlCol="0">
            <a:spAutoFit/>
          </a:bodyPr>
          <a:lstStyle/>
          <a:p>
            <a:pPr>
              <a:spcBef>
                <a:spcPts val="600"/>
              </a:spcBef>
              <a:buSzPct val="100000"/>
            </a:pPr>
            <a:r>
              <a:rPr lang="pl-PL" sz="1000" i="1" dirty="0">
                <a:solidFill>
                  <a:schemeClr val="bg1"/>
                </a:solidFill>
              </a:rPr>
              <a:t>„</a:t>
            </a:r>
            <a:r>
              <a:rPr lang="pl-PL" sz="1000" b="1" i="1" dirty="0">
                <a:solidFill>
                  <a:schemeClr val="bg1"/>
                </a:solidFill>
              </a:rPr>
              <a:t>Stwierdzić zatem należy, że postępowanie o nadanie rygoru natychmiastowej wykonalności jest postępowaniem odrębnym od postępowania odwoławczego, co rodzi obowiązek organu podatkowego pierwszej instancji doręczenia wydanego postanowienia – jako pierwszej czynności w tym postępowaniu - nie pełnomocnikowi reprezentującemu stronę w postępowaniu </a:t>
            </a:r>
            <a:r>
              <a:rPr lang="pl-PL" sz="1000" b="1" i="1" dirty="0" err="1">
                <a:solidFill>
                  <a:schemeClr val="bg1"/>
                </a:solidFill>
              </a:rPr>
              <a:t>pierwszoinstancyjnym</a:t>
            </a:r>
            <a:r>
              <a:rPr lang="pl-PL" sz="1000" b="1" i="1" dirty="0">
                <a:solidFill>
                  <a:schemeClr val="bg1"/>
                </a:solidFill>
              </a:rPr>
              <a:t> bądź odwoławczym, lecz samej stronie. </a:t>
            </a:r>
            <a:r>
              <a:rPr lang="pl-PL" sz="1000" i="1" dirty="0">
                <a:solidFill>
                  <a:schemeClr val="bg1"/>
                </a:solidFill>
              </a:rPr>
              <a:t>Zgodnie bowiem z art. 137 § 2 i § 3 O.p. pełnomocnictwo powinno być udzielone na piśmie lub złożone do protokołu poprzez dołączenie do akt oryginału lub urzędowo poświadczonego odpisu pełnomocnictwa, co w świetle utrwalonego orzecznictwa sądów administracyjnych rodzi konieczność każdorazowego złożenia do akt toczącej się odrębnie sprawy odrębnego dokumentu pełnomocnictwa, nawet jeśli zakres umocowania określony w pełnomocnictwie ogólnym jest szeroki. To bowiem wola strony rozstrzyga, czy pełnomocnik ma ją reprezentować w każdej, odrębnej procesowo, sprawie</a:t>
            </a:r>
            <a:r>
              <a:rPr lang="pl-PL" sz="1000" i="1" dirty="0" smtClean="0">
                <a:solidFill>
                  <a:schemeClr val="bg1"/>
                </a:solidFill>
              </a:rPr>
              <a:t>.”</a:t>
            </a:r>
            <a:endParaRPr lang="pl-PL" sz="1000" i="1" dirty="0">
              <a:solidFill>
                <a:schemeClr val="bg1"/>
              </a:solidFill>
            </a:endParaRPr>
          </a:p>
        </p:txBody>
      </p:sp>
      <p:sp>
        <p:nvSpPr>
          <p:cNvPr id="14" name="Text Placeholder 3"/>
          <p:cNvSpPr>
            <a:spLocks noGrp="1"/>
          </p:cNvSpPr>
          <p:nvPr>
            <p:ph type="body" sz="quarter" idx="22"/>
          </p:nvPr>
        </p:nvSpPr>
        <p:spPr>
          <a:xfrm>
            <a:off x="376236" y="3651656"/>
            <a:ext cx="8391526" cy="230223"/>
          </a:xfrm>
          <a:solidFill>
            <a:schemeClr val="bg1"/>
          </a:solidFill>
          <a:ln>
            <a:solidFill>
              <a:schemeClr val="bg1"/>
            </a:solidFill>
          </a:ln>
        </p:spPr>
        <p:txBody>
          <a:bodyPr/>
          <a:lstStyle/>
          <a:p>
            <a:pPr marL="72000">
              <a:spcBef>
                <a:spcPts val="1000"/>
              </a:spcBef>
            </a:pPr>
            <a:r>
              <a:rPr lang="pl-PL" dirty="0" smtClean="0"/>
              <a:t>Analogiczne stanowisko zajmuje </a:t>
            </a:r>
            <a:r>
              <a:rPr lang="pl-PL" b="1" dirty="0" smtClean="0"/>
              <a:t>WSA w Łodzi w wyroku z dnia 7 lipca 2011 r., I SA/</a:t>
            </a:r>
            <a:r>
              <a:rPr lang="pl-PL" b="1" dirty="0" err="1" smtClean="0"/>
              <a:t>Łd</a:t>
            </a:r>
            <a:r>
              <a:rPr lang="pl-PL" b="1" dirty="0" smtClean="0"/>
              <a:t> 614/11:</a:t>
            </a:r>
            <a:endParaRPr lang="pl-PL" b="1" dirty="0"/>
          </a:p>
        </p:txBody>
      </p:sp>
      <p:sp>
        <p:nvSpPr>
          <p:cNvPr id="15" name="Rounded Rectangle 14"/>
          <p:cNvSpPr/>
          <p:nvPr/>
        </p:nvSpPr>
        <p:spPr bwMode="gray">
          <a:xfrm>
            <a:off x="376236" y="3966325"/>
            <a:ext cx="8391525" cy="816702"/>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6" name="TextBox 15"/>
          <p:cNvSpPr txBox="1"/>
          <p:nvPr/>
        </p:nvSpPr>
        <p:spPr>
          <a:xfrm>
            <a:off x="530085" y="4066899"/>
            <a:ext cx="8083826" cy="615553"/>
          </a:xfrm>
          <a:prstGeom prst="rect">
            <a:avLst/>
          </a:prstGeom>
          <a:noFill/>
        </p:spPr>
        <p:txBody>
          <a:bodyPr wrap="square" lIns="0" tIns="0" rIns="0" bIns="0" rtlCol="0">
            <a:spAutoFit/>
          </a:bodyPr>
          <a:lstStyle/>
          <a:p>
            <a:pPr>
              <a:spcBef>
                <a:spcPts val="600"/>
              </a:spcBef>
              <a:buSzPct val="100000"/>
            </a:pPr>
            <a:r>
              <a:rPr lang="pl-PL" sz="1000" i="1" dirty="0">
                <a:solidFill>
                  <a:schemeClr val="bg1"/>
                </a:solidFill>
              </a:rPr>
              <a:t>„Wyłożona wyżej teza o odmienności obydwu postępowań ma, jak wskazano, zasadnicze znaczenie dla rozstrzygnięcia. </a:t>
            </a:r>
            <a:r>
              <a:rPr lang="pl-PL" sz="1000" b="1" i="1" dirty="0">
                <a:solidFill>
                  <a:schemeClr val="bg1"/>
                </a:solidFill>
              </a:rPr>
              <a:t>Z </a:t>
            </a:r>
            <a:r>
              <a:rPr lang="pl-PL" sz="1000" b="1" i="1" dirty="0" smtClean="0">
                <a:solidFill>
                  <a:schemeClr val="bg1"/>
                </a:solidFill>
              </a:rPr>
              <a:t>całą </a:t>
            </a:r>
            <a:r>
              <a:rPr lang="pl-PL" sz="1000" b="1" i="1" dirty="0">
                <a:solidFill>
                  <a:schemeClr val="bg1"/>
                </a:solidFill>
              </a:rPr>
              <a:t>mocą podkreślić bowiem należy, że w sprawie dotyczącej nadania decyzji wymiarowej rygoru natychmiastowej wykonalności nieuzasadnione jest powoływanie się na pełnomocnictwo udzielone w sprawie wymiarowej. Przyczyną jest zaś właśnie brak tożsamości wymienionych </a:t>
            </a:r>
            <a:r>
              <a:rPr lang="pl-PL" sz="1000" b="1" i="1" dirty="0" smtClean="0">
                <a:solidFill>
                  <a:schemeClr val="bg1"/>
                </a:solidFill>
              </a:rPr>
              <a:t>spraw.</a:t>
            </a:r>
            <a:r>
              <a:rPr lang="pl-PL" sz="1000" i="1" dirty="0" smtClean="0">
                <a:solidFill>
                  <a:schemeClr val="bg1"/>
                </a:solidFill>
              </a:rPr>
              <a:t>”</a:t>
            </a:r>
            <a:endParaRPr lang="pl-PL" sz="1000" i="1" dirty="0">
              <a:solidFill>
                <a:schemeClr val="bg1"/>
              </a:solidFill>
            </a:endParaRPr>
          </a:p>
        </p:txBody>
      </p:sp>
      <p:sp>
        <p:nvSpPr>
          <p:cNvPr id="17" name="Text Placeholder 3"/>
          <p:cNvSpPr>
            <a:spLocks noGrp="1"/>
          </p:cNvSpPr>
          <p:nvPr>
            <p:ph type="body" sz="quarter" idx="22"/>
          </p:nvPr>
        </p:nvSpPr>
        <p:spPr>
          <a:xfrm>
            <a:off x="376237" y="4849011"/>
            <a:ext cx="8391526" cy="230223"/>
          </a:xfrm>
          <a:solidFill>
            <a:schemeClr val="bg1"/>
          </a:solidFill>
          <a:ln>
            <a:solidFill>
              <a:schemeClr val="bg1"/>
            </a:solidFill>
          </a:ln>
        </p:spPr>
        <p:txBody>
          <a:bodyPr/>
          <a:lstStyle/>
          <a:p>
            <a:pPr marL="72000">
              <a:spcBef>
                <a:spcPts val="1000"/>
              </a:spcBef>
            </a:pPr>
            <a:r>
              <a:rPr lang="pl-PL" dirty="0" smtClean="0"/>
              <a:t>Podobnie </a:t>
            </a:r>
            <a:r>
              <a:rPr lang="pl-PL" b="1" dirty="0" smtClean="0"/>
              <a:t>WSA we Wrocławiu w wyroku z dnia 2 czerwca 2011 r., I SA/</a:t>
            </a:r>
            <a:r>
              <a:rPr lang="pl-PL" b="1" dirty="0" err="1" smtClean="0"/>
              <a:t>Wr</a:t>
            </a:r>
            <a:r>
              <a:rPr lang="pl-PL" b="1" dirty="0" smtClean="0"/>
              <a:t> 456/11:</a:t>
            </a:r>
            <a:endParaRPr lang="pl-PL" b="1" dirty="0"/>
          </a:p>
        </p:txBody>
      </p:sp>
      <p:sp>
        <p:nvSpPr>
          <p:cNvPr id="18" name="Rounded Rectangle 17"/>
          <p:cNvSpPr/>
          <p:nvPr/>
        </p:nvSpPr>
        <p:spPr bwMode="gray">
          <a:xfrm>
            <a:off x="376238" y="5157462"/>
            <a:ext cx="8391525" cy="1160990"/>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9" name="TextBox 18"/>
          <p:cNvSpPr txBox="1"/>
          <p:nvPr/>
        </p:nvSpPr>
        <p:spPr>
          <a:xfrm>
            <a:off x="530087" y="5254152"/>
            <a:ext cx="8083826" cy="923330"/>
          </a:xfrm>
          <a:prstGeom prst="rect">
            <a:avLst/>
          </a:prstGeom>
          <a:noFill/>
        </p:spPr>
        <p:txBody>
          <a:bodyPr wrap="square" lIns="0" tIns="0" rIns="0" bIns="0" rtlCol="0">
            <a:spAutoFit/>
          </a:bodyPr>
          <a:lstStyle/>
          <a:p>
            <a:pPr>
              <a:spcBef>
                <a:spcPts val="600"/>
              </a:spcBef>
              <a:buSzPct val="100000"/>
            </a:pPr>
            <a:r>
              <a:rPr lang="pl-PL" sz="1000" i="1" dirty="0">
                <a:solidFill>
                  <a:schemeClr val="bg1"/>
                </a:solidFill>
              </a:rPr>
              <a:t>„Sąd podziela argumentację organu odwoławczego wywiedzioną z treści art. 137 § 3 O.p. co do konieczności dołączenia do akt konkretnej sprawy oryginału lub poświadczonego odpisu pełnomocnictwa przez pełnomocnika. </a:t>
            </a:r>
            <a:r>
              <a:rPr lang="pl-PL" sz="1000" b="1" i="1" dirty="0">
                <a:solidFill>
                  <a:schemeClr val="bg1"/>
                </a:solidFill>
              </a:rPr>
              <a:t>Postępowanie zaś w sprawie nadania rygoru natychmiastowej wykonalności stanowi odrębne od postępowania wymiarowego postępowanie wobec stron skarżących. Stąd też złożenie pełnomocnictwa do akt postępowania wymiarowego nie może stanowić wystarczającej podstawy do stwierdzenia o ustanowieniu pełnomocnika w postępowaniu w sprawie nadania rygoru natychmiastowej wykonalności decyzji nieostatecznej</a:t>
            </a:r>
            <a:r>
              <a:rPr lang="pl-PL" sz="1000" b="1" i="1" dirty="0" smtClean="0">
                <a:solidFill>
                  <a:schemeClr val="bg1"/>
                </a:solidFill>
              </a:rPr>
              <a:t>.</a:t>
            </a:r>
            <a:r>
              <a:rPr lang="pl-PL" sz="1000" i="1" dirty="0" smtClean="0">
                <a:solidFill>
                  <a:schemeClr val="bg1"/>
                </a:solidFill>
              </a:rPr>
              <a:t>”</a:t>
            </a:r>
            <a:endParaRPr lang="pl-PL" sz="1000" i="1" dirty="0">
              <a:solidFill>
                <a:schemeClr val="bg1"/>
              </a:solidFill>
            </a:endParaRPr>
          </a:p>
        </p:txBody>
      </p:sp>
    </p:spTree>
    <p:extLst>
      <p:ext uri="{BB962C8B-B14F-4D97-AF65-F5344CB8AC3E}">
        <p14:creationId xmlns:p14="http://schemas.microsoft.com/office/powerpoint/2010/main" val="21280914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2"/>
          </p:nvPr>
        </p:nvSpPr>
        <p:spPr>
          <a:xfrm>
            <a:off x="376237" y="1408855"/>
            <a:ext cx="8391526" cy="592223"/>
          </a:xfrm>
          <a:solidFill>
            <a:schemeClr val="bg1"/>
          </a:solidFill>
          <a:ln>
            <a:solidFill>
              <a:schemeClr val="bg1"/>
            </a:solidFill>
          </a:ln>
        </p:spPr>
        <p:txBody>
          <a:bodyPr/>
          <a:lstStyle/>
          <a:p>
            <a:pPr marL="72000">
              <a:spcBef>
                <a:spcPts val="1000"/>
              </a:spcBef>
            </a:pPr>
            <a:r>
              <a:rPr lang="pl-PL" dirty="0" smtClean="0"/>
              <a:t>Na brak konieczności składania kolejnego pełnomocnictwa w postępowaniu w sprawie nadania decyzji podatkowej rygoru natychmiastowej wykonalności wskazuje </a:t>
            </a:r>
            <a:r>
              <a:rPr lang="pl-PL" b="1" dirty="0" smtClean="0"/>
              <a:t>NSA w przytoczonym wcześniej wyroku z dnia 16 stycznia 2014 r., I FSK 718/11:</a:t>
            </a:r>
            <a:endParaRPr lang="pl-PL" b="1" dirty="0"/>
          </a:p>
        </p:txBody>
      </p:sp>
      <p:sp>
        <p:nvSpPr>
          <p:cNvPr id="10" name="Text Placeholder 7"/>
          <p:cNvSpPr>
            <a:spLocks noGrp="1"/>
          </p:cNvSpPr>
          <p:nvPr>
            <p:ph type="body" sz="quarter" idx="13"/>
          </p:nvPr>
        </p:nvSpPr>
        <p:spPr>
          <a:xfrm>
            <a:off x="376237" y="651600"/>
            <a:ext cx="8391525" cy="757255"/>
          </a:xfrm>
        </p:spPr>
        <p:txBody>
          <a:bodyPr/>
          <a:lstStyle/>
          <a:p>
            <a:pPr>
              <a:spcAft>
                <a:spcPts val="0"/>
              </a:spcAft>
            </a:pPr>
            <a:r>
              <a:rPr lang="pl-PL" dirty="0" smtClean="0"/>
              <a:t>Umocowanie pełnomocnika w postępowaniu </a:t>
            </a:r>
          </a:p>
          <a:p>
            <a:pPr>
              <a:spcAft>
                <a:spcPts val="0"/>
              </a:spcAft>
            </a:pPr>
            <a:r>
              <a:rPr lang="pl-PL" dirty="0" smtClean="0"/>
              <a:t>o nadanie rygoru natychmiastowej wykonalności</a:t>
            </a:r>
            <a:endParaRPr lang="pl-PL" dirty="0"/>
          </a:p>
        </p:txBody>
      </p:sp>
      <p:sp>
        <p:nvSpPr>
          <p:cNvPr id="11" name="Title 5"/>
          <p:cNvSpPr>
            <a:spLocks noGrp="1"/>
          </p:cNvSpPr>
          <p:nvPr>
            <p:ph type="title"/>
          </p:nvPr>
        </p:nvSpPr>
        <p:spPr>
          <a:xfrm>
            <a:off x="376237" y="317499"/>
            <a:ext cx="8391525" cy="334101"/>
          </a:xfrm>
        </p:spPr>
        <p:txBody>
          <a:bodyPr/>
          <a:lstStyle/>
          <a:p>
            <a:r>
              <a:rPr lang="pl-PL" dirty="0"/>
              <a:t>Rygor natychmiastowej wykonalności a pełnomocnik</a:t>
            </a:r>
          </a:p>
        </p:txBody>
      </p:sp>
      <p:sp>
        <p:nvSpPr>
          <p:cNvPr id="12" name="Rounded Rectangle 11"/>
          <p:cNvSpPr/>
          <p:nvPr/>
        </p:nvSpPr>
        <p:spPr bwMode="gray">
          <a:xfrm>
            <a:off x="376237" y="2001078"/>
            <a:ext cx="8391525" cy="1852428"/>
          </a:xfrm>
          <a:prstGeom prst="round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3" name="TextBox 12"/>
          <p:cNvSpPr txBox="1"/>
          <p:nvPr/>
        </p:nvSpPr>
        <p:spPr>
          <a:xfrm>
            <a:off x="530086" y="2085524"/>
            <a:ext cx="8083826" cy="1692771"/>
          </a:xfrm>
          <a:prstGeom prst="rect">
            <a:avLst/>
          </a:prstGeom>
          <a:noFill/>
        </p:spPr>
        <p:txBody>
          <a:bodyPr wrap="square" lIns="0" tIns="0" rIns="0" bIns="0" rtlCol="0">
            <a:spAutoFit/>
          </a:bodyPr>
          <a:lstStyle/>
          <a:p>
            <a:pPr>
              <a:spcBef>
                <a:spcPts val="600"/>
              </a:spcBef>
              <a:buSzPct val="100000"/>
            </a:pPr>
            <a:r>
              <a:rPr lang="pl-PL" sz="1000" i="1" dirty="0" smtClean="0"/>
              <a:t>„</a:t>
            </a:r>
            <a:r>
              <a:rPr lang="pl-PL" sz="1000" i="1" dirty="0"/>
              <a:t>Zważyć należy, że postępowanie podatkowe w określonej sprawie podatkowej nie zakończyło się jeszcze, a to z powodu wniesienia odwołania od decyzji, której może zostać nadany rozważany rygor. Z uwagi na wpadkowy, szczegółowy, incydentalny charakter postępowania w sprawie nadania decyzji (nieostatecznej) rygoru natychmiastowej wykonalności, prowadzonego w czasie i w ramach toczącego się ( na etapie postępowania </a:t>
            </a:r>
            <a:r>
              <a:rPr lang="pl-PL" sz="1000" i="1" dirty="0" err="1"/>
              <a:t>międzyinstancyjnego</a:t>
            </a:r>
            <a:r>
              <a:rPr lang="pl-PL" sz="1000" i="1" dirty="0"/>
              <a:t> a następnie </a:t>
            </a:r>
            <a:r>
              <a:rPr lang="pl-PL" sz="1000" i="1" dirty="0" err="1"/>
              <a:t>drugoinstancyjnego</a:t>
            </a:r>
            <a:r>
              <a:rPr lang="pl-PL" sz="1000" i="1" dirty="0"/>
              <a:t>) postępowania podatkowego, </a:t>
            </a:r>
            <a:r>
              <a:rPr lang="pl-PL" sz="1000" b="1" i="1" dirty="0"/>
              <a:t>pełnomocnictwo złożone do akt sprawy podatkowej zasadniczo skuteczne też będzie w postępowaniu w przedmiocie nadania decyzji rygoru natychmiastowej wykonalności, chyba że konkretna treść pełnomocnictwa, którego dokument złożony zostanie do akt postępowania podatkowego, stanowić będzie, na zasadzie wyjątku oraz umowy stron stosunku prawnego pełnomocnictwa, jednoznacznie inaczej.</a:t>
            </a:r>
            <a:r>
              <a:rPr lang="pl-PL" sz="1000" i="1" dirty="0"/>
              <a:t> Nie ma przeszkód prawnych, żeby pełnomocnictwo do sprawy podatkowej wskazywało konkretne postępowania, które w ramach tej sprawy będą czy też mogą być prowadzone, wskazując albo wykluczając na przykład udział danego pełnomocnika w postępowaniu o nadanie decyzji rygoru natychmiastowej </a:t>
            </a:r>
            <a:r>
              <a:rPr lang="pl-PL" sz="1000" i="1" dirty="0" smtClean="0"/>
              <a:t>wykonalności.”</a:t>
            </a:r>
            <a:endParaRPr lang="pl-PL" sz="1000" i="1" dirty="0"/>
          </a:p>
        </p:txBody>
      </p:sp>
      <p:sp>
        <p:nvSpPr>
          <p:cNvPr id="20" name="Text Placeholder 3"/>
          <p:cNvSpPr>
            <a:spLocks noGrp="1"/>
          </p:cNvSpPr>
          <p:nvPr>
            <p:ph type="body" sz="quarter" idx="22"/>
          </p:nvPr>
        </p:nvSpPr>
        <p:spPr>
          <a:xfrm>
            <a:off x="376237" y="3937952"/>
            <a:ext cx="8391526" cy="285474"/>
          </a:xfrm>
          <a:solidFill>
            <a:schemeClr val="bg1"/>
          </a:solidFill>
          <a:ln>
            <a:solidFill>
              <a:schemeClr val="bg1"/>
            </a:solidFill>
          </a:ln>
        </p:spPr>
        <p:txBody>
          <a:bodyPr/>
          <a:lstStyle/>
          <a:p>
            <a:pPr marL="72000">
              <a:spcBef>
                <a:spcPts val="1000"/>
              </a:spcBef>
            </a:pPr>
            <a:r>
              <a:rPr lang="pl-PL" dirty="0" smtClean="0"/>
              <a:t>Identyczny wniosek NSA wyciąga </a:t>
            </a:r>
            <a:r>
              <a:rPr lang="pl-PL" b="1" dirty="0" smtClean="0"/>
              <a:t>w wyroku z dnia 7 grudnia 2016 r., II FSK 3898/14:</a:t>
            </a:r>
            <a:endParaRPr lang="pl-PL" b="1" dirty="0"/>
          </a:p>
        </p:txBody>
      </p:sp>
      <p:sp>
        <p:nvSpPr>
          <p:cNvPr id="25" name="Rounded Rectangle 24"/>
          <p:cNvSpPr/>
          <p:nvPr/>
        </p:nvSpPr>
        <p:spPr bwMode="gray">
          <a:xfrm>
            <a:off x="376237" y="4228359"/>
            <a:ext cx="8391525" cy="1486810"/>
          </a:xfrm>
          <a:prstGeom prst="round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26" name="TextBox 25"/>
          <p:cNvSpPr txBox="1"/>
          <p:nvPr/>
        </p:nvSpPr>
        <p:spPr>
          <a:xfrm>
            <a:off x="530086" y="4356211"/>
            <a:ext cx="8083826" cy="1231106"/>
          </a:xfrm>
          <a:prstGeom prst="rect">
            <a:avLst/>
          </a:prstGeom>
          <a:noFill/>
        </p:spPr>
        <p:txBody>
          <a:bodyPr wrap="square" lIns="0" tIns="0" rIns="0" bIns="0" rtlCol="0">
            <a:spAutoFit/>
          </a:bodyPr>
          <a:lstStyle/>
          <a:p>
            <a:pPr>
              <a:spcBef>
                <a:spcPts val="600"/>
              </a:spcBef>
              <a:buSzPct val="100000"/>
            </a:pPr>
            <a:r>
              <a:rPr lang="pl-PL" sz="1000" i="1" dirty="0" smtClean="0"/>
              <a:t>„</a:t>
            </a:r>
            <a:r>
              <a:rPr lang="pl-PL" sz="1000" i="1" dirty="0"/>
              <a:t>Jak trafnie zwrócono uwagę w wyroku Naczelnego Sądu Administracyjnego z dnia 16 stycznia 2014 r., II FSK 718/13, z uwagi na wpadkowy, szczegółowy, incydentalny charakter postępowania w sprawie nadania decyzji (nieostatecznej) rygoru natychmiastowej wykonalności, prowadzonego w czasie i w ramach toczącego się (na etapie postępowania </a:t>
            </a:r>
            <a:r>
              <a:rPr lang="pl-PL" sz="1000" i="1" dirty="0" err="1"/>
              <a:t>międzyinstancyjnego</a:t>
            </a:r>
            <a:r>
              <a:rPr lang="pl-PL" sz="1000" i="1" dirty="0"/>
              <a:t> a następnie </a:t>
            </a:r>
            <a:r>
              <a:rPr lang="pl-PL" sz="1000" i="1" dirty="0" err="1"/>
              <a:t>drugoinstancyjnego</a:t>
            </a:r>
            <a:r>
              <a:rPr lang="pl-PL" sz="1000" i="1" dirty="0"/>
              <a:t>) postępowania podatkowego, </a:t>
            </a:r>
            <a:r>
              <a:rPr lang="pl-PL" sz="1000" b="1" i="1" dirty="0"/>
              <a:t>pełnomocnictwo złożone do akt sprawy podatkowej zasadniczo skuteczne też będzie w postępowaniu w przedmiocie nadania decyzji rygoru natychmiastowej wykonalności, chyba że konkretna treść pełnomocnictwa, którego dokument złożony zostanie do akt postępowania podatkowego, stanowić będzie, na zasadzie wyjątku oraz umowy stron stosunku prawnego pełnomocnictwa, jednoznacznie inaczej.</a:t>
            </a:r>
            <a:r>
              <a:rPr lang="pl-PL" sz="1000" i="1" dirty="0" smtClean="0"/>
              <a:t>”</a:t>
            </a:r>
            <a:endParaRPr lang="pl-PL" sz="1000" i="1" dirty="0"/>
          </a:p>
        </p:txBody>
      </p:sp>
      <p:sp>
        <p:nvSpPr>
          <p:cNvPr id="27" name="Freeform 976"/>
          <p:cNvSpPr>
            <a:spLocks noChangeAspect="1" noEditPoints="1"/>
          </p:cNvSpPr>
          <p:nvPr/>
        </p:nvSpPr>
        <p:spPr bwMode="auto">
          <a:xfrm>
            <a:off x="7857427" y="309765"/>
            <a:ext cx="816673" cy="81667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rgbClr val="012169"/>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812241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76236" y="1125994"/>
            <a:ext cx="8391526" cy="1069303"/>
          </a:xfrm>
        </p:spPr>
        <p:txBody>
          <a:bodyPr/>
          <a:lstStyle/>
          <a:p>
            <a:r>
              <a:rPr lang="pl-PL" dirty="0" smtClean="0"/>
              <a:t>W sprawach podatkowych organom, mimo dość jednolitej od 2014 roku linii orzeczniczej sądów administracyjnych, w dalszym ciągu zdarza się wskazywać na pogląd wyrażony w </a:t>
            </a:r>
            <a:r>
              <a:rPr lang="pl-PL" u="sng" dirty="0" smtClean="0"/>
              <a:t>wyroku NSA z 28 listopada 2013 r., II FSK 2989/11, w celu udowodnienia odrębności postępowania podatkowego oraz postępowania o nadanie rygoru natychmiastowej wykonalności decyzji podatkowej.</a:t>
            </a:r>
          </a:p>
          <a:p>
            <a:endParaRPr lang="pl-PL" dirty="0"/>
          </a:p>
        </p:txBody>
      </p:sp>
      <p:sp>
        <p:nvSpPr>
          <p:cNvPr id="10" name="Text Placeholder 7"/>
          <p:cNvSpPr>
            <a:spLocks noGrp="1"/>
          </p:cNvSpPr>
          <p:nvPr>
            <p:ph type="body" sz="quarter" idx="13"/>
          </p:nvPr>
        </p:nvSpPr>
        <p:spPr>
          <a:xfrm>
            <a:off x="376237" y="651600"/>
            <a:ext cx="8391525" cy="757255"/>
          </a:xfrm>
        </p:spPr>
        <p:txBody>
          <a:bodyPr/>
          <a:lstStyle/>
          <a:p>
            <a:pPr>
              <a:spcAft>
                <a:spcPts val="0"/>
              </a:spcAft>
            </a:pPr>
            <a:r>
              <a:rPr lang="pl-PL" dirty="0" smtClean="0"/>
              <a:t>Stanowisko organów podatkowych</a:t>
            </a:r>
          </a:p>
        </p:txBody>
      </p:sp>
      <p:sp>
        <p:nvSpPr>
          <p:cNvPr id="11" name="Title 5"/>
          <p:cNvSpPr>
            <a:spLocks noGrp="1"/>
          </p:cNvSpPr>
          <p:nvPr>
            <p:ph type="title"/>
          </p:nvPr>
        </p:nvSpPr>
        <p:spPr>
          <a:xfrm>
            <a:off x="376237" y="317499"/>
            <a:ext cx="8391525" cy="334101"/>
          </a:xfrm>
        </p:spPr>
        <p:txBody>
          <a:bodyPr/>
          <a:lstStyle/>
          <a:p>
            <a:r>
              <a:rPr lang="pl-PL" dirty="0"/>
              <a:t>Rygor natychmiastowej wykonalności a pełnomocnik</a:t>
            </a:r>
          </a:p>
        </p:txBody>
      </p:sp>
      <p:sp>
        <p:nvSpPr>
          <p:cNvPr id="8" name="Rectangle 7"/>
          <p:cNvSpPr/>
          <p:nvPr/>
        </p:nvSpPr>
        <p:spPr bwMode="gray">
          <a:xfrm>
            <a:off x="376236" y="4171123"/>
            <a:ext cx="3525078" cy="1717427"/>
          </a:xfrm>
          <a:prstGeom prst="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9" name="Rectangle 8"/>
          <p:cNvSpPr/>
          <p:nvPr/>
        </p:nvSpPr>
        <p:spPr bwMode="gray">
          <a:xfrm>
            <a:off x="376236" y="2261560"/>
            <a:ext cx="3525078" cy="1517697"/>
          </a:xfrm>
          <a:prstGeom prst="rect">
            <a:avLst/>
          </a:prstGeom>
          <a:solidFill>
            <a:srgbClr val="012169"/>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3" name="TextBox 12"/>
          <p:cNvSpPr txBox="1"/>
          <p:nvPr/>
        </p:nvSpPr>
        <p:spPr>
          <a:xfrm>
            <a:off x="495503" y="2331615"/>
            <a:ext cx="3286540" cy="1461939"/>
          </a:xfrm>
          <a:prstGeom prst="rect">
            <a:avLst/>
          </a:prstGeom>
          <a:noFill/>
        </p:spPr>
        <p:txBody>
          <a:bodyPr wrap="square" lIns="0" tIns="0" rIns="0" bIns="0" rtlCol="0">
            <a:spAutoFit/>
          </a:bodyPr>
          <a:lstStyle/>
          <a:p>
            <a:pPr>
              <a:spcBef>
                <a:spcPts val="600"/>
              </a:spcBef>
              <a:buSzPct val="100000"/>
            </a:pPr>
            <a:r>
              <a:rPr lang="pl-PL" sz="1000" b="1" dirty="0" smtClean="0">
                <a:solidFill>
                  <a:schemeClr val="bg1"/>
                </a:solidFill>
              </a:rPr>
              <a:t>Wyrok NSA z dnia 19 marca 2015 r., I FSK 2160/13:</a:t>
            </a:r>
          </a:p>
          <a:p>
            <a:pPr>
              <a:spcBef>
                <a:spcPts val="600"/>
              </a:spcBef>
              <a:buSzPct val="100000"/>
            </a:pPr>
            <a:r>
              <a:rPr lang="pl-PL" sz="1000" dirty="0" smtClean="0">
                <a:solidFill>
                  <a:schemeClr val="bg1"/>
                </a:solidFill>
              </a:rPr>
              <a:t>„</a:t>
            </a:r>
            <a:r>
              <a:rPr lang="pl-PL" sz="1000" i="1" dirty="0">
                <a:solidFill>
                  <a:schemeClr val="bg1"/>
                </a:solidFill>
              </a:rPr>
              <a:t>W uzasadnieniu </a:t>
            </a:r>
            <a:r>
              <a:rPr lang="pl-PL" sz="1000" i="1" dirty="0" smtClean="0">
                <a:solidFill>
                  <a:schemeClr val="bg1"/>
                </a:solidFill>
              </a:rPr>
              <a:t>zarzutów </a:t>
            </a:r>
            <a:r>
              <a:rPr lang="pl-PL" sz="1000" dirty="0" smtClean="0">
                <a:solidFill>
                  <a:schemeClr val="bg1"/>
                </a:solidFill>
              </a:rPr>
              <a:t>(skargi kasacyjnej – przyp. autora</a:t>
            </a:r>
            <a:r>
              <a:rPr lang="pl-PL" sz="1000" i="1" dirty="0" smtClean="0">
                <a:solidFill>
                  <a:schemeClr val="bg1"/>
                </a:solidFill>
              </a:rPr>
              <a:t>) </a:t>
            </a:r>
            <a:r>
              <a:rPr lang="pl-PL" sz="1000" i="1" dirty="0">
                <a:solidFill>
                  <a:schemeClr val="bg1"/>
                </a:solidFill>
              </a:rPr>
              <a:t>Dyrektor IS przedstawił racje, które jego zdaniem potwierdzają, że postępowanie w przedmiocie nadania decyzji rygoru natychmiastowej wykonalności jest - inaczej niż przyjął to Sąd pierwszej instancji - postępowaniem odrębnym od postępowania podatkowego</a:t>
            </a:r>
            <a:r>
              <a:rPr lang="pl-PL" sz="1000" i="1" dirty="0" smtClean="0">
                <a:solidFill>
                  <a:schemeClr val="bg1"/>
                </a:solidFill>
              </a:rPr>
              <a:t>.</a:t>
            </a:r>
            <a:r>
              <a:rPr lang="pl-PL" sz="1000" dirty="0" smtClean="0">
                <a:solidFill>
                  <a:schemeClr val="bg1"/>
                </a:solidFill>
              </a:rPr>
              <a:t>”</a:t>
            </a:r>
            <a:endParaRPr lang="pl-PL" sz="1000" dirty="0">
              <a:solidFill>
                <a:schemeClr val="bg1"/>
              </a:solidFill>
            </a:endParaRPr>
          </a:p>
        </p:txBody>
      </p:sp>
      <p:sp>
        <p:nvSpPr>
          <p:cNvPr id="14" name="Isosceles Triangle 13"/>
          <p:cNvSpPr/>
          <p:nvPr/>
        </p:nvSpPr>
        <p:spPr bwMode="gray">
          <a:xfrm rot="10800000">
            <a:off x="447567" y="3807851"/>
            <a:ext cx="3382413" cy="334677"/>
          </a:xfrm>
          <a:prstGeom prst="triangle">
            <a:avLst/>
          </a:prstGeom>
          <a:solidFill>
            <a:srgbClr val="012169"/>
          </a:solidFill>
          <a:ln w="1905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5" name="TextBox 14"/>
          <p:cNvSpPr txBox="1"/>
          <p:nvPr/>
        </p:nvSpPr>
        <p:spPr>
          <a:xfrm>
            <a:off x="465687" y="4221922"/>
            <a:ext cx="3346175" cy="1615827"/>
          </a:xfrm>
          <a:prstGeom prst="rect">
            <a:avLst/>
          </a:prstGeom>
          <a:noFill/>
        </p:spPr>
        <p:txBody>
          <a:bodyPr wrap="square" lIns="0" tIns="0" rIns="0" bIns="0" rtlCol="0">
            <a:spAutoFit/>
          </a:bodyPr>
          <a:lstStyle/>
          <a:p>
            <a:pPr>
              <a:spcBef>
                <a:spcPts val="600"/>
              </a:spcBef>
              <a:buSzPct val="100000"/>
            </a:pPr>
            <a:r>
              <a:rPr lang="pl-PL" sz="1000" b="1" dirty="0" smtClean="0"/>
              <a:t>Pełnomocnik organu podatkowego jednak na rozprawie przedstawił odmienny pogląd:</a:t>
            </a:r>
          </a:p>
          <a:p>
            <a:pPr>
              <a:spcBef>
                <a:spcPts val="600"/>
              </a:spcBef>
              <a:buSzPct val="100000"/>
            </a:pPr>
            <a:r>
              <a:rPr lang="pl-PL" sz="1000" i="1" dirty="0" smtClean="0"/>
              <a:t>„Mianowicie </a:t>
            </a:r>
            <a:r>
              <a:rPr lang="pl-PL" sz="1000" i="1" dirty="0"/>
              <a:t>pełnomocnik Dyrektora IS, nawiązując do treści skargi kasacyjnej zauważył, że z aktualnego orzecznictwa Naczelnego Sądu Administracyjnego wynika już, iż postanowienie o nadaniu decyzji nieostatecznej rygoru natychmiastowej wykonalności powinno być doręczone pełnomocnikowi strony, jeżeli został on ustanowiony w postępowaniu podatkowym</a:t>
            </a:r>
            <a:r>
              <a:rPr lang="pl-PL" sz="1000" i="1" dirty="0" smtClean="0"/>
              <a:t>.”</a:t>
            </a:r>
            <a:endParaRPr lang="pl-PL" sz="1000" i="1" dirty="0"/>
          </a:p>
        </p:txBody>
      </p:sp>
      <p:sp>
        <p:nvSpPr>
          <p:cNvPr id="16" name="Rectangle 15"/>
          <p:cNvSpPr/>
          <p:nvPr/>
        </p:nvSpPr>
        <p:spPr bwMode="gray">
          <a:xfrm>
            <a:off x="4152900" y="2261560"/>
            <a:ext cx="4614862" cy="3626990"/>
          </a:xfrm>
          <a:prstGeom prst="rect">
            <a:avLst/>
          </a:prstGeom>
          <a:solidFill>
            <a:srgbClr val="012169"/>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7" name="TextBox 16"/>
          <p:cNvSpPr txBox="1"/>
          <p:nvPr/>
        </p:nvSpPr>
        <p:spPr>
          <a:xfrm>
            <a:off x="4334655" y="2337789"/>
            <a:ext cx="4339445" cy="3462486"/>
          </a:xfrm>
          <a:prstGeom prst="rect">
            <a:avLst/>
          </a:prstGeom>
          <a:noFill/>
        </p:spPr>
        <p:txBody>
          <a:bodyPr wrap="square" lIns="0" tIns="0" rIns="0" bIns="0" rtlCol="0">
            <a:spAutoFit/>
          </a:bodyPr>
          <a:lstStyle/>
          <a:p>
            <a:pPr>
              <a:spcBef>
                <a:spcPts val="600"/>
              </a:spcBef>
              <a:buSzPct val="100000"/>
            </a:pPr>
            <a:r>
              <a:rPr lang="pl-PL" sz="1000" b="1" dirty="0" smtClean="0">
                <a:solidFill>
                  <a:schemeClr val="bg1"/>
                </a:solidFill>
              </a:rPr>
              <a:t>Wyrok NSA z dnia 13 stycznia 2017 r., I FSK 772/15:</a:t>
            </a:r>
          </a:p>
          <a:p>
            <a:pPr>
              <a:spcBef>
                <a:spcPts val="600"/>
              </a:spcBef>
              <a:buSzPct val="100000"/>
            </a:pPr>
            <a:r>
              <a:rPr lang="pl-PL" sz="1000" dirty="0" smtClean="0">
                <a:solidFill>
                  <a:schemeClr val="bg1"/>
                </a:solidFill>
              </a:rPr>
              <a:t>„</a:t>
            </a:r>
            <a:r>
              <a:rPr lang="pl-PL" sz="1000" i="1" dirty="0" smtClean="0">
                <a:solidFill>
                  <a:schemeClr val="bg1"/>
                </a:solidFill>
              </a:rPr>
              <a:t>W </a:t>
            </a:r>
            <a:r>
              <a:rPr lang="pl-PL" sz="1000" i="1" dirty="0">
                <a:solidFill>
                  <a:schemeClr val="bg1"/>
                </a:solidFill>
              </a:rPr>
              <a:t>uzasadnieniu organ podniósł, że brak jest przepisów, z których wynikałoby zobowiązanie organu podatkowego do poszukiwania, czy przed innymi organami zostało udzielone pełnomocnictwo do działania w imieniu strony. Dlatego też pełnomocnictwo złożone do akt postępowania prowadzonego przez Dyrektora Urzędu Kontroli Skarbowej w G. nie wywołuje skutków prawnych w zakresie postępowania o nadaniu rygoru natychmiastowej wykonalności prowadzonego przez Naczelnika Urzędu Skarbowego w B. Ponadto podkreślono, że z treści pełnomocnictwa wynika, że obejmuje ono umocowanie do reprezentacji "we wszystkich instancjach sprawy w postępowaniu kontrolnym w sprawie rzetelności deklarowanych podstaw opodatkowania oraz prawidłowości obliczania i wypłacania podatku od towarów i usług za okres od stycznia 2010 do czerwca 2012 oraz podatku dochodowego od osób fizycznych za 2010 oraz 2011 r., prowadzonej przez Urząd Kontroli Skarbowej w G.". W opinii organu postępowanie o nadanie rygoru natychmiastowej wykonalności jest postępowaniem odrębnym, prowadzonym przez inny organ, dlatego też postanowienie o nadaniu decyzji nieostatecznej rygoru natychmiastowej wykonalności zasadnie zostało doręczone bezpośrednio podatnikowi, wchodząc tym samym do obrotu prawnego</a:t>
            </a:r>
            <a:r>
              <a:rPr lang="pl-PL" sz="1000" i="1" dirty="0" smtClean="0">
                <a:solidFill>
                  <a:schemeClr val="bg1"/>
                </a:solidFill>
              </a:rPr>
              <a:t>.”</a:t>
            </a:r>
          </a:p>
        </p:txBody>
      </p:sp>
    </p:spTree>
    <p:extLst>
      <p:ext uri="{BB962C8B-B14F-4D97-AF65-F5344CB8AC3E}">
        <p14:creationId xmlns:p14="http://schemas.microsoft.com/office/powerpoint/2010/main" val="84409590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4686300" y="4927600"/>
            <a:ext cx="4081462" cy="1104900"/>
          </a:xfrm>
          <a:prstGeom prst="rect">
            <a:avLst/>
          </a:prstGeom>
          <a:solidFill>
            <a:srgbClr val="012169"/>
          </a:solidFill>
          <a:ln w="1905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2" name="Content Placeholder 1"/>
          <p:cNvSpPr>
            <a:spLocks noGrp="1"/>
          </p:cNvSpPr>
          <p:nvPr>
            <p:ph sz="quarter" idx="10"/>
          </p:nvPr>
        </p:nvSpPr>
        <p:spPr>
          <a:xfrm>
            <a:off x="376236" y="1153465"/>
            <a:ext cx="8391526" cy="1041832"/>
          </a:xfrm>
        </p:spPr>
        <p:txBody>
          <a:bodyPr/>
          <a:lstStyle/>
          <a:p>
            <a:r>
              <a:rPr lang="pl-PL" sz="1100" dirty="0" smtClean="0"/>
              <a:t>Nie ulega wątpliwości, że skoro w ocenie sądownictwa administracyjnego umocowanie pełnomocnika rozciąga się także na postępowanie w sprawie nadania rygoru natychmiastowej wykonalności, to doręczenie postanowienia w tym przedmiocie powinno nastąpić do rąk pełnomocnika. Stąd, doręczenie postanowienia stronie stanowi naruszenie przepisów postępowania.</a:t>
            </a:r>
          </a:p>
          <a:p>
            <a:r>
              <a:rPr lang="pl-PL" sz="1100" b="1" dirty="0" smtClean="0"/>
              <a:t>Kluczowym zagadnieniem zaś pozostaje, czy jest to naruszenie mające istotny wpływ na wynik sprawy.</a:t>
            </a:r>
            <a:endParaRPr lang="pl-PL" sz="1100" b="1" dirty="0"/>
          </a:p>
        </p:txBody>
      </p:sp>
      <p:sp>
        <p:nvSpPr>
          <p:cNvPr id="10" name="Text Placeholder 7"/>
          <p:cNvSpPr>
            <a:spLocks noGrp="1"/>
          </p:cNvSpPr>
          <p:nvPr>
            <p:ph type="body" sz="quarter" idx="13"/>
          </p:nvPr>
        </p:nvSpPr>
        <p:spPr>
          <a:xfrm>
            <a:off x="376237" y="651600"/>
            <a:ext cx="8391525" cy="757255"/>
          </a:xfrm>
        </p:spPr>
        <p:txBody>
          <a:bodyPr/>
          <a:lstStyle/>
          <a:p>
            <a:pPr>
              <a:spcAft>
                <a:spcPts val="0"/>
              </a:spcAft>
            </a:pPr>
            <a:r>
              <a:rPr lang="pl-PL" dirty="0" smtClean="0"/>
              <a:t>Doręczenie rygoru natychmiastowej wykonalności</a:t>
            </a:r>
          </a:p>
        </p:txBody>
      </p:sp>
      <p:sp>
        <p:nvSpPr>
          <p:cNvPr id="11" name="Title 5"/>
          <p:cNvSpPr>
            <a:spLocks noGrp="1"/>
          </p:cNvSpPr>
          <p:nvPr>
            <p:ph type="title"/>
          </p:nvPr>
        </p:nvSpPr>
        <p:spPr>
          <a:xfrm>
            <a:off x="376237" y="317499"/>
            <a:ext cx="8391525" cy="334101"/>
          </a:xfrm>
        </p:spPr>
        <p:txBody>
          <a:bodyPr/>
          <a:lstStyle/>
          <a:p>
            <a:r>
              <a:rPr lang="pl-PL" dirty="0"/>
              <a:t>Rygor natychmiastowej wykonalności a pełnomocnik</a:t>
            </a:r>
          </a:p>
        </p:txBody>
      </p:sp>
      <p:sp>
        <p:nvSpPr>
          <p:cNvPr id="9" name="Rectangle 8"/>
          <p:cNvSpPr/>
          <p:nvPr/>
        </p:nvSpPr>
        <p:spPr bwMode="gray">
          <a:xfrm>
            <a:off x="376235" y="2165920"/>
            <a:ext cx="4081463" cy="2653542"/>
          </a:xfrm>
          <a:prstGeom prst="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3" name="TextBox 12"/>
          <p:cNvSpPr txBox="1"/>
          <p:nvPr/>
        </p:nvSpPr>
        <p:spPr>
          <a:xfrm>
            <a:off x="473865" y="2346224"/>
            <a:ext cx="3886201" cy="1923604"/>
          </a:xfrm>
          <a:prstGeom prst="rect">
            <a:avLst/>
          </a:prstGeom>
          <a:noFill/>
        </p:spPr>
        <p:txBody>
          <a:bodyPr wrap="square" lIns="0" tIns="0" rIns="0" bIns="0" rtlCol="0">
            <a:spAutoFit/>
          </a:bodyPr>
          <a:lstStyle/>
          <a:p>
            <a:pPr>
              <a:spcBef>
                <a:spcPts val="600"/>
              </a:spcBef>
              <a:buSzPct val="100000"/>
            </a:pPr>
            <a:r>
              <a:rPr lang="pl-PL" sz="800" b="1" dirty="0" smtClean="0"/>
              <a:t>Wyrok NSA z dnia 7 grudnia 2016 r., II FSK 3398/14:</a:t>
            </a:r>
          </a:p>
          <a:p>
            <a:pPr>
              <a:spcBef>
                <a:spcPts val="600"/>
              </a:spcBef>
              <a:buSzPct val="100000"/>
            </a:pPr>
            <a:r>
              <a:rPr lang="pl-PL" sz="800" dirty="0" smtClean="0"/>
              <a:t>„</a:t>
            </a:r>
            <a:r>
              <a:rPr lang="pl-PL" sz="800" i="1" dirty="0"/>
              <a:t>W skardze do Sądu pierwszej instancji skarżący zarzucił naruszenie art. 136, art. 137 § 3, art. 145 § 2 oraz art. 228 § 1 pkt 2 O.p. W uzasadnieniu skarżący utrzymywał, że doręczenie mu postanowienia w dniu 6 grudnia 2013 r. miało jedynie charakter informacyjny, zaś skutki prawne wywarło dopiero doręczenie tego postanowienia pełnomocnikowi</a:t>
            </a:r>
            <a:r>
              <a:rPr lang="pl-PL" sz="800" i="1" dirty="0" smtClean="0"/>
              <a:t>. </a:t>
            </a:r>
            <a:r>
              <a:rPr lang="pl-PL" sz="800" i="1" dirty="0"/>
              <a:t>(…) Zdaniem Sądu, skoro skarżący wywiązał się z nałożonych na podatnika obowiązków i ustanowił pełnomocnika, udzielając mu pełnomocnictwa o charakterze ogólnym, to sprzeczne z zasadą określoną w art. 121 § 1 O.p. jest działanie pozbawiające znaczenia procesowego to pełnomocnictwo</a:t>
            </a:r>
            <a:r>
              <a:rPr lang="pl-PL" sz="800" i="1" dirty="0" smtClean="0"/>
              <a:t>. </a:t>
            </a:r>
            <a:r>
              <a:rPr lang="pl-PL" sz="800" i="1" dirty="0"/>
              <a:t>(…) Naczelny Sąd Administracyjny orzekający w tej sprawie podziela pogląd dominujący co do charakteru postępowania w sprawie rygoru natychmiastowej wykonalności. Tym samym za prawidłowe uznaje stanowisko wyrażone w zaskarżonym wyroku, zaś zarzuty skargi kasacyjnej ocenia jako niezasadne.</a:t>
            </a:r>
            <a:r>
              <a:rPr lang="pl-PL" sz="800" dirty="0" smtClean="0"/>
              <a:t>”</a:t>
            </a:r>
            <a:endParaRPr lang="pl-PL" sz="800" dirty="0"/>
          </a:p>
        </p:txBody>
      </p:sp>
      <p:sp>
        <p:nvSpPr>
          <p:cNvPr id="16" name="Rectangle 15"/>
          <p:cNvSpPr/>
          <p:nvPr/>
        </p:nvSpPr>
        <p:spPr bwMode="gray">
          <a:xfrm>
            <a:off x="4686300" y="2165920"/>
            <a:ext cx="4081462" cy="2653542"/>
          </a:xfrm>
          <a:prstGeom prst="rect">
            <a:avLst/>
          </a:prstGeom>
          <a:solidFill>
            <a:srgbClr val="012169"/>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7" name="TextBox 16"/>
          <p:cNvSpPr txBox="1"/>
          <p:nvPr/>
        </p:nvSpPr>
        <p:spPr>
          <a:xfrm>
            <a:off x="4802109" y="2346224"/>
            <a:ext cx="3849844" cy="2292935"/>
          </a:xfrm>
          <a:prstGeom prst="rect">
            <a:avLst/>
          </a:prstGeom>
          <a:noFill/>
        </p:spPr>
        <p:txBody>
          <a:bodyPr wrap="square" lIns="0" tIns="0" rIns="0" bIns="0" rtlCol="0">
            <a:spAutoFit/>
          </a:bodyPr>
          <a:lstStyle/>
          <a:p>
            <a:pPr>
              <a:spcBef>
                <a:spcPts val="600"/>
              </a:spcBef>
              <a:buSzPct val="100000"/>
            </a:pPr>
            <a:r>
              <a:rPr lang="pl-PL" sz="800" b="1" dirty="0" smtClean="0">
                <a:solidFill>
                  <a:schemeClr val="bg1"/>
                </a:solidFill>
              </a:rPr>
              <a:t>Wyrok NSA z dnia 11 października 2016 r., II FSK 2364/14:</a:t>
            </a:r>
          </a:p>
          <a:p>
            <a:pPr>
              <a:spcBef>
                <a:spcPts val="600"/>
              </a:spcBef>
              <a:buSzPct val="100000"/>
            </a:pPr>
            <a:r>
              <a:rPr lang="pl-PL" sz="800" dirty="0" smtClean="0">
                <a:solidFill>
                  <a:schemeClr val="bg1"/>
                </a:solidFill>
              </a:rPr>
              <a:t>„</a:t>
            </a:r>
            <a:r>
              <a:rPr lang="pl-PL" sz="800" i="1" dirty="0">
                <a:solidFill>
                  <a:schemeClr val="bg1"/>
                </a:solidFill>
              </a:rPr>
              <a:t>Stwierdzenie naruszenia prawa poprzez doręczenie stronie zamiast jej pełnomocnikowi postanowienia o nadaniu rygoru natychmiastowej wykonalności nie było jednak uchybieniem na tyle istotnym, że mogło ono mieć wpływ na wynik postępowania i uzasadniało uchylenie postanowienia na podstawie art. 145 § 1 pkt 1 </a:t>
            </a:r>
            <a:r>
              <a:rPr lang="pl-PL" sz="800" i="1" dirty="0" err="1">
                <a:solidFill>
                  <a:schemeClr val="bg1"/>
                </a:solidFill>
              </a:rPr>
              <a:t>lit.c</a:t>
            </a:r>
            <a:r>
              <a:rPr lang="pl-PL" sz="800" i="1" dirty="0">
                <a:solidFill>
                  <a:schemeClr val="bg1"/>
                </a:solidFill>
              </a:rPr>
              <a:t>) </a:t>
            </a:r>
            <a:r>
              <a:rPr lang="pl-PL" sz="800" i="1" dirty="0" err="1">
                <a:solidFill>
                  <a:schemeClr val="bg1"/>
                </a:solidFill>
              </a:rPr>
              <a:t>p.p.s.a</a:t>
            </a:r>
            <a:r>
              <a:rPr lang="pl-PL" sz="800" i="1" dirty="0">
                <a:solidFill>
                  <a:schemeClr val="bg1"/>
                </a:solidFill>
              </a:rPr>
              <a:t>. Nieprawidłowe doręczenie nie wpłynęło bowiem na możliwość czynnego udziału strony w postępowaniu. Nie wywołało negatywnych dla strony skutków, skoro złożyła ona w terminie zażalenie na to postanowienie, a więc dokonała pierwszej czynności, przy której działanie pełnomocnika było możliwe. Sąd w tym zakresie podziela poglądy wyrażone w wyrokach Naczelnego Sądu Administracyjnego z dnia 15 kwietnia 2014 r., II FSK 825/12, z dnia 19 lutego 2008 r., II FSK 282/07, z dnia 16 lutego 2016 r., II FSK 3597/13, że nieprawidłowe doręczenie nie jest tożsame z zaniechaniem doręczenia. Nieprawidłowe przyjęcie przez Sąd pierwszej instancji, że doręczenie postanowienia o nadaniu rygoru natychmiastowej wykonalności bezpośrednio stronie było prawidłowe, nie miało zatem wpływu na wynik postępowania.</a:t>
            </a:r>
            <a:endParaRPr lang="pl-PL" sz="800" i="1" dirty="0" smtClean="0">
              <a:solidFill>
                <a:schemeClr val="bg1"/>
              </a:solidFill>
            </a:endParaRPr>
          </a:p>
        </p:txBody>
      </p:sp>
      <p:sp>
        <p:nvSpPr>
          <p:cNvPr id="7" name="TextBox 6"/>
          <p:cNvSpPr txBox="1"/>
          <p:nvPr/>
        </p:nvSpPr>
        <p:spPr>
          <a:xfrm>
            <a:off x="4802109" y="5010690"/>
            <a:ext cx="3849844" cy="815608"/>
          </a:xfrm>
          <a:prstGeom prst="rect">
            <a:avLst/>
          </a:prstGeom>
          <a:noFill/>
        </p:spPr>
        <p:txBody>
          <a:bodyPr wrap="square" lIns="0" tIns="0" rIns="0" bIns="0" rtlCol="0">
            <a:spAutoFit/>
          </a:bodyPr>
          <a:lstStyle/>
          <a:p>
            <a:pPr>
              <a:spcBef>
                <a:spcPts val="600"/>
              </a:spcBef>
              <a:buSzPct val="100000"/>
            </a:pPr>
            <a:r>
              <a:rPr lang="pl-PL" sz="800" b="1" dirty="0" smtClean="0">
                <a:solidFill>
                  <a:schemeClr val="bg1"/>
                </a:solidFill>
              </a:rPr>
              <a:t>Podobnie NSA w wyroku II FSK 1776/13:</a:t>
            </a:r>
          </a:p>
          <a:p>
            <a:pPr>
              <a:spcBef>
                <a:spcPts val="600"/>
              </a:spcBef>
              <a:buSzPct val="100000"/>
            </a:pPr>
            <a:r>
              <a:rPr lang="pl-PL" sz="800" dirty="0">
                <a:solidFill>
                  <a:schemeClr val="bg1"/>
                </a:solidFill>
              </a:rPr>
              <a:t>Złożenie zatem zażalenia przez pełnomocnika skarżącej oznacza, że postanowienie to weszło do obrotu prawnego. W realiach przedmiotowej sprawy doręczenie postanowienia bezpośrednio stronie z pominięciem ustanowionego pełnomocnika może być uznane za skuteczne, gdyż nie wywołało dla skarżącej negatywnych skutków.</a:t>
            </a:r>
            <a:endParaRPr lang="pl-PL" sz="800" dirty="0" smtClean="0">
              <a:solidFill>
                <a:schemeClr val="bg1"/>
              </a:solidFill>
            </a:endParaRPr>
          </a:p>
        </p:txBody>
      </p:sp>
      <p:sp>
        <p:nvSpPr>
          <p:cNvPr id="18" name="Rectangle 17"/>
          <p:cNvSpPr/>
          <p:nvPr/>
        </p:nvSpPr>
        <p:spPr bwMode="gray">
          <a:xfrm>
            <a:off x="376235" y="4927601"/>
            <a:ext cx="4081463" cy="1104900"/>
          </a:xfrm>
          <a:prstGeom prst="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9" name="TextBox 18"/>
          <p:cNvSpPr txBox="1"/>
          <p:nvPr/>
        </p:nvSpPr>
        <p:spPr>
          <a:xfrm>
            <a:off x="473865" y="5010690"/>
            <a:ext cx="3886201" cy="938719"/>
          </a:xfrm>
          <a:prstGeom prst="rect">
            <a:avLst/>
          </a:prstGeom>
          <a:noFill/>
        </p:spPr>
        <p:txBody>
          <a:bodyPr wrap="square" lIns="0" tIns="0" rIns="0" bIns="0" rtlCol="0">
            <a:spAutoFit/>
          </a:bodyPr>
          <a:lstStyle/>
          <a:p>
            <a:pPr>
              <a:spcBef>
                <a:spcPts val="600"/>
              </a:spcBef>
              <a:buSzPct val="100000"/>
            </a:pPr>
            <a:r>
              <a:rPr lang="pl-PL" sz="800" b="1" dirty="0" smtClean="0"/>
              <a:t>NSA w wyroku I FSK 197/14 zauważa nawet:</a:t>
            </a:r>
          </a:p>
          <a:p>
            <a:pPr>
              <a:spcBef>
                <a:spcPts val="600"/>
              </a:spcBef>
              <a:buSzPct val="100000"/>
            </a:pPr>
            <a:r>
              <a:rPr lang="pl-PL" sz="800" dirty="0" smtClean="0"/>
              <a:t>„</a:t>
            </a:r>
            <a:r>
              <a:rPr lang="pl-PL" sz="800" i="1" dirty="0"/>
              <a:t>Zasadnie zatem Sąd pierwszej instancji przyjął, że powyższe uchybienie organu pierwszej instancji powinno było skutkować stwierdzeniem przez Dyrektora Izby Skarbowej niedopuszczalności zażalenia na postanowienie o nadaniu ww. decyzji rygoru natychmiastowej wykonalności zgodnie z art. 228 § 1 pkt 1 w zw. z art. 239 O.p., ze względu na to, że zaskarżone tym zażaleniem rozstrzygnięcie nie funkcjonowało w obrocie prawnym..</a:t>
            </a:r>
            <a:r>
              <a:rPr lang="pl-PL" sz="800" dirty="0" smtClean="0"/>
              <a:t>”</a:t>
            </a:r>
            <a:endParaRPr lang="pl-PL" sz="800" dirty="0"/>
          </a:p>
        </p:txBody>
      </p:sp>
      <p:grpSp>
        <p:nvGrpSpPr>
          <p:cNvPr id="22" name="Group 493"/>
          <p:cNvGrpSpPr>
            <a:grpSpLocks noChangeAspect="1"/>
          </p:cNvGrpSpPr>
          <p:nvPr/>
        </p:nvGrpSpPr>
        <p:grpSpPr bwMode="auto">
          <a:xfrm>
            <a:off x="7857427" y="302204"/>
            <a:ext cx="816674" cy="816674"/>
            <a:chOff x="6194" y="1960"/>
            <a:chExt cx="340" cy="340"/>
          </a:xfrm>
          <a:solidFill>
            <a:srgbClr val="012169"/>
          </a:solidFill>
        </p:grpSpPr>
        <p:sp>
          <p:nvSpPr>
            <p:cNvPr id="23"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496"/>
            <p:cNvSpPr>
              <a:spLocks noChangeArrowheads="1"/>
            </p:cNvSpPr>
            <p:nvPr/>
          </p:nvSpPr>
          <p:spPr bwMode="auto">
            <a:xfrm>
              <a:off x="6357" y="2208"/>
              <a:ext cx="14" cy="1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050962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76236" y="1125994"/>
            <a:ext cx="8391526" cy="1069303"/>
          </a:xfrm>
        </p:spPr>
        <p:txBody>
          <a:bodyPr/>
          <a:lstStyle/>
          <a:p>
            <a:r>
              <a:rPr lang="pl-PL" sz="1400" dirty="0" smtClean="0"/>
              <a:t>Wskazówki interpretacyjne, dotyczące problematyki związanej z wagą uchybienia procesowego polegającego na niedoręczeniu postanowienia o nadaniu rygoru natychmiastowej wykonalności pełnomocnikowi strony zawiera cytowany wcześniej </a:t>
            </a:r>
            <a:r>
              <a:rPr lang="pl-PL" sz="1400" b="1" dirty="0" smtClean="0"/>
              <a:t>wyrok NSA I FSK 2160/13:</a:t>
            </a:r>
            <a:endParaRPr lang="pl-PL" sz="1400" b="1" dirty="0"/>
          </a:p>
        </p:txBody>
      </p:sp>
      <p:sp>
        <p:nvSpPr>
          <p:cNvPr id="10" name="Text Placeholder 7"/>
          <p:cNvSpPr>
            <a:spLocks noGrp="1"/>
          </p:cNvSpPr>
          <p:nvPr>
            <p:ph type="body" sz="quarter" idx="13"/>
          </p:nvPr>
        </p:nvSpPr>
        <p:spPr>
          <a:xfrm>
            <a:off x="376237" y="651600"/>
            <a:ext cx="8391525" cy="757255"/>
          </a:xfrm>
        </p:spPr>
        <p:txBody>
          <a:bodyPr/>
          <a:lstStyle/>
          <a:p>
            <a:pPr>
              <a:spcAft>
                <a:spcPts val="0"/>
              </a:spcAft>
            </a:pPr>
            <a:r>
              <a:rPr lang="pl-PL" dirty="0" smtClean="0"/>
              <a:t>Doręczenie rygoru natychmiastowej wykonalności</a:t>
            </a:r>
          </a:p>
        </p:txBody>
      </p:sp>
      <p:sp>
        <p:nvSpPr>
          <p:cNvPr id="11" name="Title 5"/>
          <p:cNvSpPr>
            <a:spLocks noGrp="1"/>
          </p:cNvSpPr>
          <p:nvPr>
            <p:ph type="title"/>
          </p:nvPr>
        </p:nvSpPr>
        <p:spPr>
          <a:xfrm>
            <a:off x="376237" y="317499"/>
            <a:ext cx="8391525" cy="334101"/>
          </a:xfrm>
        </p:spPr>
        <p:txBody>
          <a:bodyPr/>
          <a:lstStyle/>
          <a:p>
            <a:r>
              <a:rPr lang="pl-PL" dirty="0"/>
              <a:t>Rygor natychmiastowej wykonalności a pełnomocnik</a:t>
            </a:r>
          </a:p>
        </p:txBody>
      </p:sp>
      <p:sp>
        <p:nvSpPr>
          <p:cNvPr id="16" name="Rectangle 15"/>
          <p:cNvSpPr/>
          <p:nvPr/>
        </p:nvSpPr>
        <p:spPr bwMode="gray">
          <a:xfrm>
            <a:off x="376236" y="2195298"/>
            <a:ext cx="8391526" cy="2747763"/>
          </a:xfrm>
          <a:prstGeom prst="rect">
            <a:avLst/>
          </a:prstGeom>
          <a:solidFill>
            <a:srgbClr val="012169"/>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7" name="TextBox 16"/>
          <p:cNvSpPr txBox="1"/>
          <p:nvPr/>
        </p:nvSpPr>
        <p:spPr>
          <a:xfrm>
            <a:off x="570148" y="2996673"/>
            <a:ext cx="8039869" cy="1846659"/>
          </a:xfrm>
          <a:prstGeom prst="rect">
            <a:avLst/>
          </a:prstGeom>
          <a:noFill/>
        </p:spPr>
        <p:txBody>
          <a:bodyPr wrap="square" lIns="0" tIns="0" rIns="0" bIns="0" rtlCol="0">
            <a:spAutoFit/>
          </a:bodyPr>
          <a:lstStyle/>
          <a:p>
            <a:pPr>
              <a:spcBef>
                <a:spcPts val="600"/>
              </a:spcBef>
              <a:buSzPct val="100000"/>
            </a:pPr>
            <a:r>
              <a:rPr lang="pl-PL" sz="1200" b="1" i="1" dirty="0">
                <a:solidFill>
                  <a:schemeClr val="bg1"/>
                </a:solidFill>
              </a:rPr>
              <a:t>w ogóle nie odbierze korespondencji do niej kierowanej</a:t>
            </a:r>
            <a:r>
              <a:rPr lang="pl-PL" sz="1200" i="1" dirty="0">
                <a:solidFill>
                  <a:schemeClr val="bg1"/>
                </a:solidFill>
              </a:rPr>
              <a:t> (np. odmówi przyjęcia przesyłki lub nie podejmie pisma w ramach tzw. awiza) </a:t>
            </a:r>
            <a:r>
              <a:rPr lang="pl-PL" sz="1200" b="1" i="1" dirty="0">
                <a:solidFill>
                  <a:schemeClr val="bg1"/>
                </a:solidFill>
              </a:rPr>
              <a:t>albo w przypadku, gdy ją odbierze, ale ani ona sama, ani </a:t>
            </a:r>
            <a:r>
              <a:rPr lang="pl-PL" sz="1200" b="1" i="1" dirty="0" smtClean="0">
                <a:solidFill>
                  <a:schemeClr val="bg1"/>
                </a:solidFill>
              </a:rPr>
              <a:t>jej</a:t>
            </a:r>
            <a:r>
              <a:rPr lang="pl-PL" sz="1200" b="1" dirty="0" smtClean="0">
                <a:solidFill>
                  <a:schemeClr val="bg1"/>
                </a:solidFill>
              </a:rPr>
              <a:t> </a:t>
            </a:r>
            <a:r>
              <a:rPr lang="pl-PL" sz="1200" b="1" i="1" dirty="0" smtClean="0">
                <a:solidFill>
                  <a:schemeClr val="bg1"/>
                </a:solidFill>
              </a:rPr>
              <a:t>pełnomocnik nie podejmą żadnej reakcji procesowej</a:t>
            </a:r>
            <a:r>
              <a:rPr lang="pl-PL" sz="1200" i="1" dirty="0" smtClean="0">
                <a:solidFill>
                  <a:schemeClr val="bg1"/>
                </a:solidFill>
              </a:rPr>
              <a:t> (np. strona poprzestanie na uznaniu, że doręczenie jest wadliwe, a pełnomocnik nie będzie posiadał wiedzy o doręczeniu), </a:t>
            </a:r>
            <a:r>
              <a:rPr lang="pl-PL" sz="1200" b="1" i="1" dirty="0" smtClean="0">
                <a:solidFill>
                  <a:schemeClr val="bg1"/>
                </a:solidFill>
              </a:rPr>
              <a:t>czy nawet czynności takie podejmą, ale zasadniczo dla wykazania istnienia związku między sferą uchybień procesowych a mogącymi występować równocześnie na ich tle konsekwencji o znaczeniu materialnoprawnym</a:t>
            </a:r>
            <a:r>
              <a:rPr lang="pl-PL" sz="1200" i="1" dirty="0" smtClean="0">
                <a:solidFill>
                  <a:schemeClr val="bg1"/>
                </a:solidFill>
              </a:rPr>
              <a:t> (np. wpływ na bieg terminu przedawnienia). Szersze rozważanie również takich możliwych w praktyce wariantów </a:t>
            </a:r>
            <a:r>
              <a:rPr lang="pl-PL" sz="1200" i="1" dirty="0" err="1" smtClean="0">
                <a:solidFill>
                  <a:schemeClr val="bg1"/>
                </a:solidFill>
              </a:rPr>
              <a:t>zachowań</a:t>
            </a:r>
            <a:r>
              <a:rPr lang="pl-PL" sz="1200" i="1" dirty="0" smtClean="0">
                <a:solidFill>
                  <a:schemeClr val="bg1"/>
                </a:solidFill>
              </a:rPr>
              <a:t> nie było jednak konieczne, gdyż nie miały one odzwierciedlenia w okolicznościach rozpoznanej sprawy, co jednak nie oznacza, że można o nich zupełnie nie pamiętać.”</a:t>
            </a:r>
          </a:p>
        </p:txBody>
      </p:sp>
      <p:sp>
        <p:nvSpPr>
          <p:cNvPr id="15" name="Freeform 504"/>
          <p:cNvSpPr>
            <a:spLocks noEditPoints="1"/>
          </p:cNvSpPr>
          <p:nvPr/>
        </p:nvSpPr>
        <p:spPr bwMode="auto">
          <a:xfrm>
            <a:off x="7920673" y="2372151"/>
            <a:ext cx="492683" cy="411726"/>
          </a:xfrm>
          <a:custGeom>
            <a:avLst/>
            <a:gdLst>
              <a:gd name="T0" fmla="*/ 319 w 321"/>
              <a:gd name="T1" fmla="*/ 252 h 268"/>
              <a:gd name="T2" fmla="*/ 170 w 321"/>
              <a:gd name="T3" fmla="*/ 6 h 268"/>
              <a:gd name="T4" fmla="*/ 152 w 321"/>
              <a:gd name="T5" fmla="*/ 6 h 268"/>
              <a:gd name="T6" fmla="*/ 2 w 321"/>
              <a:gd name="T7" fmla="*/ 252 h 268"/>
              <a:gd name="T8" fmla="*/ 2 w 321"/>
              <a:gd name="T9" fmla="*/ 263 h 268"/>
              <a:gd name="T10" fmla="*/ 11 w 321"/>
              <a:gd name="T11" fmla="*/ 268 h 268"/>
              <a:gd name="T12" fmla="*/ 310 w 321"/>
              <a:gd name="T13" fmla="*/ 268 h 268"/>
              <a:gd name="T14" fmla="*/ 319 w 321"/>
              <a:gd name="T15" fmla="*/ 263 h 268"/>
              <a:gd name="T16" fmla="*/ 319 w 321"/>
              <a:gd name="T17" fmla="*/ 252 h 268"/>
              <a:gd name="T18" fmla="*/ 30 w 321"/>
              <a:gd name="T19" fmla="*/ 247 h 268"/>
              <a:gd name="T20" fmla="*/ 161 w 321"/>
              <a:gd name="T21" fmla="*/ 33 h 268"/>
              <a:gd name="T22" fmla="*/ 291 w 321"/>
              <a:gd name="T23" fmla="*/ 247 h 268"/>
              <a:gd name="T24" fmla="*/ 30 w 321"/>
              <a:gd name="T25" fmla="*/ 247 h 268"/>
              <a:gd name="T26" fmla="*/ 161 w 321"/>
              <a:gd name="T27" fmla="*/ 87 h 268"/>
              <a:gd name="T28" fmla="*/ 171 w 321"/>
              <a:gd name="T29" fmla="*/ 97 h 268"/>
              <a:gd name="T30" fmla="*/ 171 w 321"/>
              <a:gd name="T31" fmla="*/ 172 h 268"/>
              <a:gd name="T32" fmla="*/ 161 w 321"/>
              <a:gd name="T33" fmla="*/ 183 h 268"/>
              <a:gd name="T34" fmla="*/ 150 w 321"/>
              <a:gd name="T35" fmla="*/ 172 h 268"/>
              <a:gd name="T36" fmla="*/ 150 w 321"/>
              <a:gd name="T37" fmla="*/ 97 h 268"/>
              <a:gd name="T38" fmla="*/ 161 w 321"/>
              <a:gd name="T39" fmla="*/ 87 h 268"/>
              <a:gd name="T40" fmla="*/ 171 w 321"/>
              <a:gd name="T41" fmla="*/ 215 h 268"/>
              <a:gd name="T42" fmla="*/ 161 w 321"/>
              <a:gd name="T43" fmla="*/ 225 h 268"/>
              <a:gd name="T44" fmla="*/ 150 w 321"/>
              <a:gd name="T45" fmla="*/ 215 h 268"/>
              <a:gd name="T46" fmla="*/ 161 w 321"/>
              <a:gd name="T47" fmla="*/ 204 h 268"/>
              <a:gd name="T48" fmla="*/ 171 w 321"/>
              <a:gd name="T49" fmla="*/ 21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 h="268">
                <a:moveTo>
                  <a:pt x="319" y="252"/>
                </a:moveTo>
                <a:cubicBezTo>
                  <a:pt x="170" y="6"/>
                  <a:pt x="170" y="6"/>
                  <a:pt x="170" y="6"/>
                </a:cubicBezTo>
                <a:cubicBezTo>
                  <a:pt x="166" y="0"/>
                  <a:pt x="155" y="0"/>
                  <a:pt x="152" y="6"/>
                </a:cubicBezTo>
                <a:cubicBezTo>
                  <a:pt x="2" y="252"/>
                  <a:pt x="2" y="252"/>
                  <a:pt x="2" y="252"/>
                </a:cubicBezTo>
                <a:cubicBezTo>
                  <a:pt x="0" y="255"/>
                  <a:pt x="0" y="259"/>
                  <a:pt x="2" y="263"/>
                </a:cubicBezTo>
                <a:cubicBezTo>
                  <a:pt x="4" y="266"/>
                  <a:pt x="7" y="268"/>
                  <a:pt x="11" y="268"/>
                </a:cubicBezTo>
                <a:cubicBezTo>
                  <a:pt x="310" y="268"/>
                  <a:pt x="310" y="268"/>
                  <a:pt x="310" y="268"/>
                </a:cubicBezTo>
                <a:cubicBezTo>
                  <a:pt x="314" y="268"/>
                  <a:pt x="317" y="266"/>
                  <a:pt x="319" y="263"/>
                </a:cubicBezTo>
                <a:cubicBezTo>
                  <a:pt x="321" y="259"/>
                  <a:pt x="321" y="255"/>
                  <a:pt x="319" y="252"/>
                </a:cubicBezTo>
                <a:close/>
                <a:moveTo>
                  <a:pt x="30" y="247"/>
                </a:moveTo>
                <a:cubicBezTo>
                  <a:pt x="161" y="33"/>
                  <a:pt x="161" y="33"/>
                  <a:pt x="161" y="33"/>
                </a:cubicBezTo>
                <a:cubicBezTo>
                  <a:pt x="291" y="247"/>
                  <a:pt x="291" y="247"/>
                  <a:pt x="291" y="247"/>
                </a:cubicBezTo>
                <a:lnTo>
                  <a:pt x="30" y="247"/>
                </a:lnTo>
                <a:close/>
                <a:moveTo>
                  <a:pt x="161" y="87"/>
                </a:moveTo>
                <a:cubicBezTo>
                  <a:pt x="167" y="87"/>
                  <a:pt x="171" y="91"/>
                  <a:pt x="171" y="97"/>
                </a:cubicBezTo>
                <a:cubicBezTo>
                  <a:pt x="171" y="172"/>
                  <a:pt x="171" y="172"/>
                  <a:pt x="171" y="172"/>
                </a:cubicBezTo>
                <a:cubicBezTo>
                  <a:pt x="171" y="178"/>
                  <a:pt x="167" y="183"/>
                  <a:pt x="161" y="183"/>
                </a:cubicBezTo>
                <a:cubicBezTo>
                  <a:pt x="155" y="183"/>
                  <a:pt x="150" y="178"/>
                  <a:pt x="150" y="172"/>
                </a:cubicBezTo>
                <a:cubicBezTo>
                  <a:pt x="150" y="97"/>
                  <a:pt x="150" y="97"/>
                  <a:pt x="150" y="97"/>
                </a:cubicBezTo>
                <a:cubicBezTo>
                  <a:pt x="150" y="91"/>
                  <a:pt x="155" y="87"/>
                  <a:pt x="161" y="87"/>
                </a:cubicBezTo>
                <a:close/>
                <a:moveTo>
                  <a:pt x="171" y="215"/>
                </a:moveTo>
                <a:cubicBezTo>
                  <a:pt x="171" y="221"/>
                  <a:pt x="167" y="225"/>
                  <a:pt x="161" y="225"/>
                </a:cubicBezTo>
                <a:cubicBezTo>
                  <a:pt x="155" y="225"/>
                  <a:pt x="150" y="221"/>
                  <a:pt x="150" y="215"/>
                </a:cubicBezTo>
                <a:cubicBezTo>
                  <a:pt x="150" y="209"/>
                  <a:pt x="155" y="204"/>
                  <a:pt x="161" y="204"/>
                </a:cubicBezTo>
                <a:cubicBezTo>
                  <a:pt x="167" y="204"/>
                  <a:pt x="171" y="209"/>
                  <a:pt x="171" y="21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570148" y="2261117"/>
            <a:ext cx="7156174" cy="923330"/>
          </a:xfrm>
          <a:prstGeom prst="rect">
            <a:avLst/>
          </a:prstGeom>
          <a:noFill/>
        </p:spPr>
        <p:txBody>
          <a:bodyPr wrap="square" lIns="0" tIns="0" rIns="0" bIns="0" rtlCol="0">
            <a:spAutoFit/>
          </a:bodyPr>
          <a:lstStyle/>
          <a:p>
            <a:pPr algn="just">
              <a:spcBef>
                <a:spcPts val="600"/>
              </a:spcBef>
              <a:buSzPct val="100000"/>
            </a:pPr>
            <a:r>
              <a:rPr lang="pl-PL" sz="1200" dirty="0">
                <a:solidFill>
                  <a:schemeClr val="bg1"/>
                </a:solidFill>
              </a:rPr>
              <a:t>„</a:t>
            </a:r>
            <a:r>
              <a:rPr lang="pl-PL" sz="1200" i="1" dirty="0">
                <a:solidFill>
                  <a:schemeClr val="bg1"/>
                </a:solidFill>
              </a:rPr>
              <a:t>W praktyce nie można więc wykluczyć i takich sytuacji, gdy analogiczne uchybienie jak to </a:t>
            </a:r>
            <a:br>
              <a:rPr lang="pl-PL" sz="1200" i="1" dirty="0">
                <a:solidFill>
                  <a:schemeClr val="bg1"/>
                </a:solidFill>
              </a:rPr>
            </a:br>
            <a:r>
              <a:rPr lang="pl-PL" sz="1200" i="1" dirty="0">
                <a:solidFill>
                  <a:schemeClr val="bg1"/>
                </a:solidFill>
              </a:rPr>
              <a:t>w niniejszej sprawie, doprowadzi do odmiennej oceny, a tylko organ będzie tkwił w </a:t>
            </a:r>
            <a:br>
              <a:rPr lang="pl-PL" sz="1200" i="1" dirty="0">
                <a:solidFill>
                  <a:schemeClr val="bg1"/>
                </a:solidFill>
              </a:rPr>
            </a:br>
            <a:r>
              <a:rPr lang="pl-PL" sz="1200" i="1" dirty="0">
                <a:solidFill>
                  <a:schemeClr val="bg1"/>
                </a:solidFill>
              </a:rPr>
              <a:t>wadliwym przekonaniu, że dany akt funkcjonuje już w obrocie prawnym. </a:t>
            </a:r>
            <a:r>
              <a:rPr lang="pl-PL" sz="1200" b="1" i="1" dirty="0">
                <a:solidFill>
                  <a:schemeClr val="bg1"/>
                </a:solidFill>
              </a:rPr>
              <a:t>Stanu takiego</a:t>
            </a:r>
            <a:br>
              <a:rPr lang="pl-PL" sz="1200" b="1" i="1" dirty="0">
                <a:solidFill>
                  <a:schemeClr val="bg1"/>
                </a:solidFill>
              </a:rPr>
            </a:br>
            <a:r>
              <a:rPr lang="pl-PL" sz="1200" b="1" i="1" dirty="0">
                <a:solidFill>
                  <a:schemeClr val="bg1"/>
                </a:solidFill>
              </a:rPr>
              <a:t>nie da się z góry wykluczyć między innymi wtedy, gdy strona mająca pełnomocnika</a:t>
            </a:r>
            <a:r>
              <a:rPr lang="pl-PL" sz="1200" i="1" dirty="0">
                <a:solidFill>
                  <a:schemeClr val="bg1"/>
                </a:solidFill>
              </a:rPr>
              <a:t> </a:t>
            </a:r>
            <a:br>
              <a:rPr lang="pl-PL" sz="1200" i="1" dirty="0">
                <a:solidFill>
                  <a:schemeClr val="bg1"/>
                </a:solidFill>
              </a:rPr>
            </a:br>
            <a:endParaRPr lang="pl-PL" sz="1200" dirty="0" smtClean="0">
              <a:solidFill>
                <a:schemeClr val="bg1"/>
              </a:solidFill>
            </a:endParaRPr>
          </a:p>
        </p:txBody>
      </p:sp>
      <p:grpSp>
        <p:nvGrpSpPr>
          <p:cNvPr id="21" name="Group 487"/>
          <p:cNvGrpSpPr>
            <a:grpSpLocks noChangeAspect="1"/>
          </p:cNvGrpSpPr>
          <p:nvPr/>
        </p:nvGrpSpPr>
        <p:grpSpPr bwMode="auto">
          <a:xfrm>
            <a:off x="7857426" y="309763"/>
            <a:ext cx="816674" cy="816674"/>
            <a:chOff x="6566" y="1944"/>
            <a:chExt cx="341" cy="341"/>
          </a:xfrm>
          <a:solidFill>
            <a:srgbClr val="012169"/>
          </a:solidFill>
        </p:grpSpPr>
        <p:sp>
          <p:nvSpPr>
            <p:cNvPr id="22" name="Freeform 488"/>
            <p:cNvSpPr>
              <a:spLocks noEditPoints="1"/>
            </p:cNvSpPr>
            <p:nvPr/>
          </p:nvSpPr>
          <p:spPr bwMode="auto">
            <a:xfrm>
              <a:off x="6566" y="1944"/>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89"/>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90"/>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243272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4476" y="981049"/>
            <a:ext cx="8371762" cy="338470"/>
          </a:xfrm>
        </p:spPr>
        <p:txBody>
          <a:bodyPr/>
          <a:lstStyle/>
          <a:p>
            <a:r>
              <a:rPr lang="pl-PL" dirty="0" smtClean="0"/>
              <a:t>Plan </a:t>
            </a:r>
            <a:r>
              <a:rPr lang="pl-PL" dirty="0"/>
              <a:t>wystąpienia</a:t>
            </a:r>
          </a:p>
        </p:txBody>
      </p:sp>
      <p:sp>
        <p:nvSpPr>
          <p:cNvPr id="4" name="Title 3"/>
          <p:cNvSpPr>
            <a:spLocks noGrp="1"/>
          </p:cNvSpPr>
          <p:nvPr>
            <p:ph type="title"/>
          </p:nvPr>
        </p:nvSpPr>
        <p:spPr/>
        <p:txBody>
          <a:bodyPr/>
          <a:lstStyle/>
          <a:p>
            <a:r>
              <a:rPr lang="pl-PL" dirty="0"/>
              <a:t>Postępowanie w </a:t>
            </a:r>
            <a:r>
              <a:rPr lang="pl-PL" dirty="0" smtClean="0"/>
              <a:t>sprawie nadania </a:t>
            </a:r>
            <a:r>
              <a:rPr lang="pl-PL" dirty="0"/>
              <a:t>rygoru natychmiastowej wykonalności decyzji określającej</a:t>
            </a:r>
          </a:p>
        </p:txBody>
      </p:sp>
      <p:grpSp>
        <p:nvGrpSpPr>
          <p:cNvPr id="29" name="Group 28"/>
          <p:cNvGrpSpPr/>
          <p:nvPr/>
        </p:nvGrpSpPr>
        <p:grpSpPr>
          <a:xfrm>
            <a:off x="374474" y="2256572"/>
            <a:ext cx="8371762" cy="474786"/>
            <a:chOff x="481579" y="2962189"/>
            <a:chExt cx="3817759" cy="194777"/>
          </a:xfrm>
          <a:solidFill>
            <a:srgbClr val="86BC25"/>
          </a:solidFill>
        </p:grpSpPr>
        <p:sp>
          <p:nvSpPr>
            <p:cNvPr id="30" name="AutoShape 22"/>
            <p:cNvSpPr>
              <a:spLocks noChangeArrowheads="1"/>
            </p:cNvSpPr>
            <p:nvPr/>
          </p:nvSpPr>
          <p:spPr bwMode="auto">
            <a:xfrm>
              <a:off x="481579" y="2962189"/>
              <a:ext cx="3817759" cy="194777"/>
            </a:xfrm>
            <a:prstGeom prst="homePlate">
              <a:avLst>
                <a:gd name="adj" fmla="val 0"/>
              </a:avLst>
            </a:prstGeom>
            <a:grpFill/>
            <a:ln w="12700" algn="ctr">
              <a:solidFill>
                <a:srgbClr val="86BC25"/>
              </a:solidFill>
              <a:miter lim="800000"/>
              <a:headEnd type="none" w="sm" len="sm"/>
              <a:tailEnd type="none" w="sm" len="sm"/>
            </a:ln>
          </p:spPr>
          <p:txBody>
            <a:bodyPr wrap="square" lIns="27000" tIns="27000" rIns="27000" bIns="27000" anchor="ctr">
              <a:noAutofit/>
            </a:bodyPr>
            <a:lstStyle/>
            <a:p>
              <a:pPr>
                <a:defRPr/>
              </a:pPr>
              <a:endParaRPr lang="en-US" altLang="ja-JP" sz="900" b="1" dirty="0">
                <a:solidFill>
                  <a:prstClr val="white"/>
                </a:solidFill>
                <a:ea typeface="ＭＳ Ｐゴシック" pitchFamily="50" charset="-128"/>
              </a:endParaRPr>
            </a:p>
          </p:txBody>
        </p:sp>
        <p:sp>
          <p:nvSpPr>
            <p:cNvPr id="31" name="Text Box 28"/>
            <p:cNvSpPr txBox="1">
              <a:spLocks noChangeArrowheads="1"/>
            </p:cNvSpPr>
            <p:nvPr/>
          </p:nvSpPr>
          <p:spPr bwMode="auto">
            <a:xfrm>
              <a:off x="481579" y="3002759"/>
              <a:ext cx="3817759" cy="113637"/>
            </a:xfrm>
            <a:prstGeom prst="rect">
              <a:avLst/>
            </a:prstGeom>
            <a:grpFill/>
            <a:ln w="9525">
              <a:solidFill>
                <a:srgbClr val="86BC25"/>
              </a:solidFill>
              <a:miter lim="800000"/>
              <a:headEnd/>
              <a:tailEnd/>
            </a:ln>
          </p:spPr>
          <p:txBody>
            <a:bodyPr wrap="square">
              <a:spAutoFit/>
            </a:bodyPr>
            <a:lstStyle/>
            <a:p>
              <a:r>
                <a:rPr lang="pl-PL" sz="1200" b="1" dirty="0">
                  <a:solidFill>
                    <a:schemeClr val="bg1"/>
                  </a:solidFill>
                </a:rPr>
                <a:t>1</a:t>
              </a:r>
              <a:r>
                <a:rPr lang="pl-PL" sz="1200" b="1" dirty="0" smtClean="0">
                  <a:solidFill>
                    <a:schemeClr val="bg1"/>
                  </a:solidFill>
                </a:rPr>
                <a:t>. Dwie linie orzecznicze dotyczące charakteru postępowania</a:t>
              </a:r>
              <a:endParaRPr lang="en-US" sz="1200" b="1" dirty="0">
                <a:solidFill>
                  <a:schemeClr val="bg1"/>
                </a:solidFill>
              </a:endParaRPr>
            </a:p>
          </p:txBody>
        </p:sp>
      </p:grpSp>
      <p:grpSp>
        <p:nvGrpSpPr>
          <p:cNvPr id="32" name="Group 31"/>
          <p:cNvGrpSpPr/>
          <p:nvPr/>
        </p:nvGrpSpPr>
        <p:grpSpPr>
          <a:xfrm>
            <a:off x="386118" y="3614695"/>
            <a:ext cx="8371763" cy="474786"/>
            <a:chOff x="481579" y="2962189"/>
            <a:chExt cx="3817759" cy="194777"/>
          </a:xfrm>
        </p:grpSpPr>
        <p:sp>
          <p:nvSpPr>
            <p:cNvPr id="33" name="AutoShape 22"/>
            <p:cNvSpPr>
              <a:spLocks noChangeArrowheads="1"/>
            </p:cNvSpPr>
            <p:nvPr/>
          </p:nvSpPr>
          <p:spPr bwMode="auto">
            <a:xfrm>
              <a:off x="481579" y="2962189"/>
              <a:ext cx="3817759" cy="194777"/>
            </a:xfrm>
            <a:prstGeom prst="homePlate">
              <a:avLst>
                <a:gd name="adj" fmla="val 0"/>
              </a:avLst>
            </a:prstGeom>
            <a:solidFill>
              <a:srgbClr val="005587"/>
            </a:solidFill>
            <a:ln w="12700" algn="ctr">
              <a:solidFill>
                <a:srgbClr val="005587"/>
              </a:solidFill>
              <a:miter lim="800000"/>
              <a:headEnd type="none" w="sm" len="sm"/>
              <a:tailEnd type="none" w="sm" len="sm"/>
            </a:ln>
          </p:spPr>
          <p:txBody>
            <a:bodyPr wrap="square" lIns="27000" tIns="27000" rIns="27000" bIns="27000" anchor="ctr">
              <a:noAutofit/>
            </a:bodyPr>
            <a:lstStyle/>
            <a:p>
              <a:pPr>
                <a:defRPr/>
              </a:pPr>
              <a:endParaRPr lang="en-US" altLang="ja-JP" sz="900" b="1" dirty="0">
                <a:solidFill>
                  <a:prstClr val="white"/>
                </a:solidFill>
                <a:ea typeface="ＭＳ Ｐゴシック" pitchFamily="50" charset="-128"/>
              </a:endParaRPr>
            </a:p>
          </p:txBody>
        </p:sp>
        <p:sp>
          <p:nvSpPr>
            <p:cNvPr id="34" name="Text Box 28"/>
            <p:cNvSpPr txBox="1">
              <a:spLocks noChangeArrowheads="1"/>
            </p:cNvSpPr>
            <p:nvPr/>
          </p:nvSpPr>
          <p:spPr bwMode="auto">
            <a:xfrm>
              <a:off x="481579" y="3002759"/>
              <a:ext cx="3343374" cy="113637"/>
            </a:xfrm>
            <a:prstGeom prst="rect">
              <a:avLst/>
            </a:prstGeom>
            <a:noFill/>
            <a:ln w="9525">
              <a:noFill/>
              <a:miter lim="800000"/>
              <a:headEnd/>
              <a:tailEnd/>
            </a:ln>
          </p:spPr>
          <p:txBody>
            <a:bodyPr wrap="square">
              <a:spAutoFit/>
            </a:bodyPr>
            <a:lstStyle/>
            <a:p>
              <a:r>
                <a:rPr lang="pl-PL" sz="1200" b="1" dirty="0">
                  <a:solidFill>
                    <a:schemeClr val="bg1"/>
                  </a:solidFill>
                </a:rPr>
                <a:t>2</a:t>
              </a:r>
              <a:r>
                <a:rPr lang="pl-PL" sz="1200" b="1" dirty="0" smtClean="0">
                  <a:solidFill>
                    <a:schemeClr val="bg1"/>
                  </a:solidFill>
                </a:rPr>
                <a:t>. </a:t>
              </a:r>
              <a:r>
                <a:rPr lang="pl-PL" sz="1200" b="1" dirty="0">
                  <a:solidFill>
                    <a:schemeClr val="bg1"/>
                  </a:solidFill>
                </a:rPr>
                <a:t>Rygor natychmiastowej wykonalności a pełnomocnik</a:t>
              </a:r>
            </a:p>
          </p:txBody>
        </p:sp>
      </p:grpSp>
      <p:sp>
        <p:nvSpPr>
          <p:cNvPr id="35" name="TextBox 34"/>
          <p:cNvSpPr txBox="1"/>
          <p:nvPr/>
        </p:nvSpPr>
        <p:spPr>
          <a:xfrm>
            <a:off x="687505" y="4182116"/>
            <a:ext cx="8070377" cy="1154162"/>
          </a:xfrm>
          <a:prstGeom prst="rect">
            <a:avLst/>
          </a:prstGeom>
          <a:noFill/>
        </p:spPr>
        <p:txBody>
          <a:bodyPr wrap="square" lIns="0" tIns="0" rIns="0" bIns="0" rtlCol="0">
            <a:spAutoFit/>
          </a:bodyPr>
          <a:lstStyle/>
          <a:p>
            <a:pPr marL="171450" indent="-171450">
              <a:spcBef>
                <a:spcPts val="600"/>
              </a:spcBef>
              <a:buSzPct val="100000"/>
              <a:buFont typeface="Arial" panose="020B0604020202020204" pitchFamily="34" charset="0"/>
              <a:buChar char="•"/>
            </a:pPr>
            <a:r>
              <a:rPr lang="pl-PL" sz="1200" dirty="0" smtClean="0">
                <a:solidFill>
                  <a:srgbClr val="313131"/>
                </a:solidFill>
              </a:rPr>
              <a:t>Umocowanie pełnomocnika w postępowaniu o nadanie rygoru natychmiastowej wykonalności</a:t>
            </a:r>
          </a:p>
          <a:p>
            <a:pPr marL="171450" indent="-171450">
              <a:spcBef>
                <a:spcPts val="600"/>
              </a:spcBef>
              <a:buSzPct val="100000"/>
              <a:buFont typeface="Arial" panose="020B0604020202020204" pitchFamily="34" charset="0"/>
              <a:buChar char="•"/>
            </a:pPr>
            <a:r>
              <a:rPr lang="pl-PL" sz="1200" dirty="0" smtClean="0">
                <a:solidFill>
                  <a:srgbClr val="313131"/>
                </a:solidFill>
              </a:rPr>
              <a:t>Stanowisko organów podatkowych</a:t>
            </a:r>
          </a:p>
          <a:p>
            <a:pPr marL="171450" indent="-171450">
              <a:spcBef>
                <a:spcPts val="600"/>
              </a:spcBef>
              <a:buSzPct val="100000"/>
              <a:buFont typeface="Arial" panose="020B0604020202020204" pitchFamily="34" charset="0"/>
              <a:buChar char="•"/>
            </a:pPr>
            <a:r>
              <a:rPr lang="pl-PL" sz="1200" dirty="0" smtClean="0">
                <a:solidFill>
                  <a:srgbClr val="313131"/>
                </a:solidFill>
              </a:rPr>
              <a:t>Doręczenie postanowienia o nadaniu rygoru natychmiastowej wykonalności stronie zamiast pełnomocnikowi</a:t>
            </a:r>
            <a:endParaRPr lang="pl-PL" sz="1200" dirty="0">
              <a:solidFill>
                <a:srgbClr val="313131"/>
              </a:solidFill>
            </a:endParaRPr>
          </a:p>
          <a:p>
            <a:pPr marL="171450" indent="-171450">
              <a:spcBef>
                <a:spcPts val="600"/>
              </a:spcBef>
              <a:buSzPct val="100000"/>
              <a:buFont typeface="Arial" panose="020B0604020202020204" pitchFamily="34" charset="0"/>
              <a:buChar char="•"/>
            </a:pPr>
            <a:r>
              <a:rPr lang="pl-PL" sz="1200" dirty="0" smtClean="0">
                <a:solidFill>
                  <a:srgbClr val="313131"/>
                </a:solidFill>
              </a:rPr>
              <a:t>Kształtowanie </a:t>
            </a:r>
            <a:r>
              <a:rPr lang="pl-PL" sz="1200" dirty="0">
                <a:solidFill>
                  <a:srgbClr val="313131"/>
                </a:solidFill>
              </a:rPr>
              <a:t>treści pełnomocnictwa wobec </a:t>
            </a:r>
            <a:r>
              <a:rPr lang="pl-PL" sz="1200" dirty="0" smtClean="0">
                <a:solidFill>
                  <a:srgbClr val="313131"/>
                </a:solidFill>
              </a:rPr>
              <a:t>orzecznictwa sądów administracyjnych</a:t>
            </a:r>
            <a:endParaRPr lang="pl-PL" sz="1200" dirty="0">
              <a:solidFill>
                <a:srgbClr val="313131"/>
              </a:solidFill>
            </a:endParaRPr>
          </a:p>
        </p:txBody>
      </p:sp>
      <p:sp>
        <p:nvSpPr>
          <p:cNvPr id="36" name="TextBox 35"/>
          <p:cNvSpPr txBox="1"/>
          <p:nvPr/>
        </p:nvSpPr>
        <p:spPr>
          <a:xfrm>
            <a:off x="675859" y="2823993"/>
            <a:ext cx="8070376" cy="707886"/>
          </a:xfrm>
          <a:prstGeom prst="rect">
            <a:avLst/>
          </a:prstGeom>
          <a:noFill/>
        </p:spPr>
        <p:txBody>
          <a:bodyPr wrap="square" lIns="0" tIns="0" rIns="0" bIns="0" rtlCol="0">
            <a:spAutoFit/>
          </a:bodyPr>
          <a:lstStyle/>
          <a:p>
            <a:pPr marL="171450" indent="-171450">
              <a:spcBef>
                <a:spcPts val="600"/>
              </a:spcBef>
              <a:buSzPct val="100000"/>
              <a:buFont typeface="Arial" panose="020B0604020202020204" pitchFamily="34" charset="0"/>
              <a:buChar char="•"/>
            </a:pPr>
            <a:r>
              <a:rPr lang="pl-PL" sz="1200" dirty="0" smtClean="0">
                <a:solidFill>
                  <a:srgbClr val="313131"/>
                </a:solidFill>
              </a:rPr>
              <a:t>Postępowanie w sprawie nadania rygoru natychmiastowej wykonalności jako postępowanie odrębne</a:t>
            </a:r>
          </a:p>
          <a:p>
            <a:pPr marL="171450" indent="-171450">
              <a:spcBef>
                <a:spcPts val="600"/>
              </a:spcBef>
              <a:buSzPct val="100000"/>
              <a:buFont typeface="Arial" panose="020B0604020202020204" pitchFamily="34" charset="0"/>
              <a:buChar char="•"/>
            </a:pPr>
            <a:r>
              <a:rPr lang="pl-PL" sz="1200" dirty="0">
                <a:solidFill>
                  <a:srgbClr val="313131"/>
                </a:solidFill>
              </a:rPr>
              <a:t>Postępowanie w sprawie nadania rygoru natychmiastowej wykonalności jako postępowanie </a:t>
            </a:r>
            <a:r>
              <a:rPr lang="pl-PL" sz="1200" dirty="0" smtClean="0">
                <a:solidFill>
                  <a:srgbClr val="313131"/>
                </a:solidFill>
              </a:rPr>
              <a:t>wpadkowe</a:t>
            </a:r>
          </a:p>
          <a:p>
            <a:pPr marL="171450" indent="-171450">
              <a:spcBef>
                <a:spcPts val="600"/>
              </a:spcBef>
              <a:buSzPct val="100000"/>
              <a:buFont typeface="Arial" panose="020B0604020202020204" pitchFamily="34" charset="0"/>
              <a:buChar char="•"/>
            </a:pPr>
            <a:r>
              <a:rPr lang="pl-PL" sz="1200" dirty="0" smtClean="0">
                <a:solidFill>
                  <a:srgbClr val="313131"/>
                </a:solidFill>
              </a:rPr>
              <a:t>Przesłanka określona w art. 239b § 1 pkt 4 Ordynacji podatkowej w praktyce orzeczniczej</a:t>
            </a:r>
            <a:endParaRPr lang="pl-PL" sz="1200" dirty="0">
              <a:solidFill>
                <a:srgbClr val="313131"/>
              </a:solidFill>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537 736 513</a:t>
            </a:r>
            <a:r>
              <a:rPr kumimoji="0" lang="pl-PL" altLang="pl-PL" sz="1000"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3" name="Text Box 28"/>
          <p:cNvSpPr txBox="1">
            <a:spLocks noChangeArrowheads="1"/>
          </p:cNvSpPr>
          <p:nvPr/>
        </p:nvSpPr>
        <p:spPr bwMode="auto">
          <a:xfrm>
            <a:off x="374474" y="1405717"/>
            <a:ext cx="8371764" cy="461664"/>
          </a:xfrm>
          <a:prstGeom prst="rect">
            <a:avLst/>
          </a:prstGeom>
          <a:noFill/>
          <a:ln w="9525">
            <a:noFill/>
            <a:miter lim="800000"/>
            <a:headEnd/>
            <a:tailEnd/>
          </a:ln>
        </p:spPr>
        <p:txBody>
          <a:bodyPr wrap="square">
            <a:spAutoFit/>
          </a:bodyPr>
          <a:lstStyle/>
          <a:p>
            <a:r>
              <a:rPr lang="pl-PL" sz="1200" b="1" dirty="0" smtClean="0">
                <a:solidFill>
                  <a:schemeClr val="bg1"/>
                </a:solidFill>
              </a:rPr>
              <a:t>1. Postępowanie w sprawie nadania rygoru natychmiastowej wykonalności decyzji podatkowych jako postępowanie wpadkowe</a:t>
            </a:r>
            <a:endParaRPr lang="en-US" sz="1200" b="1" dirty="0">
              <a:solidFill>
                <a:schemeClr val="bg1"/>
              </a:solidFill>
            </a:endParaRPr>
          </a:p>
        </p:txBody>
      </p:sp>
    </p:spTree>
    <p:extLst>
      <p:ext uri="{BB962C8B-B14F-4D97-AF65-F5344CB8AC3E}">
        <p14:creationId xmlns:p14="http://schemas.microsoft.com/office/powerpoint/2010/main" val="224577516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376234" y="5430842"/>
            <a:ext cx="8391527" cy="928019"/>
          </a:xfrm>
          <a:prstGeom prst="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2" name="Content Placeholder 1"/>
          <p:cNvSpPr>
            <a:spLocks noGrp="1"/>
          </p:cNvSpPr>
          <p:nvPr>
            <p:ph sz="quarter" idx="10"/>
          </p:nvPr>
        </p:nvSpPr>
        <p:spPr>
          <a:xfrm>
            <a:off x="376236" y="1125994"/>
            <a:ext cx="8391526" cy="1069303"/>
          </a:xfrm>
        </p:spPr>
        <p:txBody>
          <a:bodyPr/>
          <a:lstStyle/>
          <a:p>
            <a:r>
              <a:rPr lang="pl-PL" sz="1100" dirty="0" smtClean="0"/>
              <a:t>Ukształtowana linia orzecznicza przyjęła, że pełnomocnictwo udzielone zarówno w przypadku postępowania podatkowego, jak i postepowania kontrolnego rozciąga się na postępowanie wpadkowe w przedmiocie nadania rygoru natychmiastowej wykonalności. </a:t>
            </a:r>
            <a:r>
              <a:rPr lang="pl-PL" sz="1100" b="1" dirty="0" smtClean="0"/>
              <a:t>Konieczność odrębnego umocowania w tym zakresie pojawiłaby się, gdyby tak wprost wynikało z treści pełnomocnictwa.</a:t>
            </a:r>
            <a:r>
              <a:rPr lang="pl-PL" sz="1100" dirty="0" smtClean="0"/>
              <a:t> Jednocześnie NSA w stojącym u fundamentów linii orzeczniczej wyroku II FSK 718/13 dopuścił możliwość takiego umocowania pełnomocnika, które upoważniałoby do działania tylko w określonym zakresie w postepowaniu podatkowym.</a:t>
            </a:r>
            <a:endParaRPr lang="pl-PL" sz="1100" b="1" dirty="0"/>
          </a:p>
        </p:txBody>
      </p:sp>
      <p:sp>
        <p:nvSpPr>
          <p:cNvPr id="10" name="Text Placeholder 7"/>
          <p:cNvSpPr>
            <a:spLocks noGrp="1"/>
          </p:cNvSpPr>
          <p:nvPr>
            <p:ph type="body" sz="quarter" idx="13"/>
          </p:nvPr>
        </p:nvSpPr>
        <p:spPr>
          <a:xfrm>
            <a:off x="376237" y="651600"/>
            <a:ext cx="8391525" cy="757255"/>
          </a:xfrm>
        </p:spPr>
        <p:txBody>
          <a:bodyPr/>
          <a:lstStyle/>
          <a:p>
            <a:pPr>
              <a:spcBef>
                <a:spcPts val="600"/>
              </a:spcBef>
            </a:pPr>
            <a:r>
              <a:rPr lang="pl-PL" dirty="0">
                <a:solidFill>
                  <a:srgbClr val="313131"/>
                </a:solidFill>
              </a:rPr>
              <a:t>Kształtowanie treści pełnomocnictwa wobec </a:t>
            </a:r>
            <a:r>
              <a:rPr lang="pl-PL" dirty="0" smtClean="0">
                <a:solidFill>
                  <a:srgbClr val="313131"/>
                </a:solidFill>
              </a:rPr>
              <a:t>orzecznictwa</a:t>
            </a:r>
            <a:endParaRPr lang="pl-PL" dirty="0">
              <a:solidFill>
                <a:srgbClr val="313131"/>
              </a:solidFill>
            </a:endParaRPr>
          </a:p>
        </p:txBody>
      </p:sp>
      <p:sp>
        <p:nvSpPr>
          <p:cNvPr id="11" name="Title 5"/>
          <p:cNvSpPr>
            <a:spLocks noGrp="1"/>
          </p:cNvSpPr>
          <p:nvPr>
            <p:ph type="title"/>
          </p:nvPr>
        </p:nvSpPr>
        <p:spPr>
          <a:xfrm>
            <a:off x="376237" y="317499"/>
            <a:ext cx="8391525" cy="334101"/>
          </a:xfrm>
        </p:spPr>
        <p:txBody>
          <a:bodyPr/>
          <a:lstStyle/>
          <a:p>
            <a:r>
              <a:rPr lang="pl-PL" dirty="0"/>
              <a:t>Rygor natychmiastowej wykonalności a pełnomocnik</a:t>
            </a:r>
          </a:p>
        </p:txBody>
      </p:sp>
      <p:sp>
        <p:nvSpPr>
          <p:cNvPr id="9" name="Rectangle 8"/>
          <p:cNvSpPr/>
          <p:nvPr/>
        </p:nvSpPr>
        <p:spPr bwMode="gray">
          <a:xfrm>
            <a:off x="376235" y="2165920"/>
            <a:ext cx="8391527" cy="1750603"/>
          </a:xfrm>
          <a:prstGeom prst="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3" name="TextBox 12"/>
          <p:cNvSpPr txBox="1"/>
          <p:nvPr/>
        </p:nvSpPr>
        <p:spPr>
          <a:xfrm>
            <a:off x="473865" y="2233307"/>
            <a:ext cx="8166552" cy="1615827"/>
          </a:xfrm>
          <a:prstGeom prst="rect">
            <a:avLst/>
          </a:prstGeom>
          <a:noFill/>
        </p:spPr>
        <p:txBody>
          <a:bodyPr wrap="square" lIns="0" tIns="0" rIns="0" bIns="0" rtlCol="0">
            <a:spAutoFit/>
          </a:bodyPr>
          <a:lstStyle/>
          <a:p>
            <a:pPr>
              <a:spcBef>
                <a:spcPts val="600"/>
              </a:spcBef>
              <a:buSzPct val="100000"/>
            </a:pPr>
            <a:r>
              <a:rPr lang="pl-PL" sz="1000" b="1" dirty="0" smtClean="0"/>
              <a:t>Wyrok NSA z dnia 16 stycznia 2014 r., II FSK 718/13:</a:t>
            </a:r>
          </a:p>
          <a:p>
            <a:pPr>
              <a:spcBef>
                <a:spcPts val="600"/>
              </a:spcBef>
              <a:buSzPct val="100000"/>
            </a:pPr>
            <a:r>
              <a:rPr lang="pl-PL" sz="1000" dirty="0" smtClean="0"/>
              <a:t>„</a:t>
            </a:r>
            <a:r>
              <a:rPr lang="pl-PL" sz="1000" i="1" dirty="0"/>
              <a:t>Z uwagi na wpadkowy, szczegółowy, incydentalny charakter postępowania w sprawie nadania decyzji (nieostatecznej) rygoru natychmiastowej wykonalności, prowadzonego w czasie i w ramach toczącego się ( na etapie postępowania </a:t>
            </a:r>
            <a:r>
              <a:rPr lang="pl-PL" sz="1000" i="1" dirty="0" err="1"/>
              <a:t>międzyinstancyjnego</a:t>
            </a:r>
            <a:r>
              <a:rPr lang="pl-PL" sz="1000" i="1" dirty="0"/>
              <a:t> a następnie </a:t>
            </a:r>
            <a:r>
              <a:rPr lang="pl-PL" sz="1000" i="1" dirty="0" err="1"/>
              <a:t>drugoinstancyjnego</a:t>
            </a:r>
            <a:r>
              <a:rPr lang="pl-PL" sz="1000" i="1" dirty="0"/>
              <a:t>) postępowania podatkowego, pełnomocnictwo złożone do akt sprawy podatkowej zasadniczo skuteczne też będzie w postępowaniu w przedmiocie nadania decyzji rygoru natychmiastowej wykonalności, chyba że konkretna treść pełnomocnictwa, którego dokument złożony zostanie do akt postępowania podatkowego, stanowić będzie, na zasadzie wyjątku oraz umowy stron stosunku prawnego pełnomocnictwa, jednoznacznie inaczej. Nie ma przeszkód prawnych, żeby pełnomocnictwo do sprawy podatkowej wskazywało konkretne postępowania, które w ramach tej sprawy będą czy też mogą być prowadzone, wskazując albo wykluczając na przykład udział danego pełnomocnika w postępowaniu o nadanie decyzji rygoru natychmiastowej wykonalności.</a:t>
            </a:r>
            <a:r>
              <a:rPr lang="pl-PL" sz="1000" dirty="0" smtClean="0"/>
              <a:t>”</a:t>
            </a:r>
            <a:endParaRPr lang="pl-PL" sz="1000" dirty="0"/>
          </a:p>
        </p:txBody>
      </p:sp>
      <p:sp>
        <p:nvSpPr>
          <p:cNvPr id="7" name="Rectangle 6"/>
          <p:cNvSpPr/>
          <p:nvPr/>
        </p:nvSpPr>
        <p:spPr bwMode="gray">
          <a:xfrm>
            <a:off x="376235" y="4081148"/>
            <a:ext cx="8391527" cy="1221549"/>
          </a:xfrm>
          <a:prstGeom prst="rect">
            <a:avLst/>
          </a:prstGeom>
          <a:solidFill>
            <a:schemeClr val="bg1"/>
          </a:solidFill>
          <a:ln w="3810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8" name="TextBox 7"/>
          <p:cNvSpPr txBox="1"/>
          <p:nvPr/>
        </p:nvSpPr>
        <p:spPr>
          <a:xfrm>
            <a:off x="488722" y="4114841"/>
            <a:ext cx="8166552" cy="1154162"/>
          </a:xfrm>
          <a:prstGeom prst="rect">
            <a:avLst/>
          </a:prstGeom>
          <a:noFill/>
        </p:spPr>
        <p:txBody>
          <a:bodyPr wrap="square" lIns="0" tIns="0" rIns="0" bIns="0" rtlCol="0">
            <a:spAutoFit/>
          </a:bodyPr>
          <a:lstStyle/>
          <a:p>
            <a:pPr>
              <a:spcBef>
                <a:spcPts val="600"/>
              </a:spcBef>
              <a:buSzPct val="100000"/>
            </a:pPr>
            <a:r>
              <a:rPr lang="pl-PL" sz="1000" b="1" dirty="0" smtClean="0"/>
              <a:t>Wyrok NSA z dnia 19 marca 2015 r., I FSK 2160/13:</a:t>
            </a:r>
          </a:p>
          <a:p>
            <a:pPr>
              <a:spcBef>
                <a:spcPts val="600"/>
              </a:spcBef>
              <a:buSzPct val="100000"/>
            </a:pPr>
            <a:r>
              <a:rPr lang="pl-PL" sz="1000" i="1" dirty="0" smtClean="0"/>
              <a:t>„</a:t>
            </a:r>
            <a:r>
              <a:rPr lang="pl-PL" sz="1000" i="1" dirty="0"/>
              <a:t>Rzeczywiście z wyroków Naczelnego Sądu Administracyjnego wydawanych od początku 2014 r. płynie w tym zakresie jednoznaczna konkluzja i to taka, która pokrywa się z zapatrywaniami wyrażonymi w uzasadnieniu zaskarżonego wyroku oraz prezentowanymi konsekwentnie przez Stronę w toku całego postępowania. Mianowicie, że pełnomocnik strony postępowania w sprawie ustalenia lub określenia zobowiązania podatkowego jest także pełnomocnikiem w postępowaniu o nadanie decyzji podatkowej rygoru natychmiastowej wykonalności, o którym mowa w art. 239b O.p., chyba że treść udzielonego pełnomocnictwa możliwość taką </a:t>
            </a:r>
            <a:r>
              <a:rPr lang="pl-PL" sz="1000" i="1" dirty="0" smtClean="0"/>
              <a:t>wyklucza.”</a:t>
            </a:r>
            <a:endParaRPr lang="pl-PL" sz="1000" i="1" dirty="0"/>
          </a:p>
        </p:txBody>
      </p:sp>
      <p:sp>
        <p:nvSpPr>
          <p:cNvPr id="3" name="TextBox 2"/>
          <p:cNvSpPr txBox="1"/>
          <p:nvPr/>
        </p:nvSpPr>
        <p:spPr>
          <a:xfrm>
            <a:off x="488722" y="5471658"/>
            <a:ext cx="8151695" cy="846386"/>
          </a:xfrm>
          <a:prstGeom prst="rect">
            <a:avLst/>
          </a:prstGeom>
          <a:noFill/>
        </p:spPr>
        <p:txBody>
          <a:bodyPr wrap="square" lIns="0" tIns="0" rIns="0" bIns="0" rtlCol="0">
            <a:spAutoFit/>
          </a:bodyPr>
          <a:lstStyle/>
          <a:p>
            <a:pPr>
              <a:spcBef>
                <a:spcPts val="600"/>
              </a:spcBef>
              <a:buSzPct val="100000"/>
            </a:pPr>
            <a:r>
              <a:rPr lang="pl-PL" sz="1000" b="1" dirty="0" smtClean="0"/>
              <a:t>Wyrok NSA z dnia 13 stycznia 2017 r., I FSK 772/14:</a:t>
            </a:r>
          </a:p>
          <a:p>
            <a:pPr>
              <a:spcBef>
                <a:spcPts val="600"/>
              </a:spcBef>
              <a:buSzPct val="100000"/>
            </a:pPr>
            <a:r>
              <a:rPr lang="pl-PL" sz="1000" i="1" dirty="0" smtClean="0"/>
              <a:t>„(…) pełnomocnictwo </a:t>
            </a:r>
            <a:r>
              <a:rPr lang="pl-PL" sz="1000" i="1" dirty="0"/>
              <a:t>złożone do akt sprawy podatkowej zasadniczo skuteczne też będzie w postępowaniu w przedmiocie nadania decyzji rygoru natychmiastowej wykonalności, chyba że konkretna treść pełnomocnictwa, którego dokument złożony zostanie do akt postępowania podatkowego, stanowić będzie, na zasadzie wyjątku oraz umowy stron stosunku prawnego pełnomocnictwa, jednoznacznie </a:t>
            </a:r>
            <a:r>
              <a:rPr lang="pl-PL" sz="1000" i="1" dirty="0" smtClean="0"/>
              <a:t>inaczej.”</a:t>
            </a:r>
            <a:endParaRPr lang="pl-PL" sz="1000" i="1" dirty="0" smtClean="0">
              <a:solidFill>
                <a:srgbClr val="313131"/>
              </a:solidFill>
            </a:endParaRPr>
          </a:p>
        </p:txBody>
      </p:sp>
      <p:grpSp>
        <p:nvGrpSpPr>
          <p:cNvPr id="14" name="Group 354"/>
          <p:cNvGrpSpPr>
            <a:grpSpLocks noChangeAspect="1"/>
          </p:cNvGrpSpPr>
          <p:nvPr/>
        </p:nvGrpSpPr>
        <p:grpSpPr bwMode="auto">
          <a:xfrm>
            <a:off x="7865077" y="316970"/>
            <a:ext cx="809023" cy="809023"/>
            <a:chOff x="5414" y="1190"/>
            <a:chExt cx="340" cy="340"/>
          </a:xfrm>
          <a:solidFill>
            <a:schemeClr val="accent4"/>
          </a:solidFill>
        </p:grpSpPr>
        <p:sp>
          <p:nvSpPr>
            <p:cNvPr id="15" name="Freeform 355"/>
            <p:cNvSpPr>
              <a:spLocks/>
            </p:cNvSpPr>
            <p:nvPr/>
          </p:nvSpPr>
          <p:spPr bwMode="auto">
            <a:xfrm>
              <a:off x="5520" y="1268"/>
              <a:ext cx="128" cy="184"/>
            </a:xfrm>
            <a:custGeom>
              <a:avLst/>
              <a:gdLst>
                <a:gd name="T0" fmla="*/ 117 w 192"/>
                <a:gd name="T1" fmla="*/ 64 h 277"/>
                <a:gd name="T2" fmla="*/ 117 w 192"/>
                <a:gd name="T3" fmla="*/ 0 h 277"/>
                <a:gd name="T4" fmla="*/ 0 w 192"/>
                <a:gd name="T5" fmla="*/ 0 h 277"/>
                <a:gd name="T6" fmla="*/ 0 w 192"/>
                <a:gd name="T7" fmla="*/ 277 h 277"/>
                <a:gd name="T8" fmla="*/ 192 w 192"/>
                <a:gd name="T9" fmla="*/ 277 h 277"/>
                <a:gd name="T10" fmla="*/ 192 w 192"/>
                <a:gd name="T11" fmla="*/ 75 h 277"/>
                <a:gd name="T12" fmla="*/ 128 w 192"/>
                <a:gd name="T13" fmla="*/ 75 h 277"/>
                <a:gd name="T14" fmla="*/ 117 w 192"/>
                <a:gd name="T15" fmla="*/ 64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77">
                  <a:moveTo>
                    <a:pt x="117" y="64"/>
                  </a:moveTo>
                  <a:cubicBezTo>
                    <a:pt x="117" y="0"/>
                    <a:pt x="117" y="0"/>
                    <a:pt x="117" y="0"/>
                  </a:cubicBezTo>
                  <a:cubicBezTo>
                    <a:pt x="0" y="0"/>
                    <a:pt x="0" y="0"/>
                    <a:pt x="0" y="0"/>
                  </a:cubicBezTo>
                  <a:cubicBezTo>
                    <a:pt x="0" y="277"/>
                    <a:pt x="0" y="277"/>
                    <a:pt x="0" y="277"/>
                  </a:cubicBezTo>
                  <a:cubicBezTo>
                    <a:pt x="192" y="277"/>
                    <a:pt x="192" y="277"/>
                    <a:pt x="192" y="277"/>
                  </a:cubicBezTo>
                  <a:cubicBezTo>
                    <a:pt x="192" y="75"/>
                    <a:pt x="192" y="75"/>
                    <a:pt x="192" y="75"/>
                  </a:cubicBezTo>
                  <a:cubicBezTo>
                    <a:pt x="128" y="75"/>
                    <a:pt x="128" y="75"/>
                    <a:pt x="128" y="75"/>
                  </a:cubicBezTo>
                  <a:cubicBezTo>
                    <a:pt x="122" y="75"/>
                    <a:pt x="117" y="70"/>
                    <a:pt x="117"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56"/>
            <p:cNvSpPr>
              <a:spLocks/>
            </p:cNvSpPr>
            <p:nvPr/>
          </p:nvSpPr>
          <p:spPr bwMode="auto">
            <a:xfrm>
              <a:off x="5612" y="1278"/>
              <a:ext cx="26" cy="25"/>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57"/>
            <p:cNvSpPr>
              <a:spLocks noEditPoints="1"/>
            </p:cNvSpPr>
            <p:nvPr/>
          </p:nvSpPr>
          <p:spPr bwMode="auto">
            <a:xfrm>
              <a:off x="5414" y="119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3 w 512"/>
                <a:gd name="T11" fmla="*/ 405 h 512"/>
                <a:gd name="T12" fmla="*/ 362 w 512"/>
                <a:gd name="T13" fmla="*/ 416 h 512"/>
                <a:gd name="T14" fmla="*/ 149 w 512"/>
                <a:gd name="T15" fmla="*/ 416 h 512"/>
                <a:gd name="T16" fmla="*/ 138 w 512"/>
                <a:gd name="T17" fmla="*/ 405 h 512"/>
                <a:gd name="T18" fmla="*/ 138 w 512"/>
                <a:gd name="T19" fmla="*/ 106 h 512"/>
                <a:gd name="T20" fmla="*/ 149 w 512"/>
                <a:gd name="T21" fmla="*/ 96 h 512"/>
                <a:gd name="T22" fmla="*/ 288 w 512"/>
                <a:gd name="T23" fmla="*/ 96 h 512"/>
                <a:gd name="T24" fmla="*/ 292 w 512"/>
                <a:gd name="T25" fmla="*/ 96 h 512"/>
                <a:gd name="T26" fmla="*/ 295 w 512"/>
                <a:gd name="T27" fmla="*/ 99 h 512"/>
                <a:gd name="T28" fmla="*/ 370 w 512"/>
                <a:gd name="T29" fmla="*/ 173 h 512"/>
                <a:gd name="T30" fmla="*/ 372 w 512"/>
                <a:gd name="T31" fmla="*/ 177 h 512"/>
                <a:gd name="T32" fmla="*/ 373 w 512"/>
                <a:gd name="T33" fmla="*/ 181 h 512"/>
                <a:gd name="T34" fmla="*/ 373 w 512"/>
                <a:gd name="T35"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288" y="96"/>
                    <a:pt x="288" y="96"/>
                    <a:pt x="288" y="96"/>
                  </a:cubicBezTo>
                  <a:cubicBezTo>
                    <a:pt x="289" y="96"/>
                    <a:pt x="290" y="96"/>
                    <a:pt x="292" y="96"/>
                  </a:cubicBezTo>
                  <a:cubicBezTo>
                    <a:pt x="293" y="97"/>
                    <a:pt x="294" y="98"/>
                    <a:pt x="295" y="99"/>
                  </a:cubicBezTo>
                  <a:cubicBezTo>
                    <a:pt x="370" y="173"/>
                    <a:pt x="370" y="173"/>
                    <a:pt x="370" y="173"/>
                  </a:cubicBezTo>
                  <a:cubicBezTo>
                    <a:pt x="371" y="174"/>
                    <a:pt x="372" y="176"/>
                    <a:pt x="372" y="177"/>
                  </a:cubicBezTo>
                  <a:cubicBezTo>
                    <a:pt x="373" y="178"/>
                    <a:pt x="373" y="180"/>
                    <a:pt x="373" y="181"/>
                  </a:cubicBezTo>
                  <a:lnTo>
                    <a:pt x="373" y="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719826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8" y="859451"/>
            <a:ext cx="8371762" cy="757255"/>
          </a:xfrm>
        </p:spPr>
        <p:txBody>
          <a:bodyPr/>
          <a:lstStyle/>
          <a:p>
            <a:r>
              <a:rPr lang="pl-PL" dirty="0" smtClean="0"/>
              <a:t>Kontakt</a:t>
            </a:r>
            <a:endParaRPr lang="pl-PL" dirty="0"/>
          </a:p>
        </p:txBody>
      </p:sp>
      <p:sp>
        <p:nvSpPr>
          <p:cNvPr id="3" name="Title 2"/>
          <p:cNvSpPr>
            <a:spLocks noGrp="1"/>
          </p:cNvSpPr>
          <p:nvPr>
            <p:ph type="title"/>
          </p:nvPr>
        </p:nvSpPr>
        <p:spPr/>
        <p:txBody>
          <a:bodyPr/>
          <a:lstStyle/>
          <a:p>
            <a:r>
              <a:rPr lang="pl-PL" dirty="0"/>
              <a:t>Nadanie rygoru natychmiastowej wykonalności</a:t>
            </a:r>
            <a:endParaRPr lang="en-US" dirty="0"/>
          </a:p>
        </p:txBody>
      </p:sp>
      <p:sp>
        <p:nvSpPr>
          <p:cNvPr id="11" name="Freeform 5"/>
          <p:cNvSpPr>
            <a:spLocks noChangeAspect="1" noEditPoints="1"/>
          </p:cNvSpPr>
          <p:nvPr/>
        </p:nvSpPr>
        <p:spPr bwMode="auto">
          <a:xfrm>
            <a:off x="7857427" y="309765"/>
            <a:ext cx="815294" cy="81667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1 w 512"/>
              <a:gd name="T11" fmla="*/ 394 h 512"/>
              <a:gd name="T12" fmla="*/ 338 w 512"/>
              <a:gd name="T13" fmla="*/ 393 h 512"/>
              <a:gd name="T14" fmla="*/ 195 w 512"/>
              <a:gd name="T15" fmla="*/ 316 h 512"/>
              <a:gd name="T16" fmla="*/ 119 w 512"/>
              <a:gd name="T17" fmla="*/ 173 h 512"/>
              <a:gd name="T18" fmla="*/ 131 w 512"/>
              <a:gd name="T19" fmla="*/ 132 h 512"/>
              <a:gd name="T20" fmla="*/ 133 w 512"/>
              <a:gd name="T21" fmla="*/ 129 h 512"/>
              <a:gd name="T22" fmla="*/ 160 w 512"/>
              <a:gd name="T23" fmla="*/ 107 h 512"/>
              <a:gd name="T24" fmla="*/ 160 w 512"/>
              <a:gd name="T25" fmla="*/ 107 h 512"/>
              <a:gd name="T26" fmla="*/ 189 w 512"/>
              <a:gd name="T27" fmla="*/ 115 h 512"/>
              <a:gd name="T28" fmla="*/ 238 w 512"/>
              <a:gd name="T29" fmla="*/ 177 h 512"/>
              <a:gd name="T30" fmla="*/ 236 w 512"/>
              <a:gd name="T31" fmla="*/ 186 h 512"/>
              <a:gd name="T32" fmla="*/ 212 w 512"/>
              <a:gd name="T33" fmla="*/ 210 h 512"/>
              <a:gd name="T34" fmla="*/ 219 w 512"/>
              <a:gd name="T35" fmla="*/ 222 h 512"/>
              <a:gd name="T36" fmla="*/ 251 w 512"/>
              <a:gd name="T37" fmla="*/ 261 h 512"/>
              <a:gd name="T38" fmla="*/ 290 w 512"/>
              <a:gd name="T39" fmla="*/ 292 h 512"/>
              <a:gd name="T40" fmla="*/ 302 w 512"/>
              <a:gd name="T41" fmla="*/ 299 h 512"/>
              <a:gd name="T42" fmla="*/ 326 w 512"/>
              <a:gd name="T43" fmla="*/ 276 h 512"/>
              <a:gd name="T44" fmla="*/ 335 w 512"/>
              <a:gd name="T45" fmla="*/ 273 h 512"/>
              <a:gd name="T46" fmla="*/ 397 w 512"/>
              <a:gd name="T47" fmla="*/ 322 h 512"/>
              <a:gd name="T48" fmla="*/ 404 w 512"/>
              <a:gd name="T49" fmla="*/ 350 h 512"/>
              <a:gd name="T50" fmla="*/ 404 w 512"/>
              <a:gd name="T51" fmla="*/ 350 h 512"/>
              <a:gd name="T52" fmla="*/ 382 w 512"/>
              <a:gd name="T53" fmla="*/ 378 h 512"/>
              <a:gd name="T54" fmla="*/ 379 w 512"/>
              <a:gd name="T55" fmla="*/ 381 h 512"/>
              <a:gd name="T56" fmla="*/ 351 w 512"/>
              <a:gd name="T57" fmla="*/ 394 h 512"/>
              <a:gd name="T58" fmla="*/ 166 w 512"/>
              <a:gd name="T59" fmla="*/ 128 h 512"/>
              <a:gd name="T60" fmla="*/ 149 w 512"/>
              <a:gd name="T61" fmla="*/ 144 h 512"/>
              <a:gd name="T62" fmla="*/ 146 w 512"/>
              <a:gd name="T63" fmla="*/ 147 h 512"/>
              <a:gd name="T64" fmla="*/ 140 w 512"/>
              <a:gd name="T65" fmla="*/ 169 h 512"/>
              <a:gd name="T66" fmla="*/ 140 w 512"/>
              <a:gd name="T67" fmla="*/ 171 h 512"/>
              <a:gd name="T68" fmla="*/ 210 w 512"/>
              <a:gd name="T69" fmla="*/ 301 h 512"/>
              <a:gd name="T70" fmla="*/ 341 w 512"/>
              <a:gd name="T71" fmla="*/ 372 h 512"/>
              <a:gd name="T72" fmla="*/ 342 w 512"/>
              <a:gd name="T73" fmla="*/ 372 h 512"/>
              <a:gd name="T74" fmla="*/ 364 w 512"/>
              <a:gd name="T75" fmla="*/ 365 h 512"/>
              <a:gd name="T76" fmla="*/ 368 w 512"/>
              <a:gd name="T77" fmla="*/ 362 h 512"/>
              <a:gd name="T78" fmla="*/ 383 w 512"/>
              <a:gd name="T79" fmla="*/ 346 h 512"/>
              <a:gd name="T80" fmla="*/ 337 w 512"/>
              <a:gd name="T81" fmla="*/ 295 h 512"/>
              <a:gd name="T82" fmla="*/ 311 w 512"/>
              <a:gd name="T83" fmla="*/ 321 h 512"/>
              <a:gd name="T84" fmla="*/ 297 w 512"/>
              <a:gd name="T85" fmla="*/ 322 h 512"/>
              <a:gd name="T86" fmla="*/ 279 w 512"/>
              <a:gd name="T87" fmla="*/ 310 h 512"/>
              <a:gd name="T88" fmla="*/ 235 w 512"/>
              <a:gd name="T89" fmla="*/ 276 h 512"/>
              <a:gd name="T90" fmla="*/ 201 w 512"/>
              <a:gd name="T91" fmla="*/ 233 h 512"/>
              <a:gd name="T92" fmla="*/ 189 w 512"/>
              <a:gd name="T93" fmla="*/ 214 h 512"/>
              <a:gd name="T94" fmla="*/ 191 w 512"/>
              <a:gd name="T95" fmla="*/ 201 h 512"/>
              <a:gd name="T96" fmla="*/ 217 w 512"/>
              <a:gd name="T97" fmla="*/ 175 h 512"/>
              <a:gd name="T98" fmla="*/ 166 w 512"/>
              <a:gd name="T9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1" y="394"/>
                </a:moveTo>
                <a:cubicBezTo>
                  <a:pt x="347" y="394"/>
                  <a:pt x="343" y="394"/>
                  <a:pt x="338" y="393"/>
                </a:cubicBezTo>
                <a:cubicBezTo>
                  <a:pt x="329" y="392"/>
                  <a:pt x="257" y="381"/>
                  <a:pt x="195" y="316"/>
                </a:cubicBezTo>
                <a:cubicBezTo>
                  <a:pt x="130" y="254"/>
                  <a:pt x="120" y="182"/>
                  <a:pt x="119" y="173"/>
                </a:cubicBezTo>
                <a:cubicBezTo>
                  <a:pt x="113" y="150"/>
                  <a:pt x="122" y="141"/>
                  <a:pt x="131" y="132"/>
                </a:cubicBezTo>
                <a:cubicBezTo>
                  <a:pt x="133" y="129"/>
                  <a:pt x="133" y="129"/>
                  <a:pt x="133" y="129"/>
                </a:cubicBezTo>
                <a:cubicBezTo>
                  <a:pt x="143" y="119"/>
                  <a:pt x="149" y="110"/>
                  <a:pt x="160" y="107"/>
                </a:cubicBezTo>
                <a:cubicBezTo>
                  <a:pt x="160" y="107"/>
                  <a:pt x="160" y="107"/>
                  <a:pt x="160" y="107"/>
                </a:cubicBezTo>
                <a:cubicBezTo>
                  <a:pt x="160" y="106"/>
                  <a:pt x="171" y="106"/>
                  <a:pt x="189" y="115"/>
                </a:cubicBezTo>
                <a:cubicBezTo>
                  <a:pt x="216" y="129"/>
                  <a:pt x="234" y="151"/>
                  <a:pt x="238" y="177"/>
                </a:cubicBezTo>
                <a:cubicBezTo>
                  <a:pt x="239" y="180"/>
                  <a:pt x="238" y="183"/>
                  <a:pt x="236" y="186"/>
                </a:cubicBezTo>
                <a:cubicBezTo>
                  <a:pt x="212" y="210"/>
                  <a:pt x="212" y="210"/>
                  <a:pt x="212" y="210"/>
                </a:cubicBezTo>
                <a:cubicBezTo>
                  <a:pt x="215" y="214"/>
                  <a:pt x="217" y="218"/>
                  <a:pt x="219" y="222"/>
                </a:cubicBezTo>
                <a:cubicBezTo>
                  <a:pt x="227" y="233"/>
                  <a:pt x="232" y="242"/>
                  <a:pt x="251" y="261"/>
                </a:cubicBezTo>
                <a:cubicBezTo>
                  <a:pt x="269" y="280"/>
                  <a:pt x="278" y="285"/>
                  <a:pt x="290" y="292"/>
                </a:cubicBezTo>
                <a:cubicBezTo>
                  <a:pt x="293" y="294"/>
                  <a:pt x="297" y="297"/>
                  <a:pt x="302" y="299"/>
                </a:cubicBezTo>
                <a:cubicBezTo>
                  <a:pt x="326" y="276"/>
                  <a:pt x="326" y="276"/>
                  <a:pt x="326" y="276"/>
                </a:cubicBezTo>
                <a:cubicBezTo>
                  <a:pt x="328" y="273"/>
                  <a:pt x="331" y="272"/>
                  <a:pt x="335" y="273"/>
                </a:cubicBezTo>
                <a:cubicBezTo>
                  <a:pt x="361" y="276"/>
                  <a:pt x="383" y="294"/>
                  <a:pt x="397" y="322"/>
                </a:cubicBezTo>
                <a:cubicBezTo>
                  <a:pt x="403" y="335"/>
                  <a:pt x="406" y="345"/>
                  <a:pt x="404" y="350"/>
                </a:cubicBezTo>
                <a:cubicBezTo>
                  <a:pt x="404" y="350"/>
                  <a:pt x="404" y="350"/>
                  <a:pt x="404" y="350"/>
                </a:cubicBezTo>
                <a:cubicBezTo>
                  <a:pt x="402" y="359"/>
                  <a:pt x="393" y="368"/>
                  <a:pt x="382" y="378"/>
                </a:cubicBezTo>
                <a:cubicBezTo>
                  <a:pt x="379" y="381"/>
                  <a:pt x="379" y="381"/>
                  <a:pt x="379" y="381"/>
                </a:cubicBezTo>
                <a:cubicBezTo>
                  <a:pt x="372" y="387"/>
                  <a:pt x="365" y="394"/>
                  <a:pt x="351" y="394"/>
                </a:cubicBezTo>
                <a:close/>
                <a:moveTo>
                  <a:pt x="166" y="128"/>
                </a:moveTo>
                <a:cubicBezTo>
                  <a:pt x="161" y="131"/>
                  <a:pt x="153" y="140"/>
                  <a:pt x="149" y="144"/>
                </a:cubicBezTo>
                <a:cubicBezTo>
                  <a:pt x="146" y="147"/>
                  <a:pt x="146" y="147"/>
                  <a:pt x="146" y="147"/>
                </a:cubicBezTo>
                <a:cubicBezTo>
                  <a:pt x="139" y="155"/>
                  <a:pt x="137" y="157"/>
                  <a:pt x="140" y="169"/>
                </a:cubicBezTo>
                <a:cubicBezTo>
                  <a:pt x="140" y="170"/>
                  <a:pt x="140" y="170"/>
                  <a:pt x="140" y="171"/>
                </a:cubicBezTo>
                <a:cubicBezTo>
                  <a:pt x="140" y="171"/>
                  <a:pt x="148" y="242"/>
                  <a:pt x="210" y="301"/>
                </a:cubicBezTo>
                <a:cubicBezTo>
                  <a:pt x="270" y="364"/>
                  <a:pt x="340" y="371"/>
                  <a:pt x="341" y="372"/>
                </a:cubicBezTo>
                <a:cubicBezTo>
                  <a:pt x="341" y="372"/>
                  <a:pt x="342" y="372"/>
                  <a:pt x="342" y="372"/>
                </a:cubicBezTo>
                <a:cubicBezTo>
                  <a:pt x="355" y="375"/>
                  <a:pt x="357" y="373"/>
                  <a:pt x="364" y="365"/>
                </a:cubicBezTo>
                <a:cubicBezTo>
                  <a:pt x="368" y="362"/>
                  <a:pt x="368" y="362"/>
                  <a:pt x="368" y="362"/>
                </a:cubicBezTo>
                <a:cubicBezTo>
                  <a:pt x="371" y="359"/>
                  <a:pt x="380" y="350"/>
                  <a:pt x="383" y="346"/>
                </a:cubicBezTo>
                <a:cubicBezTo>
                  <a:pt x="380" y="336"/>
                  <a:pt x="368" y="303"/>
                  <a:pt x="337" y="295"/>
                </a:cubicBezTo>
                <a:cubicBezTo>
                  <a:pt x="311" y="321"/>
                  <a:pt x="311" y="321"/>
                  <a:pt x="311" y="321"/>
                </a:cubicBezTo>
                <a:cubicBezTo>
                  <a:pt x="307" y="324"/>
                  <a:pt x="301" y="325"/>
                  <a:pt x="297" y="322"/>
                </a:cubicBezTo>
                <a:cubicBezTo>
                  <a:pt x="290" y="317"/>
                  <a:pt x="284" y="313"/>
                  <a:pt x="279" y="310"/>
                </a:cubicBezTo>
                <a:cubicBezTo>
                  <a:pt x="267" y="303"/>
                  <a:pt x="256" y="296"/>
                  <a:pt x="235" y="276"/>
                </a:cubicBezTo>
                <a:cubicBezTo>
                  <a:pt x="215" y="255"/>
                  <a:pt x="209" y="245"/>
                  <a:pt x="201" y="233"/>
                </a:cubicBezTo>
                <a:cubicBezTo>
                  <a:pt x="198" y="227"/>
                  <a:pt x="194" y="222"/>
                  <a:pt x="189" y="214"/>
                </a:cubicBezTo>
                <a:cubicBezTo>
                  <a:pt x="186" y="210"/>
                  <a:pt x="187" y="204"/>
                  <a:pt x="191" y="201"/>
                </a:cubicBezTo>
                <a:cubicBezTo>
                  <a:pt x="217" y="175"/>
                  <a:pt x="217" y="175"/>
                  <a:pt x="217" y="175"/>
                </a:cubicBezTo>
                <a:cubicBezTo>
                  <a:pt x="209" y="144"/>
                  <a:pt x="175" y="131"/>
                  <a:pt x="166" y="128"/>
                </a:cubicBezTo>
                <a:close/>
              </a:path>
            </a:pathLst>
          </a:custGeom>
          <a:solidFill>
            <a:srgbClr val="012169"/>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Text Placeholder 2"/>
          <p:cNvSpPr txBox="1">
            <a:spLocks/>
          </p:cNvSpPr>
          <p:nvPr/>
        </p:nvSpPr>
        <p:spPr>
          <a:xfrm>
            <a:off x="2254210" y="1437245"/>
            <a:ext cx="3642074" cy="2481500"/>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0"/>
              </a:spcAft>
            </a:pPr>
            <a:r>
              <a:rPr lang="pl-PL" sz="1400" dirty="0"/>
              <a:t>dr Joanna Zawiejska - Rataj</a:t>
            </a:r>
          </a:p>
          <a:p>
            <a:pPr lvl="1">
              <a:spcAft>
                <a:spcPts val="0"/>
              </a:spcAft>
            </a:pPr>
            <a:r>
              <a:rPr lang="pl-PL" sz="1400" b="0" dirty="0" smtClean="0"/>
              <a:t>Starszy Menadżer</a:t>
            </a:r>
          </a:p>
          <a:p>
            <a:pPr lvl="1">
              <a:spcAft>
                <a:spcPts val="0"/>
              </a:spcAft>
            </a:pPr>
            <a:r>
              <a:rPr lang="pl-PL" sz="1400" b="0" dirty="0" smtClean="0"/>
              <a:t>Poznań</a:t>
            </a:r>
          </a:p>
          <a:p>
            <a:pPr lvl="1">
              <a:spcAft>
                <a:spcPts val="0"/>
              </a:spcAft>
            </a:pPr>
            <a:endParaRPr lang="pl-PL" sz="1400" dirty="0" smtClean="0"/>
          </a:p>
          <a:p>
            <a:pPr lvl="1">
              <a:spcAft>
                <a:spcPts val="0"/>
              </a:spcAft>
            </a:pPr>
            <a:r>
              <a:rPr lang="pl-PL" sz="1400" dirty="0" smtClean="0">
                <a:hlinkClick r:id="rId3"/>
              </a:rPr>
              <a:t>jzawiejska@deloittece.com</a:t>
            </a:r>
            <a:endParaRPr lang="pl-PL" sz="1400" dirty="0" smtClean="0"/>
          </a:p>
          <a:p>
            <a:pPr lvl="1">
              <a:spcAft>
                <a:spcPts val="0"/>
              </a:spcAft>
            </a:pPr>
            <a:r>
              <a:rPr lang="pl-PL" sz="1400" dirty="0"/>
              <a:t>tel. +48 (61) 882 42 44</a:t>
            </a:r>
          </a:p>
        </p:txBody>
      </p:sp>
      <p:pic>
        <p:nvPicPr>
          <p:cNvPr id="3074" name="Picture 2" descr="Asia Zawiejs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97" y="1437245"/>
            <a:ext cx="1832454" cy="24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2096117" y="3695246"/>
            <a:ext cx="3021981" cy="205900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0"/>
              </a:spcAft>
            </a:pPr>
            <a:endParaRPr lang="pl-PL" b="1" dirty="0"/>
          </a:p>
        </p:txBody>
      </p:sp>
    </p:spTree>
    <p:extLst>
      <p:ext uri="{BB962C8B-B14F-4D97-AF65-F5344CB8AC3E}">
        <p14:creationId xmlns:p14="http://schemas.microsoft.com/office/powerpoint/2010/main" val="17528752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a:t>Nadanie rygoru natychmiastowej wykonalności w sprawach </a:t>
            </a:r>
            <a:br>
              <a:rPr lang="pl-PL" dirty="0"/>
            </a:br>
            <a:r>
              <a:rPr lang="pl-PL" dirty="0"/>
              <a:t>podatkowych</a:t>
            </a:r>
          </a:p>
        </p:txBody>
      </p:sp>
      <p:sp>
        <p:nvSpPr>
          <p:cNvPr id="5" name="Text Placeholder 4"/>
          <p:cNvSpPr>
            <a:spLocks noGrp="1"/>
          </p:cNvSpPr>
          <p:nvPr>
            <p:ph type="body" idx="1"/>
          </p:nvPr>
        </p:nvSpPr>
        <p:spPr/>
        <p:txBody>
          <a:bodyPr/>
          <a:lstStyle/>
          <a:p>
            <a:r>
              <a:rPr lang="pl-PL" dirty="0" smtClean="0"/>
              <a:t>Dwie linie orzecznicze dotyczące charakteru postępowania</a:t>
            </a:r>
            <a:endParaRPr lang="pl-PL" dirty="0"/>
          </a:p>
        </p:txBody>
      </p:sp>
    </p:spTree>
    <p:extLst>
      <p:ext uri="{BB962C8B-B14F-4D97-AF65-F5344CB8AC3E}">
        <p14:creationId xmlns:p14="http://schemas.microsoft.com/office/powerpoint/2010/main" val="1574791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gray">
          <a:xfrm>
            <a:off x="376236" y="3677657"/>
            <a:ext cx="8391523" cy="2634243"/>
          </a:xfrm>
          <a:prstGeom prst="roundRect">
            <a:avLst/>
          </a:prstGeom>
          <a:solidFill>
            <a:schemeClr val="bg1"/>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2" name="Rounded Rectangle 11"/>
          <p:cNvSpPr/>
          <p:nvPr/>
        </p:nvSpPr>
        <p:spPr bwMode="gray">
          <a:xfrm>
            <a:off x="376235" y="2488081"/>
            <a:ext cx="8391523" cy="1073602"/>
          </a:xfrm>
          <a:prstGeom prst="roundRect">
            <a:avLst/>
          </a:prstGeom>
          <a:solidFill>
            <a:srgbClr val="86BC25"/>
          </a:solidFill>
          <a:ln w="1905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7" name="Content Placeholder 6"/>
          <p:cNvSpPr>
            <a:spLocks noGrp="1"/>
          </p:cNvSpPr>
          <p:nvPr>
            <p:ph sz="quarter" idx="10"/>
          </p:nvPr>
        </p:nvSpPr>
        <p:spPr>
          <a:xfrm>
            <a:off x="376235" y="1408856"/>
            <a:ext cx="8391523" cy="1004144"/>
          </a:xfrm>
        </p:spPr>
        <p:txBody>
          <a:bodyPr/>
          <a:lstStyle/>
          <a:p>
            <a:r>
              <a:rPr lang="pl-PL" dirty="0" smtClean="0"/>
              <a:t>Biorąc pod uwagę systematykę ustawy – umiejscowienie postępowania w sprawie nadania rygoru natychmiastowej wykonalności w Rozdziale 16a Ordynacji podatkowej oraz brzmienie art. 165 § 5 pkt 3 Ordynacji podatkowej, wywodzić można o samodzielnym charakterze tego postępowania.</a:t>
            </a:r>
          </a:p>
          <a:p>
            <a:r>
              <a:rPr lang="pl-PL" b="1" dirty="0" smtClean="0"/>
              <a:t>Do takiego wniosku doszli przedstawiciele doktryny, przedstawiając następujące poglądy:</a:t>
            </a:r>
            <a:endParaRPr lang="pl-PL" dirty="0"/>
          </a:p>
        </p:txBody>
      </p:sp>
      <p:sp>
        <p:nvSpPr>
          <p:cNvPr id="8" name="Text Placeholder 7"/>
          <p:cNvSpPr>
            <a:spLocks noGrp="1"/>
          </p:cNvSpPr>
          <p:nvPr>
            <p:ph type="body" sz="quarter" idx="13"/>
          </p:nvPr>
        </p:nvSpPr>
        <p:spPr/>
        <p:txBody>
          <a:bodyPr/>
          <a:lstStyle/>
          <a:p>
            <a:pPr>
              <a:spcBef>
                <a:spcPts val="600"/>
              </a:spcBef>
            </a:pPr>
            <a:r>
              <a:rPr lang="pl-PL" dirty="0">
                <a:solidFill>
                  <a:srgbClr val="313131"/>
                </a:solidFill>
              </a:rPr>
              <a:t>Postępowanie w sprawie nadania rygoru natychmiastowej wykonalności jako postępowanie odrębne</a:t>
            </a:r>
          </a:p>
        </p:txBody>
      </p:sp>
      <p:sp>
        <p:nvSpPr>
          <p:cNvPr id="6" name="Title 5"/>
          <p:cNvSpPr>
            <a:spLocks noGrp="1"/>
          </p:cNvSpPr>
          <p:nvPr>
            <p:ph type="title"/>
          </p:nvPr>
        </p:nvSpPr>
        <p:spPr/>
        <p:txBody>
          <a:bodyPr/>
          <a:lstStyle/>
          <a:p>
            <a:r>
              <a:rPr lang="pl-PL" dirty="0"/>
              <a:t>Dwie linie orzecznicze dotyczące charakteru postępowania</a:t>
            </a:r>
          </a:p>
        </p:txBody>
      </p:sp>
      <p:sp>
        <p:nvSpPr>
          <p:cNvPr id="2" name="TextBox 1"/>
          <p:cNvSpPr txBox="1"/>
          <p:nvPr/>
        </p:nvSpPr>
        <p:spPr>
          <a:xfrm>
            <a:off x="477076" y="2528974"/>
            <a:ext cx="8290683" cy="923330"/>
          </a:xfrm>
          <a:prstGeom prst="rect">
            <a:avLst/>
          </a:prstGeom>
          <a:noFill/>
        </p:spPr>
        <p:txBody>
          <a:bodyPr wrap="square" lIns="0" tIns="0" rIns="0" bIns="0" rtlCol="0">
            <a:spAutoFit/>
          </a:bodyPr>
          <a:lstStyle/>
          <a:p>
            <a:pPr>
              <a:spcBef>
                <a:spcPts val="600"/>
              </a:spcBef>
              <a:buSzPct val="100000"/>
            </a:pPr>
            <a:r>
              <a:rPr lang="pl-PL" sz="1100" i="1" dirty="0">
                <a:solidFill>
                  <a:schemeClr val="bg1"/>
                </a:solidFill>
              </a:rPr>
              <a:t>„Zgrupowanie przepisów regulujących wykonanie decyzji w jednym rozdziale (16a) i umiejscowienie tego </a:t>
            </a:r>
            <a:r>
              <a:rPr lang="pl-PL" sz="1100" i="1" dirty="0" smtClean="0">
                <a:solidFill>
                  <a:schemeClr val="bg1"/>
                </a:solidFill>
              </a:rPr>
              <a:t/>
            </a:r>
            <a:br>
              <a:rPr lang="pl-PL" sz="1100" i="1" dirty="0" smtClean="0">
                <a:solidFill>
                  <a:schemeClr val="bg1"/>
                </a:solidFill>
              </a:rPr>
            </a:br>
            <a:r>
              <a:rPr lang="pl-PL" sz="1100" i="1" dirty="0" smtClean="0">
                <a:solidFill>
                  <a:schemeClr val="bg1"/>
                </a:solidFill>
              </a:rPr>
              <a:t>rozdziału </a:t>
            </a:r>
            <a:r>
              <a:rPr lang="pl-PL" sz="1100" i="1" dirty="0">
                <a:solidFill>
                  <a:schemeClr val="bg1"/>
                </a:solidFill>
              </a:rPr>
              <a:t>pomiędzy innymi przepisami dotyczącymi postępowania podatkowego, uprawnia do konstatacji, że wolą prawodawcy w procesie stanowienia przepisów normujących nadawanie decyzji rygoru natychmiastowej wykonalności było nadanie im rangi odrębnego postępowania</a:t>
            </a:r>
            <a:r>
              <a:rPr lang="pl-PL" sz="1100" i="1" dirty="0" smtClean="0">
                <a:solidFill>
                  <a:schemeClr val="bg1"/>
                </a:solidFill>
              </a:rPr>
              <a:t>.”</a:t>
            </a:r>
          </a:p>
          <a:p>
            <a:pPr>
              <a:spcBef>
                <a:spcPts val="600"/>
              </a:spcBef>
              <a:buSzPct val="100000"/>
            </a:pPr>
            <a:r>
              <a:rPr lang="pl-PL" sz="1100" b="1" dirty="0" smtClean="0">
                <a:solidFill>
                  <a:schemeClr val="bg1"/>
                </a:solidFill>
              </a:rPr>
              <a:t>Dauter B. </a:t>
            </a:r>
            <a:r>
              <a:rPr lang="pl-PL" sz="1100" b="1" dirty="0">
                <a:solidFill>
                  <a:schemeClr val="bg1"/>
                </a:solidFill>
              </a:rPr>
              <a:t>[</a:t>
            </a:r>
            <a:r>
              <a:rPr lang="pl-PL" sz="1100" b="1" dirty="0" smtClean="0">
                <a:solidFill>
                  <a:schemeClr val="bg1"/>
                </a:solidFill>
              </a:rPr>
              <a:t>w</a:t>
            </a:r>
            <a:r>
              <a:rPr lang="pl-PL" sz="1100" b="1" dirty="0">
                <a:solidFill>
                  <a:schemeClr val="bg1"/>
                </a:solidFill>
                <a:sym typeface="Wingdings" panose="05000000000000000000" pitchFamily="2" charset="2"/>
              </a:rPr>
              <a:t>]: </a:t>
            </a:r>
            <a:r>
              <a:rPr lang="pl-PL" sz="1100" b="1" dirty="0" smtClean="0">
                <a:solidFill>
                  <a:schemeClr val="bg1"/>
                </a:solidFill>
                <a:sym typeface="Wingdings" panose="05000000000000000000" pitchFamily="2" charset="2"/>
              </a:rPr>
              <a:t>Babiarz S. (red.), </a:t>
            </a:r>
            <a:r>
              <a:rPr lang="pl-PL" sz="1100" b="1" dirty="0">
                <a:solidFill>
                  <a:schemeClr val="bg1"/>
                </a:solidFill>
                <a:sym typeface="Wingdings" panose="05000000000000000000" pitchFamily="2" charset="2"/>
              </a:rPr>
              <a:t>Ordynacja podatkowa. Komentarz, wyd. </a:t>
            </a:r>
            <a:r>
              <a:rPr lang="pl-PL" sz="1100" b="1" dirty="0" smtClean="0">
                <a:solidFill>
                  <a:schemeClr val="bg1"/>
                </a:solidFill>
                <a:sym typeface="Wingdings" panose="05000000000000000000" pitchFamily="2" charset="2"/>
              </a:rPr>
              <a:t>IX, Lex 2013, wyd. el.</a:t>
            </a:r>
            <a:endParaRPr lang="pl-PL" sz="1100" b="1" dirty="0">
              <a:solidFill>
                <a:schemeClr val="bg1"/>
              </a:solidFill>
            </a:endParaRPr>
          </a:p>
        </p:txBody>
      </p:sp>
      <p:sp>
        <p:nvSpPr>
          <p:cNvPr id="10" name="TextBox 9"/>
          <p:cNvSpPr txBox="1"/>
          <p:nvPr/>
        </p:nvSpPr>
        <p:spPr>
          <a:xfrm>
            <a:off x="476246" y="3856004"/>
            <a:ext cx="8291512" cy="2277547"/>
          </a:xfrm>
          <a:prstGeom prst="rect">
            <a:avLst/>
          </a:prstGeom>
          <a:noFill/>
        </p:spPr>
        <p:txBody>
          <a:bodyPr wrap="square" lIns="0" tIns="0" rIns="0" bIns="0" rtlCol="0">
            <a:spAutoFit/>
          </a:bodyPr>
          <a:lstStyle/>
          <a:p>
            <a:pPr>
              <a:spcBef>
                <a:spcPts val="600"/>
              </a:spcBef>
              <a:buSzPct val="100000"/>
            </a:pPr>
            <a:r>
              <a:rPr lang="pl-PL" sz="1100" i="1" dirty="0"/>
              <a:t>„Po wydaniu i doręczeniu decyzji organ I instancji, zgodnie z zasadą dewolucji kompetencji, traci uprawnienie </a:t>
            </a:r>
            <a:r>
              <a:rPr lang="pl-PL" sz="1100" i="1" dirty="0" smtClean="0"/>
              <a:t/>
            </a:r>
            <a:br>
              <a:rPr lang="pl-PL" sz="1100" i="1" dirty="0" smtClean="0"/>
            </a:br>
            <a:r>
              <a:rPr lang="pl-PL" sz="1100" i="1" dirty="0" smtClean="0"/>
              <a:t>do </a:t>
            </a:r>
            <a:r>
              <a:rPr lang="pl-PL" sz="1100" i="1" dirty="0"/>
              <a:t>podejmowania czynności w sprawie już przez siebie rozstrzygniętej (z wyjątkiem przypadków dozwolonych przez ustawodawcę). Środek zaskarżenia w postaci odwołania ma bowiem charakter </a:t>
            </a:r>
            <a:r>
              <a:rPr lang="pl-PL" sz="1100" i="1" dirty="0" err="1"/>
              <a:t>dewolutywny</a:t>
            </a:r>
            <a:r>
              <a:rPr lang="pl-PL" sz="1100" i="1" dirty="0"/>
              <a:t>, co oznacza, że jego złożenie przenosi kompetencje do rozpatrzenia sprawy na organ odwoławczy. Zawarta w § 3 art. 239b </a:t>
            </a:r>
            <a:r>
              <a:rPr lang="pl-PL" sz="1100" i="1" dirty="0" err="1"/>
              <a:t>o.p</a:t>
            </a:r>
            <a:r>
              <a:rPr lang="pl-PL" sz="1100" i="1" dirty="0"/>
              <a:t>. norma kompetencyjna, zastrzegająca uprawnienie organu podatkowego I instancji do wydania postanowienia o nadaniu rygoru natychmiastowej wykonalności, wskazuje na wyłom w opisanej zasadzie i dowodzi odrębności tego </a:t>
            </a:r>
            <a:r>
              <a:rPr lang="pl-PL" sz="1100" i="1" dirty="0" smtClean="0"/>
              <a:t>postępowania</a:t>
            </a:r>
            <a:r>
              <a:rPr lang="pl-PL" sz="1100" i="1" dirty="0"/>
              <a:t>. (…) Ponadto również norma wynikająca z art. 165 § 5 pkt 3 </a:t>
            </a:r>
            <a:r>
              <a:rPr lang="pl-PL" sz="1100" i="1" dirty="0" err="1"/>
              <a:t>o.p</a:t>
            </a:r>
            <a:r>
              <a:rPr lang="pl-PL" sz="1100" i="1" dirty="0"/>
              <a:t>. wskazuje na odrębność i samoistność omawianego postępowania, skoro znosi ona obowiązek wydania w tym przedmiocie odrębnego postanowienia o wszczęciu tego postępowania, jednocześnie wyraźnie odgraniczając je od postępowania podatkowego. Gdyby postępowanie o nadaniu rygoru natychmiastowej wykonalności toczyło się w ramach postępowania „głównego”, to zamieszczanie tej normy byłoby zbędne  </a:t>
            </a:r>
            <a:r>
              <a:rPr lang="pl-PL" sz="1100" i="1" dirty="0" smtClean="0"/>
              <a:t>”</a:t>
            </a:r>
          </a:p>
          <a:p>
            <a:pPr>
              <a:spcBef>
                <a:spcPts val="600"/>
              </a:spcBef>
              <a:buSzPct val="100000"/>
            </a:pPr>
            <a:r>
              <a:rPr lang="pl-PL" sz="1100" b="1" dirty="0" smtClean="0"/>
              <a:t>Zalewski D., </a:t>
            </a:r>
            <a:r>
              <a:rPr lang="pl-PL" sz="1100" b="1" dirty="0"/>
              <a:t>Skuteczność zażalenia na postanowienie o nadaniu rygoru natychmiastowej wykonalności decyzji </a:t>
            </a:r>
            <a:r>
              <a:rPr lang="pl-PL" sz="1100" b="1" dirty="0" smtClean="0"/>
              <a:t>podatkowej, Przegląd Podatkowy 2014, nr 2, s. 40-45.</a:t>
            </a:r>
            <a:endParaRPr lang="pl-PL" sz="1100" b="1" dirty="0"/>
          </a:p>
        </p:txBody>
      </p:sp>
      <p:sp>
        <p:nvSpPr>
          <p:cNvPr id="20" name="Freeform 589"/>
          <p:cNvSpPr>
            <a:spLocks noChangeAspect="1" noEditPoints="1"/>
          </p:cNvSpPr>
          <p:nvPr/>
        </p:nvSpPr>
        <p:spPr bwMode="auto">
          <a:xfrm>
            <a:off x="7993334" y="309763"/>
            <a:ext cx="680766" cy="680766"/>
          </a:xfrm>
          <a:custGeom>
            <a:avLst/>
            <a:gdLst>
              <a:gd name="T0" fmla="*/ 384 w 512"/>
              <a:gd name="T1" fmla="*/ 157 h 512"/>
              <a:gd name="T2" fmla="*/ 384 w 512"/>
              <a:gd name="T3" fmla="*/ 349 h 512"/>
              <a:gd name="T4" fmla="*/ 266 w 512"/>
              <a:gd name="T5" fmla="*/ 348 h 512"/>
              <a:gd name="T6" fmla="*/ 266 w 512"/>
              <a:gd name="T7" fmla="*/ 157 h 512"/>
              <a:gd name="T8" fmla="*/ 384 w 512"/>
              <a:gd name="T9" fmla="*/ 157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405 w 512"/>
              <a:gd name="T21" fmla="*/ 149 h 512"/>
              <a:gd name="T22" fmla="*/ 398 w 512"/>
              <a:gd name="T23" fmla="*/ 139 h 512"/>
              <a:gd name="T24" fmla="*/ 256 w 512"/>
              <a:gd name="T25" fmla="*/ 138 h 512"/>
              <a:gd name="T26" fmla="*/ 114 w 512"/>
              <a:gd name="T27" fmla="*/ 139 h 512"/>
              <a:gd name="T28" fmla="*/ 106 w 512"/>
              <a:gd name="T29" fmla="*/ 149 h 512"/>
              <a:gd name="T30" fmla="*/ 106 w 512"/>
              <a:gd name="T31" fmla="*/ 362 h 512"/>
              <a:gd name="T32" fmla="*/ 111 w 512"/>
              <a:gd name="T33" fmla="*/ 371 h 512"/>
              <a:gd name="T34" fmla="*/ 121 w 512"/>
              <a:gd name="T35" fmla="*/ 372 h 512"/>
              <a:gd name="T36" fmla="*/ 253 w 512"/>
              <a:gd name="T37" fmla="*/ 373 h 512"/>
              <a:gd name="T38" fmla="*/ 256 w 512"/>
              <a:gd name="T39" fmla="*/ 373 h 512"/>
              <a:gd name="T40" fmla="*/ 260 w 512"/>
              <a:gd name="T41" fmla="*/ 372 h 512"/>
              <a:gd name="T42" fmla="*/ 260 w 512"/>
              <a:gd name="T43" fmla="*/ 372 h 512"/>
              <a:gd name="T44" fmla="*/ 391 w 512"/>
              <a:gd name="T45" fmla="*/ 373 h 512"/>
              <a:gd name="T46" fmla="*/ 401 w 512"/>
              <a:gd name="T47" fmla="*/ 371 h 512"/>
              <a:gd name="T48" fmla="*/ 405 w 512"/>
              <a:gd name="T49" fmla="*/ 362 h 512"/>
              <a:gd name="T50" fmla="*/ 405 w 512"/>
              <a:gd name="T51" fmla="*/ 149 h 512"/>
              <a:gd name="T52" fmla="*/ 128 w 512"/>
              <a:gd name="T53" fmla="*/ 157 h 512"/>
              <a:gd name="T54" fmla="*/ 128 w 512"/>
              <a:gd name="T55" fmla="*/ 348 h 512"/>
              <a:gd name="T56" fmla="*/ 245 w 512"/>
              <a:gd name="T57" fmla="*/ 349 h 512"/>
              <a:gd name="T58" fmla="*/ 245 w 512"/>
              <a:gd name="T59" fmla="*/ 157 h 512"/>
              <a:gd name="T60" fmla="*/ 128 w 512"/>
              <a:gd name="T61" fmla="*/ 15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384" y="157"/>
                </a:moveTo>
                <a:cubicBezTo>
                  <a:pt x="384" y="349"/>
                  <a:pt x="384" y="349"/>
                  <a:pt x="384" y="349"/>
                </a:cubicBezTo>
                <a:cubicBezTo>
                  <a:pt x="328" y="335"/>
                  <a:pt x="287" y="342"/>
                  <a:pt x="266" y="348"/>
                </a:cubicBezTo>
                <a:cubicBezTo>
                  <a:pt x="266" y="157"/>
                  <a:pt x="266" y="157"/>
                  <a:pt x="266" y="157"/>
                </a:cubicBezTo>
                <a:cubicBezTo>
                  <a:pt x="321" y="144"/>
                  <a:pt x="367" y="153"/>
                  <a:pt x="384" y="15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49"/>
                </a:moveTo>
                <a:cubicBezTo>
                  <a:pt x="405" y="144"/>
                  <a:pt x="402" y="140"/>
                  <a:pt x="398" y="139"/>
                </a:cubicBezTo>
                <a:cubicBezTo>
                  <a:pt x="395" y="138"/>
                  <a:pt x="334" y="117"/>
                  <a:pt x="256" y="138"/>
                </a:cubicBezTo>
                <a:cubicBezTo>
                  <a:pt x="243" y="133"/>
                  <a:pt x="191" y="120"/>
                  <a:pt x="114" y="139"/>
                </a:cubicBezTo>
                <a:cubicBezTo>
                  <a:pt x="110" y="140"/>
                  <a:pt x="106" y="144"/>
                  <a:pt x="106" y="149"/>
                </a:cubicBezTo>
                <a:cubicBezTo>
                  <a:pt x="106" y="362"/>
                  <a:pt x="106" y="362"/>
                  <a:pt x="106" y="362"/>
                </a:cubicBezTo>
                <a:cubicBezTo>
                  <a:pt x="106" y="366"/>
                  <a:pt x="108" y="369"/>
                  <a:pt x="111" y="371"/>
                </a:cubicBezTo>
                <a:cubicBezTo>
                  <a:pt x="114" y="373"/>
                  <a:pt x="118" y="374"/>
                  <a:pt x="121" y="372"/>
                </a:cubicBezTo>
                <a:cubicBezTo>
                  <a:pt x="122" y="372"/>
                  <a:pt x="178" y="350"/>
                  <a:pt x="253" y="373"/>
                </a:cubicBezTo>
                <a:cubicBezTo>
                  <a:pt x="254" y="373"/>
                  <a:pt x="255" y="373"/>
                  <a:pt x="256" y="373"/>
                </a:cubicBezTo>
                <a:cubicBezTo>
                  <a:pt x="257" y="373"/>
                  <a:pt x="259" y="373"/>
                  <a:pt x="260" y="372"/>
                </a:cubicBezTo>
                <a:cubicBezTo>
                  <a:pt x="260" y="372"/>
                  <a:pt x="260" y="372"/>
                  <a:pt x="260" y="372"/>
                </a:cubicBezTo>
                <a:cubicBezTo>
                  <a:pt x="261" y="372"/>
                  <a:pt x="311" y="350"/>
                  <a:pt x="391" y="373"/>
                </a:cubicBezTo>
                <a:cubicBezTo>
                  <a:pt x="395" y="373"/>
                  <a:pt x="398" y="373"/>
                  <a:pt x="401" y="371"/>
                </a:cubicBezTo>
                <a:cubicBezTo>
                  <a:pt x="403" y="369"/>
                  <a:pt x="405" y="366"/>
                  <a:pt x="405" y="362"/>
                </a:cubicBezTo>
                <a:lnTo>
                  <a:pt x="405" y="149"/>
                </a:lnTo>
                <a:close/>
                <a:moveTo>
                  <a:pt x="128" y="157"/>
                </a:moveTo>
                <a:cubicBezTo>
                  <a:pt x="128" y="348"/>
                  <a:pt x="128" y="348"/>
                  <a:pt x="128" y="348"/>
                </a:cubicBezTo>
                <a:cubicBezTo>
                  <a:pt x="149" y="342"/>
                  <a:pt x="192" y="336"/>
                  <a:pt x="245" y="349"/>
                </a:cubicBezTo>
                <a:cubicBezTo>
                  <a:pt x="245" y="157"/>
                  <a:pt x="245" y="157"/>
                  <a:pt x="245" y="157"/>
                </a:cubicBezTo>
                <a:cubicBezTo>
                  <a:pt x="229" y="153"/>
                  <a:pt x="187" y="144"/>
                  <a:pt x="128" y="15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21" name="Group 656"/>
          <p:cNvGrpSpPr>
            <a:grpSpLocks noChangeAspect="1"/>
          </p:cNvGrpSpPr>
          <p:nvPr/>
        </p:nvGrpSpPr>
        <p:grpSpPr bwMode="auto">
          <a:xfrm>
            <a:off x="8504784" y="2538884"/>
            <a:ext cx="169316" cy="137840"/>
            <a:chOff x="481" y="2446"/>
            <a:chExt cx="156" cy="127"/>
          </a:xfrm>
          <a:solidFill>
            <a:schemeClr val="bg1"/>
          </a:solidFill>
        </p:grpSpPr>
        <p:sp>
          <p:nvSpPr>
            <p:cNvPr id="22" name="Freeform 657"/>
            <p:cNvSpPr>
              <a:spLocks noEditPoints="1"/>
            </p:cNvSpPr>
            <p:nvPr/>
          </p:nvSpPr>
          <p:spPr bwMode="auto">
            <a:xfrm>
              <a:off x="481"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658"/>
            <p:cNvSpPr>
              <a:spLocks noEditPoints="1"/>
            </p:cNvSpPr>
            <p:nvPr/>
          </p:nvSpPr>
          <p:spPr bwMode="auto">
            <a:xfrm>
              <a:off x="566"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4" name="Group 656"/>
          <p:cNvGrpSpPr>
            <a:grpSpLocks noChangeAspect="1"/>
          </p:cNvGrpSpPr>
          <p:nvPr/>
        </p:nvGrpSpPr>
        <p:grpSpPr bwMode="auto">
          <a:xfrm>
            <a:off x="8412528" y="3787084"/>
            <a:ext cx="169316" cy="137840"/>
            <a:chOff x="481" y="2446"/>
            <a:chExt cx="156" cy="127"/>
          </a:xfrm>
          <a:solidFill>
            <a:srgbClr val="86BC25"/>
          </a:solidFill>
        </p:grpSpPr>
        <p:sp>
          <p:nvSpPr>
            <p:cNvPr id="25" name="Freeform 657"/>
            <p:cNvSpPr>
              <a:spLocks noEditPoints="1"/>
            </p:cNvSpPr>
            <p:nvPr/>
          </p:nvSpPr>
          <p:spPr bwMode="auto">
            <a:xfrm>
              <a:off x="481"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658"/>
            <p:cNvSpPr>
              <a:spLocks noEditPoints="1"/>
            </p:cNvSpPr>
            <p:nvPr/>
          </p:nvSpPr>
          <p:spPr bwMode="auto">
            <a:xfrm>
              <a:off x="566"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751666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2"/>
          </p:nvPr>
        </p:nvSpPr>
        <p:spPr>
          <a:xfrm>
            <a:off x="376235" y="1408855"/>
            <a:ext cx="8391526" cy="610445"/>
          </a:xfrm>
        </p:spPr>
        <p:txBody>
          <a:bodyPr/>
          <a:lstStyle/>
          <a:p>
            <a:r>
              <a:rPr lang="pl-PL" dirty="0" smtClean="0"/>
              <a:t>Pogląd </a:t>
            </a:r>
            <a:r>
              <a:rPr lang="pl-PL" dirty="0"/>
              <a:t>o odrębności postępowania podatkowego a postępowania o nadanie rygoru natychmiastowej wykonalności decyzji podatkowej znalazł uznanie w orzecznictwie, przykładowo w wyroku </a:t>
            </a:r>
            <a:r>
              <a:rPr lang="pl-PL" b="1" dirty="0"/>
              <a:t>WSA w Opolu z dnia 4 listopada 2010 r., sygn. akt I SA/</a:t>
            </a:r>
            <a:r>
              <a:rPr lang="pl-PL" b="1" dirty="0" err="1"/>
              <a:t>Op</a:t>
            </a:r>
            <a:r>
              <a:rPr lang="pl-PL" b="1" dirty="0"/>
              <a:t> 323/10: </a:t>
            </a:r>
          </a:p>
          <a:p>
            <a:endParaRPr lang="pl-PL" dirty="0"/>
          </a:p>
        </p:txBody>
      </p:sp>
      <p:sp>
        <p:nvSpPr>
          <p:cNvPr id="5" name="Text Placeholder 4"/>
          <p:cNvSpPr>
            <a:spLocks noGrp="1"/>
          </p:cNvSpPr>
          <p:nvPr>
            <p:ph type="body" sz="quarter" idx="13"/>
          </p:nvPr>
        </p:nvSpPr>
        <p:spPr/>
        <p:txBody>
          <a:bodyPr/>
          <a:lstStyle/>
          <a:p>
            <a:r>
              <a:rPr lang="pl-PL" dirty="0">
                <a:solidFill>
                  <a:srgbClr val="313131"/>
                </a:solidFill>
              </a:rPr>
              <a:t>Postępowanie w sprawie nadania rygoru natychmiastowej wykonalności jako postępowanie </a:t>
            </a:r>
            <a:r>
              <a:rPr lang="pl-PL" dirty="0" smtClean="0">
                <a:solidFill>
                  <a:srgbClr val="313131"/>
                </a:solidFill>
              </a:rPr>
              <a:t>odrębne</a:t>
            </a:r>
            <a:endParaRPr lang="pl-PL" dirty="0">
              <a:solidFill>
                <a:srgbClr val="313131"/>
              </a:solidFill>
            </a:endParaRPr>
          </a:p>
        </p:txBody>
      </p:sp>
      <p:sp>
        <p:nvSpPr>
          <p:cNvPr id="6" name="Title 5"/>
          <p:cNvSpPr>
            <a:spLocks noGrp="1"/>
          </p:cNvSpPr>
          <p:nvPr>
            <p:ph type="title"/>
          </p:nvPr>
        </p:nvSpPr>
        <p:spPr/>
        <p:txBody>
          <a:bodyPr/>
          <a:lstStyle/>
          <a:p>
            <a:r>
              <a:rPr lang="pl-PL" dirty="0"/>
              <a:t>Dwie linie orzecznicze dotyczące charakteru postępowania</a:t>
            </a:r>
          </a:p>
        </p:txBody>
      </p:sp>
      <p:sp>
        <p:nvSpPr>
          <p:cNvPr id="10" name="Rounded Rectangle 9"/>
          <p:cNvSpPr/>
          <p:nvPr/>
        </p:nvSpPr>
        <p:spPr bwMode="gray">
          <a:xfrm>
            <a:off x="376235" y="2356610"/>
            <a:ext cx="8391525" cy="3078990"/>
          </a:xfrm>
          <a:prstGeom prst="roundRect">
            <a:avLst/>
          </a:prstGeom>
          <a:solidFill>
            <a:schemeClr val="bg1"/>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1" name="Content Placeholder 1"/>
          <p:cNvSpPr txBox="1">
            <a:spLocks/>
          </p:cNvSpPr>
          <p:nvPr/>
        </p:nvSpPr>
        <p:spPr>
          <a:xfrm>
            <a:off x="552446" y="2633091"/>
            <a:ext cx="8039101" cy="2908027"/>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tabLst>
                <a:tab pos="5029200" algn="r"/>
              </a:tabLst>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tabLst>
                <a:tab pos="5029200" algn="r"/>
              </a:tabLst>
              <a:defRPr lang="en-US" sz="1200" b="1" kern="120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200" kern="120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6000"/>
            <a:r>
              <a:rPr lang="pl-PL" i="1" dirty="0" smtClean="0"/>
              <a:t>„Po wydaniu i doręczeniu decyzji organ I instancji zgodnie z zasadą dewolucji kompetencji traci uprawnienie do podejmowania czynności w sprawie już przez siebie rozstrzygniętej (za wyjątkiem przypadków dozwolonych przez ustawodawcę). Zatem zawarta w § 3 art. 239b O.p. norma kompetencyjna zastrzegająca uprawnienie organu I instancji do wydania postanowienia o nadaniu rygoru natychmiastowej wykonalności wskazuje na wyłom w opisanej zasadzie i dowodzi odrębności tego postępowania. Na tę odrębność wskazuje się w piśmiennictwie, w przywołanym w skardze poglądzie B. </a:t>
            </a:r>
            <a:r>
              <a:rPr lang="pl-PL" i="1" dirty="0" err="1" smtClean="0"/>
              <a:t>Dautera</a:t>
            </a:r>
            <a:r>
              <a:rPr lang="pl-PL" i="1" dirty="0" smtClean="0"/>
              <a:t> (…) zgodnie z którym "postępowanie w sprawie nadania rygoru natychmiastowej wykonalności zostało wyodrębnione z postępowania odwoławczego i powinno być prowadzone i zakończone niezależnie od tego postępowania". W ocenie Sądu również norma art. 165 § 5 pkt 3 O.p. – wbrew poglądowi organu odwoławczego – wskazuje na odrębność i samoistność omawianego postępowania, skoro znosi ona obowiązek wydania w tym przedmiocie postanowienia o wszczęciu tego postępowania. Gdyby postępowanie o nadanie rygoru natychmiastowej wykonalności toczyło się w ramach postępowania "głównego", zamieszczanie tej normy byłoby zbędne. Tezę tę wspierają zapatrywania wyrażane w piśmiennictwie.</a:t>
            </a:r>
            <a:r>
              <a:rPr lang="en-US" i="1" dirty="0" smtClean="0"/>
              <a:t>”</a:t>
            </a:r>
            <a:endParaRPr lang="pl-PL" b="1" i="1" dirty="0" smtClean="0"/>
          </a:p>
          <a:p>
            <a:endParaRPr lang="pl-PL" sz="1000" dirty="0"/>
          </a:p>
        </p:txBody>
      </p:sp>
      <p:sp>
        <p:nvSpPr>
          <p:cNvPr id="13" name="Freeform 976"/>
          <p:cNvSpPr>
            <a:spLocks noChangeAspect="1" noEditPoints="1"/>
          </p:cNvSpPr>
          <p:nvPr/>
        </p:nvSpPr>
        <p:spPr bwMode="auto">
          <a:xfrm>
            <a:off x="7993334" y="309765"/>
            <a:ext cx="680766" cy="68076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rgbClr val="86BC25"/>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729117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pl-PL" dirty="0">
                <a:solidFill>
                  <a:srgbClr val="313131"/>
                </a:solidFill>
              </a:rPr>
              <a:t>Postępowanie w sprawie nadania rygoru natychmiastowej wykonalności jako postępowanie </a:t>
            </a:r>
            <a:r>
              <a:rPr lang="pl-PL" dirty="0" smtClean="0">
                <a:solidFill>
                  <a:srgbClr val="313131"/>
                </a:solidFill>
              </a:rPr>
              <a:t>odrębne</a:t>
            </a:r>
            <a:endParaRPr lang="pl-PL" dirty="0">
              <a:solidFill>
                <a:srgbClr val="313131"/>
              </a:solidFill>
            </a:endParaRPr>
          </a:p>
        </p:txBody>
      </p:sp>
      <p:sp>
        <p:nvSpPr>
          <p:cNvPr id="6" name="Title 5"/>
          <p:cNvSpPr>
            <a:spLocks noGrp="1"/>
          </p:cNvSpPr>
          <p:nvPr>
            <p:ph type="title"/>
          </p:nvPr>
        </p:nvSpPr>
        <p:spPr/>
        <p:txBody>
          <a:bodyPr/>
          <a:lstStyle/>
          <a:p>
            <a:r>
              <a:rPr lang="pl-PL" dirty="0"/>
              <a:t>Dwie linie orzecznicze dotyczące charakteru postępowania</a:t>
            </a:r>
          </a:p>
        </p:txBody>
      </p:sp>
      <p:sp>
        <p:nvSpPr>
          <p:cNvPr id="9" name="Rounded Rectangle 8"/>
          <p:cNvSpPr/>
          <p:nvPr/>
        </p:nvSpPr>
        <p:spPr bwMode="gray">
          <a:xfrm>
            <a:off x="376234" y="1742955"/>
            <a:ext cx="8391525" cy="4154261"/>
          </a:xfrm>
          <a:prstGeom prst="roundRect">
            <a:avLst/>
          </a:prstGeom>
          <a:solidFill>
            <a:schemeClr val="bg1"/>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0" name="Content Placeholder 1"/>
          <p:cNvSpPr txBox="1">
            <a:spLocks/>
          </p:cNvSpPr>
          <p:nvPr/>
        </p:nvSpPr>
        <p:spPr>
          <a:xfrm>
            <a:off x="581023" y="1975243"/>
            <a:ext cx="7981946" cy="3689684"/>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tabLst>
                <a:tab pos="5029200" algn="r"/>
              </a:tabLst>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tabLst>
                <a:tab pos="5029200" algn="r"/>
              </a:tabLst>
              <a:defRPr lang="en-US" sz="1200" b="1" kern="120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200" kern="120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6000"/>
            <a:r>
              <a:rPr lang="pl-PL" sz="1100" i="1" dirty="0"/>
              <a:t>„</a:t>
            </a:r>
            <a:r>
              <a:rPr lang="pl-PL" sz="1100" b="1" i="1" dirty="0"/>
              <a:t>Zasadnicze znaczenie dla prawidłowego rozstrzygnięcia w rozpoznawanej sprawie ma stwierdzenie, czy postanowienie w przedmiocie nadania decyzji rygoru natychmiastowej wykonalności jest wydawane w ramach postępowania wymiarowego (głównego), czy też jest to postępowanie odrębne</a:t>
            </a:r>
            <a:r>
              <a:rPr lang="pl-PL" sz="1100" b="1" i="1" dirty="0" smtClean="0"/>
              <a:t>. W </a:t>
            </a:r>
            <a:r>
              <a:rPr lang="pl-PL" sz="1100" b="1" i="1" dirty="0"/>
              <a:t>ocenie Sądu nie ma między nimi tożsamości i stanowią osobne i niezależne od siebie sprawy podatkowe. </a:t>
            </a:r>
            <a:r>
              <a:rPr lang="pl-PL" sz="1100" i="1" dirty="0"/>
              <a:t>Wskazać bowiem należy, iż zgodnie z art. 239b § 1 O.p., decyzji wydanej przez organ I instancji może być nadany rygor natychmiastowej wykonalności w sytuacjach wskazanych w punktach od 1 do 4 tego przepisu, przy spełnieniu warunku opisanego w § 2. W § 3 postanowiono, że rygor ten jest nadawany przez organ podatkowy I instancji w drodze postanowienia. Z art. 239a O.p. wynika natomiast, że decyzja nieostateczna nakładająca na stronę obowiązek podlegający wykonaniu w trybie przepisów o postępowaniu egzekucyjnym w administracji nie podlega wykonaniu, chyba że decyzji nadano rygor natychmiastowej wykonalności. Decyzją nieostateczną jest decyzja, co do której nie upłynął 14-dniowy termin do wniesienia odwołania lub taka, od której odwołanie takie w ustawowym terminie zostało wniesione. Po wydaniu i doręczeniu decyzji organ I instancji zgodnie z zasadą dewolucji kompetencji traci uprawnienie do podejmowania czynności w sprawie już przez siebie rozstrzygniętej (za wyjątkiem przypadków dozwolonych przez ustawodawcę). Zatem zawarta w § 3 art. 239b O.p. norma kompetencyjna zastrzegająca uprawnienie organu I instancji do wydania postanowienia o nadaniu rygoru natychmiastowej wykonalności wskazuje na wyłom w opisanej zasadzie i dowodzi odrębności tego postępowania. Na tę odrębność wskazuje się w piśmiennictwie i orzecznictwie sądów administracyjnych (…) W ocenie Sądu również norma art. 165 § 5 pkt 3 </a:t>
            </a:r>
            <a:r>
              <a:rPr lang="pl-PL" sz="1100" i="1" dirty="0" err="1"/>
              <a:t>o.p</a:t>
            </a:r>
            <a:r>
              <a:rPr lang="pl-PL" sz="1100" i="1" dirty="0"/>
              <a:t>. wskazuje na odrębność i samoistność omawianego postępowania, skoro znosi ona obowiązek wydania w tym przedmiocie postanowienia o wszczęciu tego postępowania. </a:t>
            </a:r>
            <a:r>
              <a:rPr lang="pl-PL" sz="1100" b="1" i="1" dirty="0" smtClean="0"/>
              <a:t>Gdyby postępowanie o nadanie rygoru natychmiastowej wykonalności toczyło się w ramach postępowania "głównego", zamieszczanie tej normy byłoby zbędne. Tezę tę wspierają zapatrywania wyrażane w piśmiennictwie.</a:t>
            </a:r>
            <a:r>
              <a:rPr lang="en-US" sz="1100" b="1" i="1" dirty="0" smtClean="0"/>
              <a:t>”</a:t>
            </a:r>
            <a:endParaRPr lang="pl-PL" sz="1100" b="1" i="1" dirty="0" smtClean="0"/>
          </a:p>
          <a:p>
            <a:endParaRPr lang="pl-PL" sz="1000" dirty="0"/>
          </a:p>
        </p:txBody>
      </p:sp>
      <p:sp>
        <p:nvSpPr>
          <p:cNvPr id="7" name="Text Placeholder 3"/>
          <p:cNvSpPr>
            <a:spLocks noGrp="1"/>
          </p:cNvSpPr>
          <p:nvPr>
            <p:ph type="body" sz="quarter" idx="22"/>
          </p:nvPr>
        </p:nvSpPr>
        <p:spPr>
          <a:xfrm>
            <a:off x="376235" y="1408856"/>
            <a:ext cx="8391526" cy="260861"/>
          </a:xfrm>
        </p:spPr>
        <p:txBody>
          <a:bodyPr>
            <a:noAutofit/>
          </a:bodyPr>
          <a:lstStyle/>
          <a:p>
            <a:r>
              <a:rPr lang="pl-PL" dirty="0" smtClean="0"/>
              <a:t>Podobnie orzekł </a:t>
            </a:r>
            <a:r>
              <a:rPr lang="pl-PL" b="1" dirty="0"/>
              <a:t>WSA w Krakowie z dnia 11 kwietnia 2013 r., sygn. akt I SA/Kr </a:t>
            </a:r>
            <a:r>
              <a:rPr lang="pl-PL" b="1" dirty="0" smtClean="0"/>
              <a:t>16/13:</a:t>
            </a:r>
            <a:endParaRPr lang="pl-PL" b="1" dirty="0"/>
          </a:p>
        </p:txBody>
      </p:sp>
      <p:sp>
        <p:nvSpPr>
          <p:cNvPr id="8" name="Freeform 976"/>
          <p:cNvSpPr>
            <a:spLocks noChangeAspect="1" noEditPoints="1"/>
          </p:cNvSpPr>
          <p:nvPr/>
        </p:nvSpPr>
        <p:spPr bwMode="auto">
          <a:xfrm>
            <a:off x="7993334" y="309765"/>
            <a:ext cx="680766" cy="68076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rgbClr val="86BC25"/>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34413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pl-PL" dirty="0">
                <a:solidFill>
                  <a:srgbClr val="313131"/>
                </a:solidFill>
              </a:rPr>
              <a:t>Postępowanie w sprawie nadania rygoru natychmiastowej wykonalności jako postępowanie </a:t>
            </a:r>
            <a:r>
              <a:rPr lang="pl-PL" dirty="0" smtClean="0">
                <a:solidFill>
                  <a:srgbClr val="313131"/>
                </a:solidFill>
              </a:rPr>
              <a:t>odrębne</a:t>
            </a:r>
            <a:endParaRPr lang="pl-PL" dirty="0">
              <a:solidFill>
                <a:srgbClr val="313131"/>
              </a:solidFill>
            </a:endParaRPr>
          </a:p>
        </p:txBody>
      </p:sp>
      <p:sp>
        <p:nvSpPr>
          <p:cNvPr id="6" name="Title 5"/>
          <p:cNvSpPr>
            <a:spLocks noGrp="1"/>
          </p:cNvSpPr>
          <p:nvPr>
            <p:ph type="title"/>
          </p:nvPr>
        </p:nvSpPr>
        <p:spPr/>
        <p:txBody>
          <a:bodyPr/>
          <a:lstStyle/>
          <a:p>
            <a:r>
              <a:rPr lang="pl-PL" dirty="0"/>
              <a:t>Dwie linie orzecznicze dotyczące charakteru postępowania</a:t>
            </a:r>
          </a:p>
        </p:txBody>
      </p:sp>
      <p:sp>
        <p:nvSpPr>
          <p:cNvPr id="9" name="Rounded Rectangle 8"/>
          <p:cNvSpPr/>
          <p:nvPr/>
        </p:nvSpPr>
        <p:spPr bwMode="gray">
          <a:xfrm>
            <a:off x="376234" y="1742956"/>
            <a:ext cx="8391525" cy="4467344"/>
          </a:xfrm>
          <a:prstGeom prst="roundRect">
            <a:avLst/>
          </a:prstGeom>
          <a:solidFill>
            <a:schemeClr val="bg1"/>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0" name="Content Placeholder 1"/>
          <p:cNvSpPr txBox="1">
            <a:spLocks/>
          </p:cNvSpPr>
          <p:nvPr/>
        </p:nvSpPr>
        <p:spPr>
          <a:xfrm>
            <a:off x="622296" y="1940443"/>
            <a:ext cx="7899400" cy="4072369"/>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tabLst>
                <a:tab pos="5029200" algn="r"/>
              </a:tabLst>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tabLst>
                <a:tab pos="5029200" algn="r"/>
              </a:tabLst>
              <a:defRPr lang="en-US" sz="1200" b="1" kern="120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200" kern="120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6000"/>
            <a:r>
              <a:rPr lang="pl-PL" sz="1100" i="1" dirty="0" smtClean="0"/>
              <a:t>„Zasadny jest zarzut opisany w punkcie 1, a dotyczący naruszenia art. 165 § 1 i § 5 pkt 3 oraz art. 239b § 1 i § 3 O.p. poprzez przyjęcie, że postępowanie o nadanie rygoru natychmiastowej wykonalności następuje w ramach postępowania wymiarowego.</a:t>
            </a:r>
            <a:r>
              <a:rPr lang="en-US" sz="1100" i="1" dirty="0" smtClean="0"/>
              <a:t> </a:t>
            </a:r>
            <a:r>
              <a:rPr lang="pl-PL" sz="1100" i="1" dirty="0" smtClean="0"/>
              <a:t>W ocenie Naczelnego Sądu Administracyjnego powyższe regulacje, jak również pozostałe przepisy rozdziału 16a Ordynacji podatkowej przemawiają za poglądem, że instytucja nadania decyzji rygoru natychmiastowej wykonalności ma charakter odrębny od postępowania wymiarowego, co uzasadniają następujące względy. (…)</a:t>
            </a:r>
            <a:r>
              <a:rPr lang="pl-PL" sz="1100" dirty="0" smtClean="0"/>
              <a:t> </a:t>
            </a:r>
            <a:r>
              <a:rPr lang="pl-PL" sz="1100" i="1" dirty="0" smtClean="0"/>
              <a:t>Na odrębność postępowania w sprawie nadania rygoru natychmiastowej wykonalności wskazuje także treść art. 239b § 4 O.p. Z jednej bowiem strony przepis ten przewiduje zażalenie na postanowienie w sprawie nadania rygoru natychmiastowej wykonalności, z drugiej zaś, wniesienie zażalenia nie wstrzymuje wykonania decyzji, a więc mimo możliwości zaskarżenia postanowienie może wywoływać określone skutki materialnoprawne dla strony postępowania. Istotne jest więc nie tylko to, aby sprawa nadania rygoru natychmiastowej wykonalności była przedmiotem postępowania w drugiej instancji bez zbędnej zwłoki i w terminie szybszym niż termin rozpatrzenia odwołania, a w dalszej konsekwencji ewentualnie znalazła swój finał w sądzie administracyjnym, ale również to, że kontrola postanowienia w przedmiocie nadania rygoru natychmiastowej wykonalności ma doniosłe znaczenie w zakresie skuteczności zastosowania na tej podstawie środka egzekucyjnego.</a:t>
            </a:r>
            <a:r>
              <a:rPr lang="pl-PL" sz="1100" dirty="0" smtClean="0"/>
              <a:t> </a:t>
            </a:r>
            <a:r>
              <a:rPr lang="pl-PL" sz="1100" i="1" dirty="0" smtClean="0"/>
              <a:t>(…) O tym, że postępowanie w sprawie nadania decyzji rygoru natychmiastowej wykonalności stanowi odrębne postępowanie przekonuje wprost treść art. 165 § 5 pkt 3 O.p. </a:t>
            </a:r>
            <a:r>
              <a:rPr lang="en-US" sz="1100" i="1" dirty="0" smtClean="0"/>
              <a:t>(…)</a:t>
            </a:r>
            <a:r>
              <a:rPr lang="pl-PL" sz="1100" i="1" dirty="0" smtClean="0"/>
              <a:t> W orzecznictwie dotyczącym interpretacji art. 165 § 5 pkt 3 zarysował się przeważający pogląd, że powołana norma wskazuje na odrębność i samoistność omawianego postępowania, skoro znosi ona obowiązek wydania, w postępowaniu w sprawie nadania decyzji rygoru natychmiastowej wykonalności, postanowienia o wszczęciu tego postępowania. Gdyby postępowanie to toczyło się w ramach postępowania "głównego", zamieszczanie tej normy byłoby zbędne</a:t>
            </a:r>
            <a:r>
              <a:rPr lang="en-US" sz="1100" i="1" dirty="0" smtClean="0"/>
              <a:t>. (…) </a:t>
            </a:r>
            <a:r>
              <a:rPr lang="pl-PL" sz="1100" i="1" dirty="0" smtClean="0"/>
              <a:t>Reasumując, postępowanie w sprawie nadania decyzji rygoru natychmiastowej wykonalności, o jakim mowa w art. 239b O.p., jest postępowaniem odrębnym od postępowania wymiarowego, w którym wydano decyzję nieostateczną, nakładającą na stronę obowiązek podlegający wykonaniu w trybie przepisów o postępowaniu egzekucyjnym w administracji.</a:t>
            </a:r>
            <a:r>
              <a:rPr lang="en-US" sz="1100" i="1" dirty="0" smtClean="0"/>
              <a:t>”</a:t>
            </a:r>
            <a:endParaRPr lang="pl-PL" sz="1100" b="1" i="1" dirty="0" smtClean="0"/>
          </a:p>
          <a:p>
            <a:endParaRPr lang="pl-PL" sz="1000" dirty="0"/>
          </a:p>
        </p:txBody>
      </p:sp>
      <p:sp>
        <p:nvSpPr>
          <p:cNvPr id="13" name="Text Placeholder 3"/>
          <p:cNvSpPr>
            <a:spLocks noGrp="1"/>
          </p:cNvSpPr>
          <p:nvPr>
            <p:ph type="body" sz="quarter" idx="22"/>
          </p:nvPr>
        </p:nvSpPr>
        <p:spPr>
          <a:xfrm>
            <a:off x="376235" y="1408855"/>
            <a:ext cx="8391526" cy="610445"/>
          </a:xfrm>
        </p:spPr>
        <p:txBody>
          <a:bodyPr/>
          <a:lstStyle/>
          <a:p>
            <a:r>
              <a:rPr lang="pl-PL" dirty="0" smtClean="0"/>
              <a:t>Linię tę podtrzymał NSA </a:t>
            </a:r>
            <a:r>
              <a:rPr lang="pl-PL" b="1" dirty="0" smtClean="0"/>
              <a:t>w wyroku z </a:t>
            </a:r>
            <a:r>
              <a:rPr lang="pl-PL" b="1" dirty="0"/>
              <a:t>dnia 28 listopada 2013 r., sygn. akt II FSK </a:t>
            </a:r>
            <a:r>
              <a:rPr lang="pl-PL" b="1" dirty="0" smtClean="0"/>
              <a:t>2989/11:</a:t>
            </a:r>
            <a:endParaRPr lang="pl-PL" b="1" dirty="0"/>
          </a:p>
          <a:p>
            <a:endParaRPr lang="pl-PL" b="1" dirty="0"/>
          </a:p>
          <a:p>
            <a:endParaRPr lang="pl-PL" dirty="0"/>
          </a:p>
        </p:txBody>
      </p:sp>
      <p:sp>
        <p:nvSpPr>
          <p:cNvPr id="14" name="Freeform 976"/>
          <p:cNvSpPr>
            <a:spLocks noChangeAspect="1" noEditPoints="1"/>
          </p:cNvSpPr>
          <p:nvPr/>
        </p:nvSpPr>
        <p:spPr bwMode="auto">
          <a:xfrm>
            <a:off x="7993334" y="309765"/>
            <a:ext cx="680766" cy="68076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rgbClr val="86BC25"/>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46798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gray">
          <a:xfrm>
            <a:off x="376235" y="4463650"/>
            <a:ext cx="8391523" cy="1933352"/>
          </a:xfrm>
          <a:prstGeom prst="roundRect">
            <a:avLst/>
          </a:prstGeom>
          <a:solidFill>
            <a:srgbClr val="86BC25"/>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2" name="Rounded Rectangle 11"/>
          <p:cNvSpPr/>
          <p:nvPr/>
        </p:nvSpPr>
        <p:spPr bwMode="gray">
          <a:xfrm>
            <a:off x="376235" y="2273300"/>
            <a:ext cx="8391523" cy="2070100"/>
          </a:xfrm>
          <a:prstGeom prst="roundRect">
            <a:avLst/>
          </a:prstGeom>
          <a:solidFill>
            <a:schemeClr val="bg1"/>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7" name="Content Placeholder 6"/>
          <p:cNvSpPr>
            <a:spLocks noGrp="1"/>
          </p:cNvSpPr>
          <p:nvPr>
            <p:ph sz="quarter" idx="10"/>
          </p:nvPr>
        </p:nvSpPr>
        <p:spPr>
          <a:xfrm>
            <a:off x="376235" y="1336454"/>
            <a:ext cx="8391523" cy="813644"/>
          </a:xfrm>
        </p:spPr>
        <p:txBody>
          <a:bodyPr/>
          <a:lstStyle/>
          <a:p>
            <a:r>
              <a:rPr lang="pl-PL" sz="1100" dirty="0" smtClean="0"/>
              <a:t>Równolegle do poglądu o odrębności postępowania w sprawie nadania klauzuli natychmiastowej wykonalności pojawił się pogląd przeciwny, wskazujący na wpadkowy, uboczny charakter tego postępowania, ze względu na jego funkcjonalny związek z postępowaniem głównym.</a:t>
            </a:r>
          </a:p>
          <a:p>
            <a:r>
              <a:rPr lang="pl-PL" sz="1100" b="1" dirty="0" smtClean="0"/>
              <a:t>Dlatego w doktrynie sformułowano następujące wnioski:</a:t>
            </a:r>
            <a:endParaRPr lang="pl-PL" sz="1100" b="1" dirty="0"/>
          </a:p>
        </p:txBody>
      </p:sp>
      <p:sp>
        <p:nvSpPr>
          <p:cNvPr id="8" name="Text Placeholder 7"/>
          <p:cNvSpPr>
            <a:spLocks noGrp="1"/>
          </p:cNvSpPr>
          <p:nvPr>
            <p:ph type="body" sz="quarter" idx="13"/>
          </p:nvPr>
        </p:nvSpPr>
        <p:spPr/>
        <p:txBody>
          <a:bodyPr/>
          <a:lstStyle/>
          <a:p>
            <a:pPr>
              <a:spcBef>
                <a:spcPts val="600"/>
              </a:spcBef>
            </a:pPr>
            <a:r>
              <a:rPr lang="pl-PL" dirty="0">
                <a:solidFill>
                  <a:srgbClr val="313131"/>
                </a:solidFill>
              </a:rPr>
              <a:t>Postępowanie w sprawie nadania rygoru natychmiastowej wykonalności jako postępowanie </a:t>
            </a:r>
            <a:r>
              <a:rPr lang="pl-PL" dirty="0" smtClean="0">
                <a:solidFill>
                  <a:srgbClr val="313131"/>
                </a:solidFill>
              </a:rPr>
              <a:t>wpadkowe</a:t>
            </a:r>
          </a:p>
        </p:txBody>
      </p:sp>
      <p:sp>
        <p:nvSpPr>
          <p:cNvPr id="6" name="Title 5"/>
          <p:cNvSpPr>
            <a:spLocks noGrp="1"/>
          </p:cNvSpPr>
          <p:nvPr>
            <p:ph type="title"/>
          </p:nvPr>
        </p:nvSpPr>
        <p:spPr/>
        <p:txBody>
          <a:bodyPr/>
          <a:lstStyle/>
          <a:p>
            <a:r>
              <a:rPr lang="pl-PL" dirty="0"/>
              <a:t>Dwie linie orzecznicze dotyczące charakteru postępowania</a:t>
            </a:r>
          </a:p>
        </p:txBody>
      </p:sp>
      <p:sp>
        <p:nvSpPr>
          <p:cNvPr id="2" name="TextBox 1"/>
          <p:cNvSpPr txBox="1"/>
          <p:nvPr/>
        </p:nvSpPr>
        <p:spPr>
          <a:xfrm>
            <a:off x="545107" y="2346548"/>
            <a:ext cx="8222651" cy="1923604"/>
          </a:xfrm>
          <a:prstGeom prst="rect">
            <a:avLst/>
          </a:prstGeom>
          <a:noFill/>
        </p:spPr>
        <p:txBody>
          <a:bodyPr wrap="square" lIns="0" tIns="0" rIns="0" bIns="0" rtlCol="0">
            <a:spAutoFit/>
          </a:bodyPr>
          <a:lstStyle/>
          <a:p>
            <a:pPr>
              <a:spcBef>
                <a:spcPts val="600"/>
              </a:spcBef>
              <a:buSzPct val="100000"/>
            </a:pPr>
            <a:r>
              <a:rPr lang="pl-PL" sz="1000" i="1" dirty="0"/>
              <a:t>„Unormowanie wynikające z art. 165 § 5 pkt 3 </a:t>
            </a:r>
            <a:r>
              <a:rPr lang="pl-PL" sz="1000" i="1" dirty="0" err="1"/>
              <a:t>o.p</a:t>
            </a:r>
            <a:r>
              <a:rPr lang="pl-PL" sz="1000" i="1" dirty="0"/>
              <a:t>. stanowi natomiast, że przepisów § 2 i 4 art. 165 </a:t>
            </a:r>
            <a:r>
              <a:rPr lang="pl-PL" sz="1000" i="1" dirty="0" err="1"/>
              <a:t>o.p</a:t>
            </a:r>
            <a:r>
              <a:rPr lang="pl-PL" sz="1000" i="1" dirty="0"/>
              <a:t>. nie stosuje się do postępowania w sprawie nadania decyzji rygoru natychmiastowej </a:t>
            </a:r>
            <a:r>
              <a:rPr lang="pl-PL" sz="1000" i="1" dirty="0" smtClean="0"/>
              <a:t>wykonalności. Z </a:t>
            </a:r>
            <a:r>
              <a:rPr lang="pl-PL" sz="1000" i="1" dirty="0"/>
              <a:t>treści oraz z zestawienia przywołanych regulacji prawnych wynikają 2 zasadnicze wnioski. Po pierwsze – postępowanie w przedmiocie nadania decyzji rygoru natychmiastowej wykonalności nie jest postępowaniem podatkowym rozstrzygającym o określeniu lub ustaleniu wysokości zobowiązania podatkowego, po wtóre – postępowanie o nadanie decyzji rygoru natychmiastowej wykonalności rozpoczyna się wydaniem postanowienia rygor ten nadającego. Odmiennie normując w zakresie przywoływanych postępowań, ustawodawca niewątpliwie je odróżnia oraz ich nie </a:t>
            </a:r>
            <a:r>
              <a:rPr lang="pl-PL" sz="1000" i="1" dirty="0" smtClean="0"/>
              <a:t>utożsamia. Czynności </a:t>
            </a:r>
            <a:r>
              <a:rPr lang="pl-PL" sz="1000" i="1" dirty="0"/>
              <a:t>w przedmiocie nadania decyzji rygoru natychmiastowej wykonalności toczą się jednak w ramach sprawy podatkowej, w której wydano decyzję mogącą zostać objętą rzeczonym rygorem, w tym sensie, że jest to szczególne – wpadkowe – działanie prawne w obszarze postępowania podatkowego prowadzonego w indywidualnej sprawie podatkowej. </a:t>
            </a:r>
            <a:r>
              <a:rPr lang="pl-PL" sz="1000" i="1" dirty="0" smtClean="0"/>
              <a:t>”</a:t>
            </a:r>
          </a:p>
          <a:p>
            <a:pPr>
              <a:spcBef>
                <a:spcPts val="600"/>
              </a:spcBef>
              <a:buSzPct val="100000"/>
            </a:pPr>
            <a:r>
              <a:rPr lang="pl-PL" sz="1000" b="1" dirty="0"/>
              <a:t>Brolik J., Wykonywanie nieostatecznych decyzji podatkowych, Przegląd Podatkowy 2014, nr 5, </a:t>
            </a:r>
            <a:br>
              <a:rPr lang="pl-PL" sz="1000" b="1" dirty="0"/>
            </a:br>
            <a:r>
              <a:rPr lang="pl-PL" sz="1000" b="1" dirty="0"/>
              <a:t>s. 42 – 49.</a:t>
            </a:r>
          </a:p>
        </p:txBody>
      </p:sp>
      <p:sp>
        <p:nvSpPr>
          <p:cNvPr id="10" name="TextBox 9"/>
          <p:cNvSpPr txBox="1"/>
          <p:nvPr/>
        </p:nvSpPr>
        <p:spPr>
          <a:xfrm>
            <a:off x="545107" y="4530079"/>
            <a:ext cx="7986833" cy="1800493"/>
          </a:xfrm>
          <a:prstGeom prst="rect">
            <a:avLst/>
          </a:prstGeom>
          <a:noFill/>
        </p:spPr>
        <p:txBody>
          <a:bodyPr wrap="square" lIns="0" tIns="0" rIns="0" bIns="0" rtlCol="0">
            <a:spAutoFit/>
          </a:bodyPr>
          <a:lstStyle/>
          <a:p>
            <a:pPr>
              <a:spcBef>
                <a:spcPts val="600"/>
              </a:spcBef>
              <a:buSzPct val="100000"/>
            </a:pPr>
            <a:r>
              <a:rPr lang="pl-PL" sz="1200" i="1" dirty="0" smtClean="0">
                <a:solidFill>
                  <a:schemeClr val="bg1"/>
                </a:solidFill>
              </a:rPr>
              <a:t>„</a:t>
            </a:r>
            <a:r>
              <a:rPr lang="pl-PL" sz="1000" i="1" dirty="0">
                <a:solidFill>
                  <a:schemeClr val="bg1"/>
                </a:solidFill>
              </a:rPr>
              <a:t>Wychodząc zatem od ogólnych unormowań dotyczących postanowień - primo </a:t>
            </a:r>
            <a:r>
              <a:rPr lang="pl-PL" sz="1000" i="1" dirty="0" err="1">
                <a:solidFill>
                  <a:schemeClr val="bg1"/>
                </a:solidFill>
              </a:rPr>
              <a:t>loco</a:t>
            </a:r>
            <a:r>
              <a:rPr lang="pl-PL" sz="1000" i="1" dirty="0">
                <a:solidFill>
                  <a:schemeClr val="bg1"/>
                </a:solidFill>
              </a:rPr>
              <a:t> art. 216 ordynacji podatkowej, należy zauważyć, że ustawodawca ustanowił generalną zasadę, iż organ podatkowy wydaje postanowienia, które dotyczą poszczególnych kwestii wynikających w toku postępowania podatkowego. Tego rodzaju kwestią jest niewątpliwie konieczność niezwłocznego spowodowania wykonania aktu indywidualnego, wydanego w pierwszej instancji, z uwagi na zaistnienie podstaw z art. 239b § 1 ordynacji podatkowej. Odnosząc ten pogląd do postanowienia w sprawie nadania rygoru natychmiastowej </a:t>
            </a:r>
            <a:r>
              <a:rPr lang="pl-PL" sz="1000" i="1" dirty="0" smtClean="0">
                <a:solidFill>
                  <a:schemeClr val="bg1"/>
                </a:solidFill>
              </a:rPr>
              <a:t>wykonalności, </a:t>
            </a:r>
            <a:r>
              <a:rPr lang="pl-PL" sz="1000" i="1" dirty="0">
                <a:solidFill>
                  <a:schemeClr val="bg1"/>
                </a:solidFill>
              </a:rPr>
              <a:t>należy stwierdzić, że ustawodawca nie ustanowił w tym zakresie żadnych szczególnych norm, lecz tylko jedną ogólną - wynikającą z art. 239b § 3 i 4 - której treść przytoczono powyżej. Dlatego podobnie jak w przypadku innych postanowień o charakterze ściśle proceduralnym, również i postanowienie w sprawie nadania rygoru winno być wydawane w postępowaniu głównym, zmierzającym do rozstrzygnięcia o istocie danej sprawy podatkowej.”</a:t>
            </a:r>
            <a:endParaRPr lang="pl-PL" sz="1000" i="1" dirty="0" smtClean="0">
              <a:solidFill>
                <a:schemeClr val="bg1"/>
              </a:solidFill>
            </a:endParaRPr>
          </a:p>
          <a:p>
            <a:pPr>
              <a:spcBef>
                <a:spcPts val="600"/>
              </a:spcBef>
              <a:buSzPct val="100000"/>
            </a:pPr>
            <a:r>
              <a:rPr lang="pl-PL" sz="1000" b="1" dirty="0">
                <a:solidFill>
                  <a:schemeClr val="bg1"/>
                </a:solidFill>
              </a:rPr>
              <a:t>Ostojski P., Rygor natychmiastowej wykonalności w polskim postępowaniu podatkowym, „Zeszyty Naukowe Sądownictwa Administracyjnego” 2010, nr 4.</a:t>
            </a:r>
          </a:p>
        </p:txBody>
      </p:sp>
      <p:grpSp>
        <p:nvGrpSpPr>
          <p:cNvPr id="26" name="Group 592"/>
          <p:cNvGrpSpPr>
            <a:grpSpLocks noChangeAspect="1"/>
          </p:cNvGrpSpPr>
          <p:nvPr/>
        </p:nvGrpSpPr>
        <p:grpSpPr bwMode="auto">
          <a:xfrm>
            <a:off x="7993334" y="305221"/>
            <a:ext cx="680765" cy="682767"/>
            <a:chOff x="2962" y="2760"/>
            <a:chExt cx="340" cy="341"/>
          </a:xfrm>
          <a:solidFill>
            <a:schemeClr val="accent1"/>
          </a:solidFill>
        </p:grpSpPr>
        <p:sp>
          <p:nvSpPr>
            <p:cNvPr id="27" name="Freeform 593"/>
            <p:cNvSpPr>
              <a:spLocks noEditPoints="1"/>
            </p:cNvSpPr>
            <p:nvPr/>
          </p:nvSpPr>
          <p:spPr bwMode="auto">
            <a:xfrm>
              <a:off x="2962" y="2760"/>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94"/>
            <p:cNvSpPr>
              <a:spLocks noEditPoints="1"/>
            </p:cNvSpPr>
            <p:nvPr/>
          </p:nvSpPr>
          <p:spPr bwMode="auto">
            <a:xfrm>
              <a:off x="3032" y="2838"/>
              <a:ext cx="199" cy="171"/>
            </a:xfrm>
            <a:custGeom>
              <a:avLst/>
              <a:gdLst>
                <a:gd name="T0" fmla="*/ 292 w 299"/>
                <a:gd name="T1" fmla="*/ 22 h 257"/>
                <a:gd name="T2" fmla="*/ 150 w 299"/>
                <a:gd name="T3" fmla="*/ 21 h 257"/>
                <a:gd name="T4" fmla="*/ 8 w 299"/>
                <a:gd name="T5" fmla="*/ 22 h 257"/>
                <a:gd name="T6" fmla="*/ 0 w 299"/>
                <a:gd name="T7" fmla="*/ 32 h 257"/>
                <a:gd name="T8" fmla="*/ 0 w 299"/>
                <a:gd name="T9" fmla="*/ 245 h 257"/>
                <a:gd name="T10" fmla="*/ 5 w 299"/>
                <a:gd name="T11" fmla="*/ 254 h 257"/>
                <a:gd name="T12" fmla="*/ 15 w 299"/>
                <a:gd name="T13" fmla="*/ 255 h 257"/>
                <a:gd name="T14" fmla="*/ 147 w 299"/>
                <a:gd name="T15" fmla="*/ 256 h 257"/>
                <a:gd name="T16" fmla="*/ 150 w 299"/>
                <a:gd name="T17" fmla="*/ 256 h 257"/>
                <a:gd name="T18" fmla="*/ 154 w 299"/>
                <a:gd name="T19" fmla="*/ 255 h 257"/>
                <a:gd name="T20" fmla="*/ 154 w 299"/>
                <a:gd name="T21" fmla="*/ 255 h 257"/>
                <a:gd name="T22" fmla="*/ 285 w 299"/>
                <a:gd name="T23" fmla="*/ 256 h 257"/>
                <a:gd name="T24" fmla="*/ 295 w 299"/>
                <a:gd name="T25" fmla="*/ 254 h 257"/>
                <a:gd name="T26" fmla="*/ 299 w 299"/>
                <a:gd name="T27" fmla="*/ 245 h 257"/>
                <a:gd name="T28" fmla="*/ 299 w 299"/>
                <a:gd name="T29" fmla="*/ 32 h 257"/>
                <a:gd name="T30" fmla="*/ 292 w 299"/>
                <a:gd name="T31" fmla="*/ 22 h 257"/>
                <a:gd name="T32" fmla="*/ 22 w 299"/>
                <a:gd name="T33" fmla="*/ 231 h 257"/>
                <a:gd name="T34" fmla="*/ 22 w 299"/>
                <a:gd name="T35" fmla="*/ 40 h 257"/>
                <a:gd name="T36" fmla="*/ 139 w 299"/>
                <a:gd name="T37" fmla="*/ 40 h 257"/>
                <a:gd name="T38" fmla="*/ 139 w 299"/>
                <a:gd name="T39" fmla="*/ 232 h 257"/>
                <a:gd name="T40" fmla="*/ 22 w 299"/>
                <a:gd name="T41" fmla="*/ 231 h 257"/>
                <a:gd name="T42" fmla="*/ 278 w 299"/>
                <a:gd name="T43" fmla="*/ 232 h 257"/>
                <a:gd name="T44" fmla="*/ 160 w 299"/>
                <a:gd name="T45" fmla="*/ 231 h 257"/>
                <a:gd name="T46" fmla="*/ 160 w 299"/>
                <a:gd name="T47" fmla="*/ 40 h 257"/>
                <a:gd name="T48" fmla="*/ 278 w 299"/>
                <a:gd name="T49" fmla="*/ 40 h 257"/>
                <a:gd name="T50" fmla="*/ 278 w 299"/>
                <a:gd name="T51"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9" h="257">
                  <a:moveTo>
                    <a:pt x="292" y="22"/>
                  </a:moveTo>
                  <a:cubicBezTo>
                    <a:pt x="289" y="21"/>
                    <a:pt x="228" y="0"/>
                    <a:pt x="150" y="21"/>
                  </a:cubicBezTo>
                  <a:cubicBezTo>
                    <a:pt x="137" y="16"/>
                    <a:pt x="85" y="3"/>
                    <a:pt x="8" y="22"/>
                  </a:cubicBezTo>
                  <a:cubicBezTo>
                    <a:pt x="4" y="23"/>
                    <a:pt x="0" y="27"/>
                    <a:pt x="0" y="32"/>
                  </a:cubicBezTo>
                  <a:cubicBezTo>
                    <a:pt x="0" y="245"/>
                    <a:pt x="0" y="245"/>
                    <a:pt x="0" y="245"/>
                  </a:cubicBezTo>
                  <a:cubicBezTo>
                    <a:pt x="0" y="249"/>
                    <a:pt x="2" y="252"/>
                    <a:pt x="5" y="254"/>
                  </a:cubicBezTo>
                  <a:cubicBezTo>
                    <a:pt x="8" y="256"/>
                    <a:pt x="12" y="257"/>
                    <a:pt x="15" y="255"/>
                  </a:cubicBezTo>
                  <a:cubicBezTo>
                    <a:pt x="16" y="255"/>
                    <a:pt x="72" y="233"/>
                    <a:pt x="147" y="256"/>
                  </a:cubicBezTo>
                  <a:cubicBezTo>
                    <a:pt x="148" y="256"/>
                    <a:pt x="149" y="256"/>
                    <a:pt x="150" y="256"/>
                  </a:cubicBezTo>
                  <a:cubicBezTo>
                    <a:pt x="151" y="256"/>
                    <a:pt x="153" y="256"/>
                    <a:pt x="154" y="255"/>
                  </a:cubicBezTo>
                  <a:cubicBezTo>
                    <a:pt x="154" y="255"/>
                    <a:pt x="154" y="255"/>
                    <a:pt x="154" y="255"/>
                  </a:cubicBezTo>
                  <a:cubicBezTo>
                    <a:pt x="155" y="255"/>
                    <a:pt x="205" y="233"/>
                    <a:pt x="285" y="256"/>
                  </a:cubicBezTo>
                  <a:cubicBezTo>
                    <a:pt x="289" y="256"/>
                    <a:pt x="292" y="256"/>
                    <a:pt x="295" y="254"/>
                  </a:cubicBezTo>
                  <a:cubicBezTo>
                    <a:pt x="297" y="252"/>
                    <a:pt x="299" y="249"/>
                    <a:pt x="299" y="245"/>
                  </a:cubicBezTo>
                  <a:cubicBezTo>
                    <a:pt x="299" y="32"/>
                    <a:pt x="299" y="32"/>
                    <a:pt x="299" y="32"/>
                  </a:cubicBezTo>
                  <a:cubicBezTo>
                    <a:pt x="299" y="27"/>
                    <a:pt x="296" y="23"/>
                    <a:pt x="292" y="22"/>
                  </a:cubicBezTo>
                  <a:close/>
                  <a:moveTo>
                    <a:pt x="22" y="231"/>
                  </a:moveTo>
                  <a:cubicBezTo>
                    <a:pt x="22" y="40"/>
                    <a:pt x="22" y="40"/>
                    <a:pt x="22" y="40"/>
                  </a:cubicBezTo>
                  <a:cubicBezTo>
                    <a:pt x="81" y="27"/>
                    <a:pt x="123" y="36"/>
                    <a:pt x="139" y="40"/>
                  </a:cubicBezTo>
                  <a:cubicBezTo>
                    <a:pt x="139" y="232"/>
                    <a:pt x="139" y="232"/>
                    <a:pt x="139" y="232"/>
                  </a:cubicBezTo>
                  <a:cubicBezTo>
                    <a:pt x="86" y="219"/>
                    <a:pt x="43" y="225"/>
                    <a:pt x="22" y="231"/>
                  </a:cubicBezTo>
                  <a:close/>
                  <a:moveTo>
                    <a:pt x="278" y="232"/>
                  </a:moveTo>
                  <a:cubicBezTo>
                    <a:pt x="222" y="218"/>
                    <a:pt x="181" y="225"/>
                    <a:pt x="160" y="231"/>
                  </a:cubicBezTo>
                  <a:cubicBezTo>
                    <a:pt x="160" y="40"/>
                    <a:pt x="160" y="40"/>
                    <a:pt x="160" y="40"/>
                  </a:cubicBezTo>
                  <a:cubicBezTo>
                    <a:pt x="215" y="27"/>
                    <a:pt x="261" y="36"/>
                    <a:pt x="278" y="40"/>
                  </a:cubicBezTo>
                  <a:lnTo>
                    <a:pt x="278" y="2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9" name="Group 656"/>
          <p:cNvGrpSpPr>
            <a:grpSpLocks noChangeAspect="1"/>
          </p:cNvGrpSpPr>
          <p:nvPr/>
        </p:nvGrpSpPr>
        <p:grpSpPr bwMode="auto">
          <a:xfrm>
            <a:off x="8504783" y="4096607"/>
            <a:ext cx="169316" cy="137840"/>
            <a:chOff x="481" y="2446"/>
            <a:chExt cx="156" cy="127"/>
          </a:xfrm>
          <a:solidFill>
            <a:srgbClr val="86BC25"/>
          </a:solidFill>
        </p:grpSpPr>
        <p:sp>
          <p:nvSpPr>
            <p:cNvPr id="30" name="Freeform 657"/>
            <p:cNvSpPr>
              <a:spLocks noEditPoints="1"/>
            </p:cNvSpPr>
            <p:nvPr/>
          </p:nvSpPr>
          <p:spPr bwMode="auto">
            <a:xfrm>
              <a:off x="481"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658"/>
            <p:cNvSpPr>
              <a:spLocks noEditPoints="1"/>
            </p:cNvSpPr>
            <p:nvPr/>
          </p:nvSpPr>
          <p:spPr bwMode="auto">
            <a:xfrm>
              <a:off x="566"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 name="Group 656"/>
          <p:cNvGrpSpPr>
            <a:grpSpLocks noChangeAspect="1"/>
          </p:cNvGrpSpPr>
          <p:nvPr/>
        </p:nvGrpSpPr>
        <p:grpSpPr bwMode="auto">
          <a:xfrm>
            <a:off x="8504783" y="6192732"/>
            <a:ext cx="169316" cy="137840"/>
            <a:chOff x="481" y="2446"/>
            <a:chExt cx="156" cy="127"/>
          </a:xfrm>
          <a:solidFill>
            <a:schemeClr val="bg1"/>
          </a:solidFill>
        </p:grpSpPr>
        <p:sp>
          <p:nvSpPr>
            <p:cNvPr id="33" name="Freeform 657"/>
            <p:cNvSpPr>
              <a:spLocks noEditPoints="1"/>
            </p:cNvSpPr>
            <p:nvPr/>
          </p:nvSpPr>
          <p:spPr bwMode="auto">
            <a:xfrm>
              <a:off x="481"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58"/>
            <p:cNvSpPr>
              <a:spLocks noEditPoints="1"/>
            </p:cNvSpPr>
            <p:nvPr/>
          </p:nvSpPr>
          <p:spPr bwMode="auto">
            <a:xfrm>
              <a:off x="566" y="2446"/>
              <a:ext cx="71" cy="127"/>
            </a:xfrm>
            <a:custGeom>
              <a:avLst/>
              <a:gdLst>
                <a:gd name="T0" fmla="*/ 96 w 107"/>
                <a:gd name="T1" fmla="*/ 0 h 192"/>
                <a:gd name="T2" fmla="*/ 11 w 107"/>
                <a:gd name="T3" fmla="*/ 0 h 192"/>
                <a:gd name="T4" fmla="*/ 0 w 107"/>
                <a:gd name="T5" fmla="*/ 10 h 192"/>
                <a:gd name="T6" fmla="*/ 0 w 107"/>
                <a:gd name="T7" fmla="*/ 96 h 192"/>
                <a:gd name="T8" fmla="*/ 11 w 107"/>
                <a:gd name="T9" fmla="*/ 106 h 192"/>
                <a:gd name="T10" fmla="*/ 85 w 107"/>
                <a:gd name="T11" fmla="*/ 106 h 192"/>
                <a:gd name="T12" fmla="*/ 11 w 107"/>
                <a:gd name="T13" fmla="*/ 170 h 192"/>
                <a:gd name="T14" fmla="*/ 0 w 107"/>
                <a:gd name="T15" fmla="*/ 181 h 192"/>
                <a:gd name="T16" fmla="*/ 11 w 107"/>
                <a:gd name="T17" fmla="*/ 192 h 192"/>
                <a:gd name="T18" fmla="*/ 107 w 107"/>
                <a:gd name="T19" fmla="*/ 96 h 192"/>
                <a:gd name="T20" fmla="*/ 107 w 107"/>
                <a:gd name="T21" fmla="*/ 10 h 192"/>
                <a:gd name="T22" fmla="*/ 96 w 107"/>
                <a:gd name="T23" fmla="*/ 0 h 192"/>
                <a:gd name="T24" fmla="*/ 22 w 107"/>
                <a:gd name="T25" fmla="*/ 21 h 192"/>
                <a:gd name="T26" fmla="*/ 86 w 107"/>
                <a:gd name="T27" fmla="*/ 21 h 192"/>
                <a:gd name="T28" fmla="*/ 86 w 107"/>
                <a:gd name="T29" fmla="*/ 85 h 192"/>
                <a:gd name="T30" fmla="*/ 22 w 107"/>
                <a:gd name="T31" fmla="*/ 85 h 192"/>
                <a:gd name="T32" fmla="*/ 22 w 107"/>
                <a:gd name="T33"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92">
                  <a:moveTo>
                    <a:pt x="96" y="0"/>
                  </a:moveTo>
                  <a:cubicBezTo>
                    <a:pt x="11" y="0"/>
                    <a:pt x="11" y="0"/>
                    <a:pt x="11" y="0"/>
                  </a:cubicBezTo>
                  <a:cubicBezTo>
                    <a:pt x="5" y="0"/>
                    <a:pt x="0" y="4"/>
                    <a:pt x="0" y="10"/>
                  </a:cubicBezTo>
                  <a:cubicBezTo>
                    <a:pt x="0" y="96"/>
                    <a:pt x="0" y="96"/>
                    <a:pt x="0" y="96"/>
                  </a:cubicBezTo>
                  <a:cubicBezTo>
                    <a:pt x="0" y="102"/>
                    <a:pt x="5" y="106"/>
                    <a:pt x="11" y="106"/>
                  </a:cubicBezTo>
                  <a:cubicBezTo>
                    <a:pt x="85" y="106"/>
                    <a:pt x="85" y="106"/>
                    <a:pt x="85" y="106"/>
                  </a:cubicBezTo>
                  <a:cubicBezTo>
                    <a:pt x="80" y="143"/>
                    <a:pt x="50" y="170"/>
                    <a:pt x="11" y="170"/>
                  </a:cubicBezTo>
                  <a:cubicBezTo>
                    <a:pt x="5" y="170"/>
                    <a:pt x="0" y="175"/>
                    <a:pt x="0" y="181"/>
                  </a:cubicBezTo>
                  <a:cubicBezTo>
                    <a:pt x="0" y="187"/>
                    <a:pt x="5" y="192"/>
                    <a:pt x="11" y="192"/>
                  </a:cubicBezTo>
                  <a:cubicBezTo>
                    <a:pt x="66" y="192"/>
                    <a:pt x="107" y="150"/>
                    <a:pt x="107" y="96"/>
                  </a:cubicBezTo>
                  <a:cubicBezTo>
                    <a:pt x="107" y="10"/>
                    <a:pt x="107" y="10"/>
                    <a:pt x="107" y="10"/>
                  </a:cubicBezTo>
                  <a:cubicBezTo>
                    <a:pt x="107" y="4"/>
                    <a:pt x="102" y="0"/>
                    <a:pt x="96" y="0"/>
                  </a:cubicBezTo>
                  <a:close/>
                  <a:moveTo>
                    <a:pt x="22" y="21"/>
                  </a:moveTo>
                  <a:cubicBezTo>
                    <a:pt x="86" y="21"/>
                    <a:pt x="86" y="21"/>
                    <a:pt x="86" y="21"/>
                  </a:cubicBezTo>
                  <a:cubicBezTo>
                    <a:pt x="86" y="85"/>
                    <a:pt x="86" y="85"/>
                    <a:pt x="86" y="85"/>
                  </a:cubicBezTo>
                  <a:cubicBezTo>
                    <a:pt x="22" y="85"/>
                    <a:pt x="22" y="85"/>
                    <a:pt x="22" y="85"/>
                  </a:cubicBezTo>
                  <a:lnTo>
                    <a:pt x="22"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535372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2"/>
          </p:nvPr>
        </p:nvSpPr>
        <p:spPr>
          <a:xfrm>
            <a:off x="376235" y="1408855"/>
            <a:ext cx="8391526" cy="610445"/>
          </a:xfrm>
        </p:spPr>
        <p:txBody>
          <a:bodyPr/>
          <a:lstStyle/>
          <a:p>
            <a:r>
              <a:rPr lang="pl-PL" dirty="0" smtClean="0"/>
              <a:t>Pogląd o akcesoryjności i wpadkowym charakterze postepowania w sprawie nadania klauzuli rygoru natychmiastowej wykonalności wyraził </a:t>
            </a:r>
            <a:r>
              <a:rPr lang="pl-PL" b="1" dirty="0" smtClean="0"/>
              <a:t>NSA w wyroku I FSK 718/13 z dnia 16 stycznia 2014 r:</a:t>
            </a:r>
            <a:endParaRPr lang="pl-PL" b="1" dirty="0"/>
          </a:p>
        </p:txBody>
      </p:sp>
      <p:sp>
        <p:nvSpPr>
          <p:cNvPr id="5" name="Text Placeholder 4"/>
          <p:cNvSpPr>
            <a:spLocks noGrp="1"/>
          </p:cNvSpPr>
          <p:nvPr>
            <p:ph type="body" sz="quarter" idx="13"/>
          </p:nvPr>
        </p:nvSpPr>
        <p:spPr/>
        <p:txBody>
          <a:bodyPr/>
          <a:lstStyle/>
          <a:p>
            <a:r>
              <a:rPr lang="pl-PL" dirty="0">
                <a:solidFill>
                  <a:srgbClr val="313131"/>
                </a:solidFill>
              </a:rPr>
              <a:t>Postępowanie w sprawie nadania rygoru natychmiastowej wykonalności jako postępowanie </a:t>
            </a:r>
            <a:r>
              <a:rPr lang="pl-PL" dirty="0" smtClean="0">
                <a:solidFill>
                  <a:srgbClr val="313131"/>
                </a:solidFill>
              </a:rPr>
              <a:t>wpadkowe</a:t>
            </a:r>
            <a:endParaRPr lang="pl-PL" dirty="0">
              <a:solidFill>
                <a:srgbClr val="313131"/>
              </a:solidFill>
            </a:endParaRPr>
          </a:p>
        </p:txBody>
      </p:sp>
      <p:sp>
        <p:nvSpPr>
          <p:cNvPr id="6" name="Title 5"/>
          <p:cNvSpPr>
            <a:spLocks noGrp="1"/>
          </p:cNvSpPr>
          <p:nvPr>
            <p:ph type="title"/>
          </p:nvPr>
        </p:nvSpPr>
        <p:spPr/>
        <p:txBody>
          <a:bodyPr/>
          <a:lstStyle/>
          <a:p>
            <a:r>
              <a:rPr lang="pl-PL" dirty="0"/>
              <a:t>Dwie linie orzecznicze dotyczące charakteru postępowania</a:t>
            </a:r>
          </a:p>
        </p:txBody>
      </p:sp>
      <p:sp>
        <p:nvSpPr>
          <p:cNvPr id="10" name="Rounded Rectangle 9"/>
          <p:cNvSpPr/>
          <p:nvPr/>
        </p:nvSpPr>
        <p:spPr bwMode="gray">
          <a:xfrm>
            <a:off x="376234" y="2019300"/>
            <a:ext cx="8391525" cy="3543300"/>
          </a:xfrm>
          <a:prstGeom prst="roundRect">
            <a:avLst/>
          </a:prstGeom>
          <a:solidFill>
            <a:srgbClr val="86BC25"/>
          </a:solidFill>
          <a:ln w="38100"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pl-PL" sz="1600" b="1" dirty="0" smtClean="0">
              <a:solidFill>
                <a:schemeClr val="bg1"/>
              </a:solidFill>
            </a:endParaRPr>
          </a:p>
        </p:txBody>
      </p:sp>
      <p:sp>
        <p:nvSpPr>
          <p:cNvPr id="11" name="Content Placeholder 1"/>
          <p:cNvSpPr txBox="1">
            <a:spLocks/>
          </p:cNvSpPr>
          <p:nvPr/>
        </p:nvSpPr>
        <p:spPr>
          <a:xfrm>
            <a:off x="552445" y="2190263"/>
            <a:ext cx="8039101" cy="3207237"/>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tabLst>
                <a:tab pos="5029200" algn="r"/>
              </a:tabLst>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tabLst>
                <a:tab pos="5029200" algn="r"/>
              </a:tabLst>
              <a:defRPr lang="en-US" sz="1200" b="1" kern="120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200" kern="120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tab pos="5029200" algn="r"/>
              </a:tabLst>
              <a:defRPr lang="en-US" sz="1200" kern="120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6000"/>
            <a:r>
              <a:rPr lang="pl-PL" sz="1100" i="1" dirty="0">
                <a:solidFill>
                  <a:schemeClr val="bg1"/>
                </a:solidFill>
              </a:rPr>
              <a:t>„Na podstawie art. 165 § 1 O.p. postępowanie podatkowe wszczyna się na żądanie strony lub z urzędu. Stosownie do art. 165 § 2 O.p. wszczęcie postępowania z urzędu następuje w formie postanowienia, zgodnie zaś z art. 165 § 4 O.p. - datą wszczęcia postępowania z urzędu jest dzień doręczenia stronie postanowienia o wszczęciu postępowania. Unormowanie wynikające z art. 165 § 5 pkt 3 O.p. stanowi natomiast, że przepisów § 2 i § 4 art. 165 O.p. nie stosuje się do postępowania w sprawie nadania decyzji rygoru natychmiastowej </a:t>
            </a:r>
            <a:r>
              <a:rPr lang="pl-PL" sz="1100" i="1" dirty="0" smtClean="0">
                <a:solidFill>
                  <a:schemeClr val="bg1"/>
                </a:solidFill>
              </a:rPr>
              <a:t>wykonalności. Z </a:t>
            </a:r>
            <a:r>
              <a:rPr lang="pl-PL" sz="1100" i="1" dirty="0">
                <a:solidFill>
                  <a:schemeClr val="bg1"/>
                </a:solidFill>
              </a:rPr>
              <a:t>treści oraz z zestawienia przywołanych regulacji prawnych wynikają dwa zasadnicze </a:t>
            </a:r>
            <a:r>
              <a:rPr lang="pl-PL" sz="1100" i="1" dirty="0" smtClean="0">
                <a:solidFill>
                  <a:schemeClr val="bg1"/>
                </a:solidFill>
              </a:rPr>
              <a:t>wnioski. Po </a:t>
            </a:r>
            <a:r>
              <a:rPr lang="pl-PL" sz="1100" i="1" dirty="0">
                <a:solidFill>
                  <a:schemeClr val="bg1"/>
                </a:solidFill>
              </a:rPr>
              <a:t>pierwsze – postępowanie w przedmiocie nadania decyzji rygoru natychmiastowej wykonalności nie jest postępowaniem podatkowym, po wtóre – postępowanie o nadanie decyzji rygoru natychmiastowej wykonalności rozpoczyna się wydaniem postanowienia rygor ten </a:t>
            </a:r>
            <a:r>
              <a:rPr lang="pl-PL" sz="1100" i="1" dirty="0" smtClean="0">
                <a:solidFill>
                  <a:schemeClr val="bg1"/>
                </a:solidFill>
              </a:rPr>
              <a:t>nadającego. Przepis art. 165 § 5 O.p., w części ab initio, stanowi o postępowaniu w przedmiocie, którym jest nadanie decyzji rygoru natychmiastowej wykonalności; nie jest to natomiast sprawa podatkowa - w rozumieniu: sprawy załatwianej w postępowaniu podatkowym, o którym mowa w art. 165 § 1 O.p. Ponadto, przepisy dotyczące formy oraz daty wszczęcia postępowania podatkowego (art. 165 § 2 O.p. i art. 165 § 4 O.p.) nie stosują się do wszczęcia postępowania dotyczącego nadania decyzji rygoru natychmiastowej wykonalności (art. 165 § 5 pkt 3 O.p.) Odmiennie normując w zakresie przywoływanych postępowań ustawodawca niewątpliwie je odróżnia oraz ich nie utożsamia. </a:t>
            </a:r>
            <a:r>
              <a:rPr lang="pl-PL" sz="1100" b="1" i="1" dirty="0" smtClean="0">
                <a:solidFill>
                  <a:schemeClr val="bg1"/>
                </a:solidFill>
              </a:rPr>
              <a:t>Postępowanie w przedmiocie nadania decyzji rygoru natychmiastowej wykonalności toczy się jednak w ramach sprawy podatkowej, w której wydano decyzję mogącą zostać objętą rzeczonym rygorem, w tym sensie, że jest to szczególne – wpadkowe - postępowania prawne w obszarze postępowania podatkowego prowadzonego w indywidualnej sprawie podatkowej.</a:t>
            </a:r>
            <a:r>
              <a:rPr lang="en-US" sz="1100" i="1" dirty="0" smtClean="0">
                <a:solidFill>
                  <a:schemeClr val="bg1"/>
                </a:solidFill>
              </a:rPr>
              <a:t>”</a:t>
            </a:r>
            <a:endParaRPr lang="pl-PL" sz="1100" i="1" dirty="0" smtClean="0">
              <a:solidFill>
                <a:schemeClr val="bg1"/>
              </a:solidFill>
            </a:endParaRPr>
          </a:p>
          <a:p>
            <a:endParaRPr lang="pl-PL" sz="1000" dirty="0"/>
          </a:p>
        </p:txBody>
      </p:sp>
      <p:grpSp>
        <p:nvGrpSpPr>
          <p:cNvPr id="15" name="Group 979"/>
          <p:cNvGrpSpPr>
            <a:grpSpLocks noChangeAspect="1"/>
          </p:cNvGrpSpPr>
          <p:nvPr/>
        </p:nvGrpSpPr>
        <p:grpSpPr bwMode="auto">
          <a:xfrm>
            <a:off x="7857825" y="307760"/>
            <a:ext cx="816275" cy="818675"/>
            <a:chOff x="2032" y="4237"/>
            <a:chExt cx="340" cy="341"/>
          </a:xfrm>
          <a:solidFill>
            <a:srgbClr val="86BC25"/>
          </a:solidFill>
        </p:grpSpPr>
        <p:sp>
          <p:nvSpPr>
            <p:cNvPr id="16" name="Freeform 980"/>
            <p:cNvSpPr>
              <a:spLocks noEditPoints="1"/>
            </p:cNvSpPr>
            <p:nvPr/>
          </p:nvSpPr>
          <p:spPr bwMode="auto">
            <a:xfrm>
              <a:off x="2032" y="423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81"/>
            <p:cNvSpPr>
              <a:spLocks/>
            </p:cNvSpPr>
            <p:nvPr/>
          </p:nvSpPr>
          <p:spPr bwMode="auto">
            <a:xfrm>
              <a:off x="2110" y="447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982"/>
            <p:cNvSpPr>
              <a:spLocks noEditPoints="1"/>
            </p:cNvSpPr>
            <p:nvPr/>
          </p:nvSpPr>
          <p:spPr bwMode="auto">
            <a:xfrm>
              <a:off x="2130" y="4320"/>
              <a:ext cx="164" cy="165"/>
            </a:xfrm>
            <a:custGeom>
              <a:avLst/>
              <a:gdLst>
                <a:gd name="T0" fmla="*/ 244 w 248"/>
                <a:gd name="T1" fmla="*/ 230 h 248"/>
                <a:gd name="T2" fmla="*/ 148 w 248"/>
                <a:gd name="T3" fmla="*/ 132 h 248"/>
                <a:gd name="T4" fmla="*/ 148 w 248"/>
                <a:gd name="T5" fmla="*/ 132 h 248"/>
                <a:gd name="T6" fmla="*/ 185 w 248"/>
                <a:gd name="T7" fmla="*/ 95 h 248"/>
                <a:gd name="T8" fmla="*/ 193 w 248"/>
                <a:gd name="T9" fmla="*/ 98 h 248"/>
                <a:gd name="T10" fmla="*/ 200 w 248"/>
                <a:gd name="T11" fmla="*/ 95 h 248"/>
                <a:gd name="T12" fmla="*/ 200 w 248"/>
                <a:gd name="T13" fmla="*/ 79 h 248"/>
                <a:gd name="T14" fmla="*/ 125 w 248"/>
                <a:gd name="T15" fmla="*/ 4 h 248"/>
                <a:gd name="T16" fmla="*/ 110 w 248"/>
                <a:gd name="T17" fmla="*/ 4 h 248"/>
                <a:gd name="T18" fmla="*/ 110 w 248"/>
                <a:gd name="T19" fmla="*/ 19 h 248"/>
                <a:gd name="T20" fmla="*/ 19 w 248"/>
                <a:gd name="T21" fmla="*/ 110 h 248"/>
                <a:gd name="T22" fmla="*/ 4 w 248"/>
                <a:gd name="T23" fmla="*/ 110 h 248"/>
                <a:gd name="T24" fmla="*/ 4 w 248"/>
                <a:gd name="T25" fmla="*/ 125 h 248"/>
                <a:gd name="T26" fmla="*/ 80 w 248"/>
                <a:gd name="T27" fmla="*/ 200 h 248"/>
                <a:gd name="T28" fmla="*/ 87 w 248"/>
                <a:gd name="T29" fmla="*/ 203 h 248"/>
                <a:gd name="T30" fmla="*/ 95 w 248"/>
                <a:gd name="T31" fmla="*/ 200 h 248"/>
                <a:gd name="T32" fmla="*/ 95 w 248"/>
                <a:gd name="T33" fmla="*/ 185 h 248"/>
                <a:gd name="T34" fmla="*/ 95 w 248"/>
                <a:gd name="T35" fmla="*/ 185 h 248"/>
                <a:gd name="T36" fmla="*/ 132 w 248"/>
                <a:gd name="T37" fmla="*/ 147 h 248"/>
                <a:gd name="T38" fmla="*/ 229 w 248"/>
                <a:gd name="T39" fmla="*/ 245 h 248"/>
                <a:gd name="T40" fmla="*/ 237 w 248"/>
                <a:gd name="T41" fmla="*/ 248 h 248"/>
                <a:gd name="T42" fmla="*/ 244 w 248"/>
                <a:gd name="T43" fmla="*/ 245 h 248"/>
                <a:gd name="T44" fmla="*/ 244 w 248"/>
                <a:gd name="T45" fmla="*/ 230 h 248"/>
                <a:gd name="T46" fmla="*/ 34 w 248"/>
                <a:gd name="T47" fmla="*/ 125 h 248"/>
                <a:gd name="T48" fmla="*/ 125 w 248"/>
                <a:gd name="T49" fmla="*/ 34 h 248"/>
                <a:gd name="T50" fmla="*/ 170 w 248"/>
                <a:gd name="T51" fmla="*/ 79 h 248"/>
                <a:gd name="T52" fmla="*/ 80 w 248"/>
                <a:gd name="T53" fmla="*/ 170 h 248"/>
                <a:gd name="T54" fmla="*/ 34 w 248"/>
                <a:gd name="T55" fmla="*/ 12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44" y="230"/>
                  </a:moveTo>
                  <a:cubicBezTo>
                    <a:pt x="148" y="132"/>
                    <a:pt x="148" y="132"/>
                    <a:pt x="148" y="132"/>
                  </a:cubicBezTo>
                  <a:cubicBezTo>
                    <a:pt x="148" y="132"/>
                    <a:pt x="148" y="132"/>
                    <a:pt x="148" y="132"/>
                  </a:cubicBezTo>
                  <a:cubicBezTo>
                    <a:pt x="185" y="95"/>
                    <a:pt x="185" y="95"/>
                    <a:pt x="185" y="95"/>
                  </a:cubicBezTo>
                  <a:cubicBezTo>
                    <a:pt x="187" y="97"/>
                    <a:pt x="190" y="98"/>
                    <a:pt x="193" y="98"/>
                  </a:cubicBezTo>
                  <a:cubicBezTo>
                    <a:pt x="196" y="98"/>
                    <a:pt x="198" y="97"/>
                    <a:pt x="200" y="95"/>
                  </a:cubicBezTo>
                  <a:cubicBezTo>
                    <a:pt x="205" y="90"/>
                    <a:pt x="205" y="84"/>
                    <a:pt x="200" y="79"/>
                  </a:cubicBezTo>
                  <a:cubicBezTo>
                    <a:pt x="125" y="4"/>
                    <a:pt x="125" y="4"/>
                    <a:pt x="125" y="4"/>
                  </a:cubicBezTo>
                  <a:cubicBezTo>
                    <a:pt x="121" y="0"/>
                    <a:pt x="114" y="0"/>
                    <a:pt x="110" y="4"/>
                  </a:cubicBezTo>
                  <a:cubicBezTo>
                    <a:pt x="106" y="8"/>
                    <a:pt x="106" y="15"/>
                    <a:pt x="110" y="19"/>
                  </a:cubicBezTo>
                  <a:cubicBezTo>
                    <a:pt x="19" y="110"/>
                    <a:pt x="19" y="110"/>
                    <a:pt x="19" y="110"/>
                  </a:cubicBezTo>
                  <a:cubicBezTo>
                    <a:pt x="15" y="105"/>
                    <a:pt x="8" y="105"/>
                    <a:pt x="4" y="110"/>
                  </a:cubicBezTo>
                  <a:cubicBezTo>
                    <a:pt x="0" y="114"/>
                    <a:pt x="0" y="121"/>
                    <a:pt x="4" y="125"/>
                  </a:cubicBezTo>
                  <a:cubicBezTo>
                    <a:pt x="80" y="200"/>
                    <a:pt x="80" y="200"/>
                    <a:pt x="80" y="200"/>
                  </a:cubicBezTo>
                  <a:cubicBezTo>
                    <a:pt x="82" y="202"/>
                    <a:pt x="84" y="203"/>
                    <a:pt x="87" y="203"/>
                  </a:cubicBezTo>
                  <a:cubicBezTo>
                    <a:pt x="90" y="203"/>
                    <a:pt x="93" y="202"/>
                    <a:pt x="95" y="200"/>
                  </a:cubicBezTo>
                  <a:cubicBezTo>
                    <a:pt x="99" y="196"/>
                    <a:pt x="99" y="189"/>
                    <a:pt x="95" y="185"/>
                  </a:cubicBezTo>
                  <a:cubicBezTo>
                    <a:pt x="95" y="185"/>
                    <a:pt x="95" y="185"/>
                    <a:pt x="95" y="185"/>
                  </a:cubicBezTo>
                  <a:cubicBezTo>
                    <a:pt x="132" y="147"/>
                    <a:pt x="132" y="147"/>
                    <a:pt x="132" y="147"/>
                  </a:cubicBezTo>
                  <a:cubicBezTo>
                    <a:pt x="229" y="245"/>
                    <a:pt x="229" y="245"/>
                    <a:pt x="229" y="245"/>
                  </a:cubicBezTo>
                  <a:cubicBezTo>
                    <a:pt x="231" y="247"/>
                    <a:pt x="234" y="248"/>
                    <a:pt x="237" y="248"/>
                  </a:cubicBezTo>
                  <a:cubicBezTo>
                    <a:pt x="239" y="248"/>
                    <a:pt x="242" y="247"/>
                    <a:pt x="244" y="245"/>
                  </a:cubicBezTo>
                  <a:cubicBezTo>
                    <a:pt x="248" y="241"/>
                    <a:pt x="248" y="234"/>
                    <a:pt x="244" y="230"/>
                  </a:cubicBezTo>
                  <a:close/>
                  <a:moveTo>
                    <a:pt x="34" y="125"/>
                  </a:moveTo>
                  <a:cubicBezTo>
                    <a:pt x="125" y="34"/>
                    <a:pt x="125" y="34"/>
                    <a:pt x="125" y="34"/>
                  </a:cubicBezTo>
                  <a:cubicBezTo>
                    <a:pt x="170" y="79"/>
                    <a:pt x="170" y="79"/>
                    <a:pt x="170" y="79"/>
                  </a:cubicBezTo>
                  <a:cubicBezTo>
                    <a:pt x="80" y="170"/>
                    <a:pt x="80" y="170"/>
                    <a:pt x="80" y="170"/>
                  </a:cubicBezTo>
                  <a:lnTo>
                    <a:pt x="34" y="1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8988598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6A5F1BF2-AA92-4AFA-9A50-FDFA784001C2}" vid="{C6170359-6A16-431B-810F-434F82B36B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41674</TotalTime>
  <Words>4904</Words>
  <Application>Microsoft Office PowerPoint</Application>
  <PresentationFormat>Pokaz na ekranie (4:3)</PresentationFormat>
  <Paragraphs>148</Paragraphs>
  <Slides>21</Slides>
  <Notes>1</Notes>
  <HiddenSlides>0</HiddenSlides>
  <MMClips>0</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1</vt:i4>
      </vt:variant>
      <vt:variant>
        <vt:lpstr>Tytuły slajdów</vt:lpstr>
      </vt:variant>
      <vt:variant>
        <vt:i4>21</vt:i4>
      </vt:variant>
    </vt:vector>
  </HeadingPairs>
  <TitlesOfParts>
    <vt:vector size="31" baseType="lpstr">
      <vt:lpstr>MS PGothic</vt:lpstr>
      <vt:lpstr>Arial</vt:lpstr>
      <vt:lpstr>Open Sans</vt:lpstr>
      <vt:lpstr>Segoe UI</vt:lpstr>
      <vt:lpstr>Times New Roman</vt:lpstr>
      <vt:lpstr>Verdana</vt:lpstr>
      <vt:lpstr>Wingdings</vt:lpstr>
      <vt:lpstr>Wingdings 2</vt:lpstr>
      <vt:lpstr>Deloitte 16_9 onscreen</vt:lpstr>
      <vt:lpstr>think-cell Slide</vt:lpstr>
      <vt:lpstr>Prezentacja programu PowerPoint</vt:lpstr>
      <vt:lpstr>Postępowanie w sprawie nadania rygoru natychmiastowej wykonalności decyzji określającej</vt:lpstr>
      <vt:lpstr>Nadanie rygoru natychmiastowej wykonalności w sprawach  podatkowych</vt:lpstr>
      <vt:lpstr>Dwie linie orzecznicze dotyczące charakteru postępowania</vt:lpstr>
      <vt:lpstr>Dwie linie orzecznicze dotyczące charakteru postępowania</vt:lpstr>
      <vt:lpstr>Dwie linie orzecznicze dotyczące charakteru postępowania</vt:lpstr>
      <vt:lpstr>Dwie linie orzecznicze dotyczące charakteru postępowania</vt:lpstr>
      <vt:lpstr>Dwie linie orzecznicze dotyczące charakteru postępowania</vt:lpstr>
      <vt:lpstr>Dwie linie orzecznicze dotyczące charakteru postępowania</vt:lpstr>
      <vt:lpstr>Dwie linie orzecznicze dotyczące charakteru postępowania</vt:lpstr>
      <vt:lpstr>Dwie linie orzecznicze dotyczące charakteru postępowania</vt:lpstr>
      <vt:lpstr>Nadanie rygoru natychmiastowej wykonalności </vt:lpstr>
      <vt:lpstr>Nadanie rygoru natychmiastowej wykonalności w sprawach  podatkowych</vt:lpstr>
      <vt:lpstr>Rygor natychmiastowej wykonalności a pełnomocnik</vt:lpstr>
      <vt:lpstr>Rygor natychmiastowej wykonalności a pełnomocnik</vt:lpstr>
      <vt:lpstr>Rygor natychmiastowej wykonalności a pełnomocnik</vt:lpstr>
      <vt:lpstr>Rygor natychmiastowej wykonalności a pełnomocnik</vt:lpstr>
      <vt:lpstr>Rygor natychmiastowej wykonalności a pełnomocnik</vt:lpstr>
      <vt:lpstr>Rygor natychmiastowej wykonalności a pełnomocnik</vt:lpstr>
      <vt:lpstr>Rygor natychmiastowej wykonalności a pełnomocnik</vt:lpstr>
      <vt:lpstr>Nadanie rygoru natychmiastowej wykonalności</vt:lpstr>
    </vt:vector>
  </TitlesOfParts>
  <Company>Deloitte Touche Tohmatsu Services,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Wojciech Morawski</dc:creator>
  <cp:lastModifiedBy>Wojciech Morawski</cp:lastModifiedBy>
  <cp:revision>721</cp:revision>
  <cp:lastPrinted>2017-03-15T10:02:07Z</cp:lastPrinted>
  <dcterms:created xsi:type="dcterms:W3CDTF">2016-10-06T13:31:03Z</dcterms:created>
  <dcterms:modified xsi:type="dcterms:W3CDTF">2018-09-05T10:11:53Z</dcterms:modified>
</cp:coreProperties>
</file>