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339" r:id="rId3"/>
    <p:sldId id="340" r:id="rId4"/>
    <p:sldId id="459" r:id="rId5"/>
    <p:sldId id="460" r:id="rId6"/>
    <p:sldId id="461" r:id="rId7"/>
    <p:sldId id="462" r:id="rId8"/>
    <p:sldId id="463" r:id="rId9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93" autoAdjust="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3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413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3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9A75A8C-039A-486A-9361-9DEA7AE6E7C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64713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69 h 2182"/>
                <a:gd name="T4" fmla="*/ 18395 w 4897"/>
                <a:gd name="T5" fmla="*/ 169 h 2182"/>
                <a:gd name="T6" fmla="*/ 18395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l-PL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l-PL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l-PL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l-PL"/>
            </a:p>
          </p:txBody>
        </p:sp>
      </p:grpSp>
      <p:sp>
        <p:nvSpPr>
          <p:cNvPr id="717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C5200-B3E3-4AAE-86EF-633E26FDFDA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11867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AFC7F-5EDF-4EBE-977E-D0271AB2AA0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3398777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BEA73-817E-4C62-90CF-FFE033BD476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2202427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0E0FB-A199-4A8C-9B6D-84AA3033C7B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4679434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DA5E4-93DC-4D7F-B22B-8C76C4F02C9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5461871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85C09-6C7B-4770-8034-151E2CCFD25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9269024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F1272-C1F7-4E6D-BB41-5BD28ABED19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423303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52641-409A-47BC-8513-FEF25344FD6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3446233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13F9B-2038-4C05-B309-D024BB8BB77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7657538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E6C63-81E8-4CC4-B935-6B2B5CDD0DD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5860762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29D7E-DDAF-4C37-B365-05E6F55281C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71574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 h 2182"/>
                <a:gd name="T4" fmla="*/ 18395 w 4897"/>
                <a:gd name="T5" fmla="*/ 1 h 2182"/>
                <a:gd name="T6" fmla="*/ 18395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 h 2182"/>
                <a:gd name="T4" fmla="*/ 18395 w 4897"/>
                <a:gd name="T5" fmla="*/ 1 h 2182"/>
                <a:gd name="T6" fmla="*/ 18395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l-PL"/>
            </a:p>
          </p:txBody>
        </p:sp>
        <p:sp>
          <p:nvSpPr>
            <p:cNvPr id="6151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l-PL"/>
            </a:p>
          </p:txBody>
        </p:sp>
        <p:sp>
          <p:nvSpPr>
            <p:cNvPr id="6152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l-PL"/>
            </a:p>
          </p:txBody>
        </p:sp>
        <p:sp>
          <p:nvSpPr>
            <p:cNvPr id="6153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l-PL"/>
            </a:p>
          </p:txBody>
        </p:sp>
        <p:sp>
          <p:nvSpPr>
            <p:cNvPr id="6154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pl-PL"/>
            </a:p>
          </p:txBody>
        </p:sp>
      </p:grp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8386ABE-122A-4FE1-833A-579042314D2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6158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6159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0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8" grpId="0"/>
      <p:bldP spid="6159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15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615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0" y="692150"/>
            <a:ext cx="9036050" cy="3744913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4800" dirty="0" smtClean="0"/>
              <a:t>Odmowa stwierdzenia nadpłaty VAT płatnikowi (komornikowi sądowemu)</a:t>
            </a:r>
            <a:br>
              <a:rPr lang="pl-PL" altLang="pl-PL" sz="4800" dirty="0" smtClean="0"/>
            </a:br>
            <a:r>
              <a:rPr lang="pl-PL" altLang="pl-PL" sz="4800" dirty="0" smtClean="0"/>
              <a:t/>
            </a:r>
            <a:br>
              <a:rPr lang="pl-PL" altLang="pl-PL" sz="4800" dirty="0" smtClean="0"/>
            </a:br>
            <a:r>
              <a:rPr lang="pl-PL" altLang="pl-PL" sz="3000" dirty="0" smtClean="0"/>
              <a:t>Wyrok WSA w Poznaniu I SA/Po 1112/ 16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652963"/>
            <a:ext cx="6534150" cy="1439862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mtClean="0"/>
              <a:t>Dr Adam Zdunek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62950" cy="808038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dirty="0" smtClean="0"/>
              <a:t>Stan faktyczny</a:t>
            </a:r>
          </a:p>
        </p:txBody>
      </p:sp>
      <p:sp>
        <p:nvSpPr>
          <p:cNvPr id="942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196975"/>
            <a:ext cx="8785225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pl-PL" altLang="pl-PL" sz="4000" dirty="0" smtClean="0">
                <a:effectLst/>
              </a:rPr>
              <a:t>Sprzedaż nieruchomości w trybie egzekucyjnym 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altLang="pl-PL" sz="40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altLang="pl-PL" sz="4000" dirty="0" smtClean="0">
                <a:effectLst/>
              </a:rPr>
              <a:t>Komornik sądowy obliczył, pobrał i wpłacił na rachunek US VAT od sprzedaży nieruchomości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altLang="pl-PL" sz="40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altLang="pl-PL" sz="4000" dirty="0" smtClean="0">
                <a:effectLst/>
              </a:rPr>
              <a:t>Dostawa nieruchomości winna być zwolniona z VAT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altLang="pl-PL" sz="4000" dirty="0">
              <a:effectLst/>
            </a:endParaRP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pl-PL" altLang="pl-PL" sz="4000" dirty="0" smtClean="0">
              <a:effectLst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11175" y="188913"/>
            <a:ext cx="8382000" cy="503237"/>
          </a:xfrm>
        </p:spPr>
        <p:txBody>
          <a:bodyPr/>
          <a:lstStyle/>
          <a:p>
            <a:pPr eaLnBrk="1" hangingPunct="1">
              <a:defRPr/>
            </a:pPr>
            <a:endParaRPr lang="pl-PL" altLang="pl-PL" dirty="0" smtClean="0"/>
          </a:p>
        </p:txBody>
      </p:sp>
      <p:sp>
        <p:nvSpPr>
          <p:cNvPr id="9523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125538"/>
            <a:ext cx="8856662" cy="5616575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dirty="0" smtClean="0">
                <a:effectLst/>
              </a:rPr>
              <a:t>Wniosek komornika o stwierdzenie nadpłaty VAT </a:t>
            </a:r>
          </a:p>
          <a:p>
            <a:pPr eaLnBrk="1" hangingPunct="1">
              <a:defRPr/>
            </a:pPr>
            <a:r>
              <a:rPr lang="pl-PL" altLang="pl-PL" dirty="0" smtClean="0">
                <a:effectLst/>
              </a:rPr>
              <a:t>W sprawie wszczęte zostało postępowanie podatkowe</a:t>
            </a:r>
          </a:p>
          <a:p>
            <a:pPr eaLnBrk="1" hangingPunct="1">
              <a:defRPr/>
            </a:pPr>
            <a:r>
              <a:rPr lang="pl-PL" altLang="pl-PL" dirty="0" smtClean="0">
                <a:effectLst/>
              </a:rPr>
              <a:t>Organ na podstawie art. 165 § 3a zawiadomił podatnika o wszczęciu postepowania</a:t>
            </a:r>
          </a:p>
          <a:p>
            <a:pPr eaLnBrk="1" hangingPunct="1">
              <a:defRPr/>
            </a:pPr>
            <a:r>
              <a:rPr lang="pl-PL" altLang="pl-PL" dirty="0" smtClean="0">
                <a:effectLst/>
              </a:rPr>
              <a:t>Wydano decyzję w której odmówiono stwierdzenia nadpłaty płatnikowi oraz stwierdzono oraz określono nadpłatę na rzecz podatnika</a:t>
            </a:r>
          </a:p>
          <a:p>
            <a:pPr eaLnBrk="1" hangingPunct="1">
              <a:defRPr/>
            </a:pPr>
            <a:endParaRPr lang="pl-PL" altLang="pl-PL" dirty="0" smtClean="0">
              <a:effectLst/>
            </a:endParaRPr>
          </a:p>
          <a:p>
            <a:pPr eaLnBrk="1" hangingPunct="1">
              <a:defRPr/>
            </a:pPr>
            <a:endParaRPr lang="pl-PL" altLang="pl-PL" dirty="0" smtClean="0">
              <a:effectLst/>
            </a:endParaRPr>
          </a:p>
          <a:p>
            <a:pPr eaLnBrk="1" hangingPunct="1">
              <a:defRPr/>
            </a:pPr>
            <a:endParaRPr lang="pl-PL" altLang="pl-PL" dirty="0" smtClean="0">
              <a:effectLst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pl-PL" altLang="pl-PL" dirty="0" smtClean="0">
              <a:effectLst/>
            </a:endParaRPr>
          </a:p>
          <a:p>
            <a:pPr eaLnBrk="1" hangingPunct="1">
              <a:defRPr/>
            </a:pPr>
            <a:endParaRPr lang="pl-PL" altLang="pl-PL" dirty="0" smtClean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62950" cy="1096963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600" dirty="0" smtClean="0"/>
              <a:t>Legitymacja do bycia stroną postępowania</a:t>
            </a:r>
          </a:p>
        </p:txBody>
      </p:sp>
      <p:sp>
        <p:nvSpPr>
          <p:cNvPr id="2324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7950" y="1557338"/>
            <a:ext cx="8856663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pl-PL" altLang="pl-PL" dirty="0" smtClean="0"/>
              <a:t>Art. 133 § 1  -  podatnik, płatnik, inkasent, osoba trzecia (…) która z uwagi na </a:t>
            </a:r>
            <a:r>
              <a:rPr lang="pl-PL" altLang="pl-PL" b="1" u="sng" dirty="0" smtClean="0"/>
              <a:t>swój interes prawny </a:t>
            </a:r>
            <a:r>
              <a:rPr lang="pl-PL" altLang="pl-PL" dirty="0" smtClean="0"/>
              <a:t>żąda czynności organu podatkowego (…) 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altLang="pl-PL" sz="2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pl-PL" altLang="pl-PL" sz="3000" b="1" dirty="0" smtClean="0"/>
              <a:t>Interes prawny </a:t>
            </a:r>
            <a:r>
              <a:rPr lang="pl-PL" altLang="pl-PL" sz="3000" dirty="0" smtClean="0"/>
              <a:t>w postępowaniu podatkowym przejawia się w możliwości skonkretyzowania wobec danego podmiotu zobowiązania podatkowego wynikającego z obowiązku podatkowego lub przyznania określonych uprawnień ( ulg ) związanych z tym zobowiązaniem.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l-PL" altLang="pl-PL" sz="3000" b="1" dirty="0" smtClean="0"/>
              <a:t>Interes faktyczny 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altLang="pl-PL" sz="2800" b="1" dirty="0" smtClean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288" y="188913"/>
            <a:ext cx="8424862" cy="1008062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200" dirty="0" smtClean="0"/>
              <a:t>Komornik sądowy</a:t>
            </a:r>
            <a:endParaRPr lang="en-US" altLang="pl-PL" sz="3200" dirty="0" smtClean="0"/>
          </a:p>
        </p:txBody>
      </p:sp>
      <p:sp>
        <p:nvSpPr>
          <p:cNvPr id="2334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484313"/>
            <a:ext cx="8713787" cy="50403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l-PL" altLang="pl-PL" sz="2800" dirty="0" smtClean="0"/>
              <a:t>Jest płatnikiem podatku od dostawy dokonywanej w trybie egzekucji towarów będących własnością dłużnika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l-PL" altLang="pl-PL" sz="2800" dirty="0" smtClean="0"/>
              <a:t>Obowiązki komornika ograniczają się wyłącznie do wystawienia </a:t>
            </a:r>
            <a:r>
              <a:rPr lang="pl-PL" altLang="pl-PL" sz="2800" b="1" u="sng" dirty="0" smtClean="0"/>
              <a:t>w imieniu i na rzecz </a:t>
            </a:r>
            <a:r>
              <a:rPr lang="pl-PL" altLang="pl-PL" sz="2800" dirty="0" smtClean="0"/>
              <a:t>dłużnika faktury i odprowadzenia kwoty podatku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pl-PL" altLang="pl-PL" sz="2800" dirty="0" smtClean="0"/>
              <a:t>Obowiązki te mają charakter czysto techniczny (instrumentalny) w stosunku do obowiązku podatkowego podatnika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7950" y="188913"/>
            <a:ext cx="8856663" cy="1368425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200" dirty="0" smtClean="0"/>
              <a:t>Kryterium uszczuplenia majątkowego 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07950" y="1557338"/>
            <a:ext cx="8856663" cy="49704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l-PL" altLang="pl-PL" sz="2800" smtClean="0">
                <a:effectLst/>
              </a:rPr>
              <a:t>Płatnik może być stroną postępowania o zwrot nadpłaty w przypadku gdy na skutek własnych błędów wpłacił podatek w wysokości większej od należnej przez </a:t>
            </a:r>
            <a:r>
              <a:rPr lang="pl-PL" altLang="pl-PL" sz="2800" b="1" u="sng" smtClean="0">
                <a:effectLst/>
              </a:rPr>
              <a:t>co uszczuplił swój majątek </a:t>
            </a:r>
          </a:p>
          <a:p>
            <a:pPr eaLnBrk="1" hangingPunct="1">
              <a:lnSpc>
                <a:spcPct val="80000"/>
              </a:lnSpc>
            </a:pPr>
            <a:endParaRPr lang="pl-PL" altLang="pl-PL" sz="2800" b="1" u="sng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pl-PL" altLang="pl-PL" sz="2800" smtClean="0">
                <a:effectLst/>
              </a:rPr>
              <a:t>Podatek jednak nie został zapłacony z majątku płatnika ale z ceny wylicytowanej w postępowaniu egzekucyjnym</a:t>
            </a:r>
          </a:p>
          <a:p>
            <a:pPr eaLnBrk="1" hangingPunct="1">
              <a:lnSpc>
                <a:spcPct val="80000"/>
              </a:lnSpc>
            </a:pPr>
            <a:endParaRPr lang="pl-PL" altLang="pl-PL" sz="280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pl-PL" altLang="pl-PL" sz="2800" smtClean="0">
                <a:effectLst/>
              </a:rPr>
              <a:t>Od 1 stycznia 2016 r.  W art. 75 § 2 – expressis verbis – płatnik może złożyć wniosek tylko  w sytuacjach powodujących uszczerbek w jego majątku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950" y="260350"/>
            <a:ext cx="8737600" cy="1152525"/>
          </a:xfrm>
        </p:spPr>
        <p:txBody>
          <a:bodyPr/>
          <a:lstStyle/>
          <a:p>
            <a:pPr>
              <a:defRPr/>
            </a:pPr>
            <a:r>
              <a:rPr lang="pl-PL" sz="3800" dirty="0" smtClean="0"/>
              <a:t>Zakres stosowania art. 165 § 3a</a:t>
            </a:r>
            <a:endParaRPr lang="pl-PL" sz="3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288" y="1628775"/>
            <a:ext cx="8450262" cy="467995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 wszczęciu postępowania </a:t>
            </a:r>
            <a:r>
              <a:rPr lang="pl-PL" b="1" u="sng" dirty="0" smtClean="0"/>
              <a:t>na wniosek jednej ze stron</a:t>
            </a:r>
            <a:r>
              <a:rPr lang="pl-PL" dirty="0" smtClean="0"/>
              <a:t> organ podatkowy zawiadamia wszystkie pozostałe osoby będące stroną w sprawie</a:t>
            </a:r>
          </a:p>
          <a:p>
            <a:pPr>
              <a:defRPr/>
            </a:pPr>
            <a:r>
              <a:rPr lang="pl-PL" dirty="0" smtClean="0"/>
              <a:t>Wyrok NSA z 2.10.2012 r  II FSK 289/11 w takim przypadku organ podatkowy jest obowiązany ustalić z czyją nadpłatą ma do czynienia płatnika czy podatnika.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218488" cy="11684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850" y="1844675"/>
            <a:ext cx="8640763" cy="4752975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Zastosowanie art. 165 § 3a  pozwala na „pozbycie” się nadpłaty z kont US</a:t>
            </a:r>
          </a:p>
          <a:p>
            <a:pPr>
              <a:defRPr/>
            </a:pPr>
            <a:endParaRPr lang="pl-PL" dirty="0"/>
          </a:p>
          <a:p>
            <a:pPr>
              <a:defRPr/>
            </a:pPr>
            <a:r>
              <a:rPr lang="pl-PL" dirty="0" smtClean="0"/>
              <a:t>Zastosowanie 165 a – odmowa wszczęcia postępowania – podanie wniesione przez osobę nie będącą stroną</a:t>
            </a:r>
          </a:p>
          <a:p>
            <a:pPr>
              <a:defRPr/>
            </a:pPr>
            <a:r>
              <a:rPr lang="pl-PL" dirty="0" smtClean="0"/>
              <a:t>Brak możliwości wyegzekwowania wniosku o stwierdzenie nadpłaty od podatnika</a:t>
            </a:r>
            <a:endParaRPr lang="pl-PL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arstwy szkła">
  <a:themeElements>
    <a:clrScheme name="Warstwy szkła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Warstwy szkł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Warstwy szkła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rstwy szkła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rstwy szkła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rstwy szkła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rstwy szkła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rstwy szkła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rstwy szkła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rstwy szkła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10270</TotalTime>
  <Words>359</Words>
  <Application>Microsoft Office PowerPoint</Application>
  <PresentationFormat>Pokaz na ekranie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Wingdings</vt:lpstr>
      <vt:lpstr>Warstwy szkła</vt:lpstr>
      <vt:lpstr>Odmowa stwierdzenia nadpłaty VAT płatnikowi (komornikowi sądowemu)  Wyrok WSA w Poznaniu I SA/Po 1112/ 16</vt:lpstr>
      <vt:lpstr>Stan faktyczny</vt:lpstr>
      <vt:lpstr>Prezentacja programu PowerPoint</vt:lpstr>
      <vt:lpstr>Legitymacja do bycia stroną postępowania</vt:lpstr>
      <vt:lpstr>Komornik sądowy</vt:lpstr>
      <vt:lpstr>Kryterium uszczuplenia majątkowego </vt:lpstr>
      <vt:lpstr>Zakres stosowania art. 165 § 3a</vt:lpstr>
      <vt:lpstr>Podsumowanie</vt:lpstr>
    </vt:vector>
  </TitlesOfParts>
  <Company>Ministerstwo Finansów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Zobowiązania podatkowe</dc:title>
  <dc:creator>n</dc:creator>
  <cp:lastModifiedBy>Wojciech Morawski</cp:lastModifiedBy>
  <cp:revision>420</cp:revision>
  <dcterms:created xsi:type="dcterms:W3CDTF">2008-06-16T19:41:55Z</dcterms:created>
  <dcterms:modified xsi:type="dcterms:W3CDTF">2018-03-09T09:47:05Z</dcterms:modified>
</cp:coreProperties>
</file>