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handoutMasterIdLst>
    <p:handoutMasterId r:id="rId22"/>
  </p:handoutMasterIdLst>
  <p:sldIdLst>
    <p:sldId id="256" r:id="rId2"/>
    <p:sldId id="313" r:id="rId3"/>
    <p:sldId id="374" r:id="rId4"/>
    <p:sldId id="376" r:id="rId5"/>
    <p:sldId id="369" r:id="rId6"/>
    <p:sldId id="346" r:id="rId7"/>
    <p:sldId id="347" r:id="rId8"/>
    <p:sldId id="348" r:id="rId9"/>
    <p:sldId id="370" r:id="rId10"/>
    <p:sldId id="372" r:id="rId11"/>
    <p:sldId id="373" r:id="rId12"/>
    <p:sldId id="375" r:id="rId13"/>
    <p:sldId id="378" r:id="rId14"/>
    <p:sldId id="379" r:id="rId15"/>
    <p:sldId id="380" r:id="rId16"/>
    <p:sldId id="382" r:id="rId17"/>
    <p:sldId id="384" r:id="rId18"/>
    <p:sldId id="390" r:id="rId19"/>
    <p:sldId id="334" r:id="rId20"/>
  </p:sldIdLst>
  <p:sldSz cx="9144000" cy="6858000" type="screen4x3"/>
  <p:notesSz cx="69469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CC33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74377" autoAdjust="0"/>
  </p:normalViewPr>
  <p:slideViewPr>
    <p:cSldViewPr>
      <p:cViewPr varScale="1">
        <p:scale>
          <a:sx n="66" d="100"/>
          <a:sy n="66" d="100"/>
        </p:scale>
        <p:origin x="191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3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48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9353D144-743A-48F7-8E18-A905C43F696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67920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5513" y="4410075"/>
            <a:ext cx="5095875" cy="417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205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t" anchorCtr="0" compatLnSpc="1">
            <a:prstTxWarp prst="textNoShape">
              <a:avLst/>
            </a:prstTxWarp>
          </a:bodyPr>
          <a:lstStyle>
            <a:lvl1pPr algn="r"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defTabSz="925513" eaLnBrk="0" hangingPunct="0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055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820150"/>
            <a:ext cx="3009900" cy="4635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2738" tIns="46368" rIns="92738" bIns="46368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 smtClean="0"/>
            </a:lvl1pPr>
          </a:lstStyle>
          <a:p>
            <a:pPr>
              <a:defRPr/>
            </a:pPr>
            <a:fld id="{ADE0EF35-D422-420E-9692-BD6E6D7BFA6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654408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024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36F5A1C-4C60-4476-AD6A-B6C8C6946048}" type="slidenum">
              <a:rPr lang="pl-PL" altLang="pl-PL" sz="1200"/>
              <a:pPr/>
              <a:t>2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2808840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229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03510CC-6A55-449F-98B4-96A8DC41C827}" type="slidenum">
              <a:rPr lang="pl-PL" altLang="pl-PL" sz="1200"/>
              <a:pPr/>
              <a:t>3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292869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536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6FB976-9DD4-417A-AA2A-438EB765A42D}" type="slidenum">
              <a:rPr lang="pl-PL" altLang="pl-PL" sz="1200"/>
              <a:pPr/>
              <a:t>5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663999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741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F17919-F591-4F17-9A62-F20C50C9D809}" type="slidenum">
              <a:rPr lang="pl-PL" altLang="pl-PL" sz="1200"/>
              <a:pPr/>
              <a:t>6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1339395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19460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1B5093-20D0-4014-9637-CD799B17BFBF}" type="slidenum">
              <a:rPr lang="pl-PL" altLang="pl-PL" sz="1200"/>
              <a:pPr/>
              <a:t>7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2297663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150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2DF5F5-552C-4FD3-B727-7B3EE6632968}" type="slidenum">
              <a:rPr lang="pl-PL" altLang="pl-PL" sz="1200"/>
              <a:pPr/>
              <a:t>8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1100908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3556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2581A5-086F-465C-ACFB-18F8C935FE9C}" type="slidenum">
              <a:rPr lang="pl-PL" altLang="pl-PL" sz="1200"/>
              <a:pPr/>
              <a:t>9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2501998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9D0CF04-D585-49D5-86F8-8CB010DBD1B2}" type="slidenum">
              <a:rPr lang="pl-PL" altLang="pl-PL" sz="1200"/>
              <a:pPr/>
              <a:t>10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328376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ymbol zastępczy obrazu slajdu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Symbol zastępczy notatek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35844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E311B4-5000-4CD3-B64D-5FCE287F45DC}" type="slidenum">
              <a:rPr lang="pl-PL" altLang="pl-PL" sz="1200"/>
              <a:pPr/>
              <a:t>19</a:t>
            </a:fld>
            <a:endParaRPr lang="pl-PL" altLang="pl-PL" sz="1200"/>
          </a:p>
        </p:txBody>
      </p:sp>
    </p:spTree>
    <p:extLst>
      <p:ext uri="{BB962C8B-B14F-4D97-AF65-F5344CB8AC3E}">
        <p14:creationId xmlns:p14="http://schemas.microsoft.com/office/powerpoint/2010/main" val="59782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>
            <a:extLst>
              <a:ext uri="{FF2B5EF4-FFF2-40B4-BE49-F238E27FC236}"/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Freeform 7">
            <a:extLst>
              <a:ext uri="{FF2B5EF4-FFF2-40B4-BE49-F238E27FC236}"/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DCC67F-AB6B-43D1-9110-B6DCC73F46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82247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27B6D-C00D-44D9-99FB-B9E0BBC78ED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62951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B18FE-9F9C-463F-BED3-463330F4F2C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3819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142F6-92A6-4E84-8E3C-23A7911866B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28940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/>
            </a:extLst>
          </p:cNvPr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ight Triangle 6">
            <a:extLst>
              <a:ext uri="{FF2B5EF4-FFF2-40B4-BE49-F238E27FC236}"/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8EA9F5-1482-47FD-B971-A0656F2954C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3415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BC768-4CBF-459B-960D-A8C773DB53A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6998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132DF-F69D-436B-97B1-7D6D7CB156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0034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07C34-2F60-4942-9D3A-8C21EF41BDE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8816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4848E-5437-4A3A-AE69-7A8A1E1B2A1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0607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>
            <a:extLst>
              <a:ext uri="{FF2B5EF4-FFF2-40B4-BE49-F238E27FC236}"/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Triangle 17">
            <a:extLst>
              <a:ext uri="{FF2B5EF4-FFF2-40B4-BE49-F238E27FC236}"/>
            </a:extLst>
          </p:cNvPr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FFA3F68-8E1A-4B86-AB36-6555E824869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6082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>
            <a:extLst>
              <a:ext uri="{FF2B5EF4-FFF2-40B4-BE49-F238E27FC236}"/>
            </a:extLst>
          </p:cNvPr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Freeform 9">
            <a:extLst>
              <a:ext uri="{FF2B5EF4-FFF2-40B4-BE49-F238E27FC236}"/>
            </a:extLst>
          </p:cNvPr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pl-PL" noProof="0" dirty="0"/>
              <a:t>Kliknij ikonę, aby dodać obraz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8D93BB-0D52-453E-9C53-EED7A020D7F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5438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/>
            </a:extLst>
          </p:cNvPr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Freeform 7">
            <a:extLst>
              <a:ext uri="{FF2B5EF4-FFF2-40B4-BE49-F238E27FC236}"/>
            </a:extLst>
          </p:cNvPr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FCB4D24-C195-4125-B75F-4E73A18F82F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2" r:id="rId2"/>
    <p:sldLayoutId id="2147483840" r:id="rId3"/>
    <p:sldLayoutId id="2147483833" r:id="rId4"/>
    <p:sldLayoutId id="2147483834" r:id="rId5"/>
    <p:sldLayoutId id="2147483835" r:id="rId6"/>
    <p:sldLayoutId id="2147483836" r:id="rId7"/>
    <p:sldLayoutId id="2147483841" r:id="rId8"/>
    <p:sldLayoutId id="2147483842" r:id="rId9"/>
    <p:sldLayoutId id="2147483837" r:id="rId10"/>
    <p:sldLayoutId id="214748383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panose="020B0604020202020204" pitchFamily="34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088" y="1557338"/>
            <a:ext cx="7993062" cy="20669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altLang="pl-PL" dirty="0">
                <a:solidFill>
                  <a:schemeClr val="tx2"/>
                </a:solidFill>
              </a:rPr>
              <a:t/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/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 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	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/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dirty="0">
                <a:solidFill>
                  <a:schemeClr val="tx2"/>
                </a:solidFill>
              </a:rPr>
              <a:t>O zasadach rzetelnego procesu w niektórych sprawach podatkowych </a:t>
            </a:r>
            <a:r>
              <a:rPr lang="pl-PL" altLang="pl-PL" dirty="0" smtClean="0">
                <a:solidFill>
                  <a:schemeClr val="tx2"/>
                </a:solidFill>
              </a:rPr>
              <a:t/>
            </a:r>
            <a:br>
              <a:rPr lang="pl-PL" altLang="pl-PL" dirty="0" smtClean="0">
                <a:solidFill>
                  <a:schemeClr val="tx2"/>
                </a:solidFill>
              </a:rPr>
            </a:br>
            <a:r>
              <a:rPr lang="pl-PL" altLang="pl-PL" dirty="0" smtClean="0">
                <a:solidFill>
                  <a:schemeClr val="tx2"/>
                </a:solidFill>
              </a:rPr>
              <a:t>na </a:t>
            </a:r>
            <a:r>
              <a:rPr lang="pl-PL" altLang="pl-PL" dirty="0">
                <a:solidFill>
                  <a:schemeClr val="tx2"/>
                </a:solidFill>
              </a:rPr>
              <a:t>tle Europejskiej Konwencji o ochronie praw człowieka i podstawowych wolności</a:t>
            </a:r>
            <a:br>
              <a:rPr lang="pl-PL" altLang="pl-PL" dirty="0">
                <a:solidFill>
                  <a:schemeClr val="tx2"/>
                </a:solidFill>
              </a:rPr>
            </a:br>
            <a:r>
              <a:rPr lang="pl-PL" altLang="pl-PL" sz="2200" dirty="0">
                <a:solidFill>
                  <a:schemeClr val="tx2"/>
                </a:solidFill>
              </a:rPr>
              <a:t>( wyrok </a:t>
            </a:r>
            <a:r>
              <a:rPr lang="pl-PL" altLang="pl-PL" sz="2200" dirty="0" err="1">
                <a:solidFill>
                  <a:schemeClr val="tx2"/>
                </a:solidFill>
              </a:rPr>
              <a:t>ETPC</a:t>
            </a:r>
            <a:r>
              <a:rPr lang="pl-PL" altLang="pl-PL" sz="1800" dirty="0" err="1">
                <a:solidFill>
                  <a:schemeClr val="tx2"/>
                </a:solidFill>
              </a:rPr>
              <a:t>z</a:t>
            </a:r>
            <a:r>
              <a:rPr lang="pl-PL" altLang="pl-PL" sz="1800" dirty="0">
                <a:solidFill>
                  <a:schemeClr val="tx2"/>
                </a:solidFill>
              </a:rPr>
              <a:t> </a:t>
            </a:r>
            <a:r>
              <a:rPr lang="pl-PL" altLang="pl-PL" sz="2200" dirty="0">
                <a:solidFill>
                  <a:schemeClr val="tx2"/>
                </a:solidFill>
              </a:rPr>
              <a:t>w sprawie CHAP LTD v. Armenia z 4.05.2017 )</a:t>
            </a:r>
            <a:endParaRPr lang="pl-PL" altLang="pl-PL" sz="2800" dirty="0">
              <a:solidFill>
                <a:schemeClr val="tx2"/>
              </a:solidFill>
            </a:endParaRPr>
          </a:p>
        </p:txBody>
      </p:sp>
      <p:sp>
        <p:nvSpPr>
          <p:cNvPr id="409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00563"/>
            <a:ext cx="7212013" cy="1752600"/>
          </a:xfrm>
        </p:spPr>
        <p:txBody>
          <a:bodyPr/>
          <a:lstStyle/>
          <a:p>
            <a:pPr eaLnBrk="1" hangingPunct="1"/>
            <a:endParaRPr lang="pl-PL" altLang="pl-PL" cap="none">
              <a:solidFill>
                <a:srgbClr val="92D050"/>
              </a:solidFill>
              <a:cs typeface="Tunga" panose="020B0502040204020203" pitchFamily="34" charset="0"/>
            </a:endParaRPr>
          </a:p>
          <a:p>
            <a:pPr algn="r" eaLnBrk="1" hangingPunct="1"/>
            <a:r>
              <a:rPr lang="pl-PL" altLang="pl-PL" sz="1800" b="1" cap="none">
                <a:solidFill>
                  <a:schemeClr val="accent2"/>
                </a:solidFill>
                <a:cs typeface="Tunga" panose="020B0502040204020203" pitchFamily="34" charset="0"/>
              </a:rPr>
              <a:t>DR EWA PREJS</a:t>
            </a:r>
          </a:p>
          <a:p>
            <a:pPr algn="r" eaLnBrk="1" hangingPunct="1"/>
            <a:r>
              <a:rPr lang="pl-PL" altLang="pl-PL" sz="1800" b="1" cap="none">
                <a:solidFill>
                  <a:schemeClr val="accent2"/>
                </a:solidFill>
                <a:cs typeface="Tunga" panose="020B0502040204020203" pitchFamily="34" charset="0"/>
              </a:rPr>
              <a:t>KATEDRA PRAWA FINANSÓW PUBLICZNYCH</a:t>
            </a:r>
          </a:p>
          <a:p>
            <a:pPr algn="r" eaLnBrk="1" hangingPunct="1"/>
            <a:r>
              <a:rPr lang="pl-PL" altLang="pl-PL" sz="1800" b="1" cap="none">
                <a:solidFill>
                  <a:schemeClr val="accent2"/>
                </a:solidFill>
                <a:cs typeface="Tunga" panose="020B0502040204020203" pitchFamily="34" charset="0"/>
              </a:rPr>
              <a:t>UNIWERSYTET MIKOŁAJA KOPERNIKA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2457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sz="1800" i="1" u="sng" smtClean="0">
                <a:solidFill>
                  <a:schemeClr val="tx2"/>
                </a:solidFill>
              </a:rPr>
              <a:t>Podsumowanie pkt 51 :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1800" i="1" smtClean="0">
                <a:solidFill>
                  <a:schemeClr val="tx2"/>
                </a:solidFill>
              </a:rPr>
              <a:t>Sąd krajowy jednocześnie uznał zeznania świadków za nieistotne, odmawiając ich ponownego przesłuchania oraz oparł na nich wydany wyrok w sprawie,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1800" i="1" smtClean="0">
                <a:solidFill>
                  <a:schemeClr val="tx2"/>
                </a:solidFill>
              </a:rPr>
              <a:t>Zachowanie takie, w ocenie Trybunału, jednoznacznie stanowiło naruszenie art. 6 Konwencji.</a:t>
            </a:r>
            <a:br>
              <a:rPr lang="pl-PL" altLang="pl-PL" sz="1800" i="1" smtClean="0">
                <a:solidFill>
                  <a:schemeClr val="tx2"/>
                </a:solidFill>
              </a:rPr>
            </a:br>
            <a:endParaRPr lang="pl-PL" altLang="pl-PL" sz="1800" i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2400" dirty="0" smtClean="0">
                <a:solidFill>
                  <a:schemeClr val="accent2"/>
                </a:solidFill>
              </a:rPr>
              <a:t>Podsumowanie</a:t>
            </a:r>
            <a:endParaRPr lang="pl-PL" sz="2400" dirty="0">
              <a:solidFill>
                <a:schemeClr val="accent2"/>
              </a:solidFill>
            </a:endParaRPr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1800" i="1" smtClean="0">
                <a:solidFill>
                  <a:schemeClr val="tx2"/>
                </a:solidFill>
              </a:rPr>
              <a:t>Trybunał jednoznacznie wskazał, że gwarancje wynikające z art. 6 Konwencji o ochronie praw człowieka i podstawowych wolności powinny mieć zastosowanie również do spraw wynikających z postępowania podatkowego.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1800" i="1" smtClean="0">
                <a:solidFill>
                  <a:schemeClr val="tx2"/>
                </a:solidFill>
              </a:rPr>
              <a:t>Pojęcie „świadek” na gruncie Konwencji nie musi być tożsame z jego rozumieniem na tle prawa krajowego.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pl-PL" altLang="pl-PL" sz="1800" i="1" smtClean="0">
                <a:solidFill>
                  <a:schemeClr val="tx2"/>
                </a:solidFill>
              </a:rPr>
              <a:t>Dzięki orzecznictwu Trybunału rozszerza się pojęcie „sprawy karnej” zapewniając szersze spektrum ochrony w świetle gwarancji ustanawianych przez Konwencję.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2400" dirty="0" smtClean="0">
                <a:solidFill>
                  <a:schemeClr val="accent2"/>
                </a:solidFill>
              </a:rPr>
              <a:t>POLSKA LINIA ORZECZNICZA</a:t>
            </a:r>
            <a:endParaRPr lang="pl-PL" sz="2400" dirty="0">
              <a:solidFill>
                <a:schemeClr val="accent2"/>
              </a:solidFill>
            </a:endParaRP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altLang="pl-PL" sz="1800" i="1" smtClean="0">
                <a:solidFill>
                  <a:schemeClr val="tx2"/>
                </a:solidFill>
              </a:rPr>
              <a:t>Wyrok WSA w Gorzowie z 25.09.2008</a:t>
            </a:r>
          </a:p>
          <a:p>
            <a:pPr marL="0" indent="0" algn="just"/>
            <a:r>
              <a:rPr lang="pl-PL" altLang="pl-PL" sz="1800" i="1" smtClean="0">
                <a:solidFill>
                  <a:schemeClr val="accent2"/>
                </a:solidFill>
              </a:rPr>
              <a:t>dochody nieznajdujące pokrycia w ujawnionych źródłach przychodu</a:t>
            </a:r>
          </a:p>
          <a:p>
            <a:pPr marL="0" indent="0" algn="just"/>
            <a:r>
              <a:rPr lang="pl-PL" altLang="pl-PL" sz="1800" i="1" smtClean="0">
                <a:solidFill>
                  <a:schemeClr val="tx2"/>
                </a:solidFill>
              </a:rPr>
              <a:t>I SA/Go 285/08</a:t>
            </a:r>
          </a:p>
          <a:p>
            <a:pPr marL="0" indent="0" algn="just"/>
            <a:r>
              <a:rPr lang="pl-PL" altLang="pl-PL" sz="1800" i="1" smtClean="0">
                <a:solidFill>
                  <a:schemeClr val="tx2"/>
                </a:solidFill>
              </a:rPr>
              <a:t>Art. 6 ust. 3 lit. c i d Konwencji Rzymskiej z 1950 r. o ochronie Praw Człowieka i Podstawowych Wolności dotyczy praw oskarżonego w postępowaniu np. karnym czy karno-skarbowym, nie dotyczy natomiast praw skarżącego w postępowaniu podatkowym toczącym się przed organami podatkowymi danego państwa.</a:t>
            </a:r>
          </a:p>
          <a:p>
            <a:pPr marL="0" indent="0" algn="just"/>
            <a:endParaRPr lang="pl-PL" altLang="pl-PL" sz="1800" i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  <a:defRPr/>
            </a:pPr>
            <a:endParaRPr lang="pl-PL" sz="2400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ctr">
              <a:buFont typeface="Arial" charset="0"/>
              <a:buNone/>
              <a:defRPr/>
            </a:pPr>
            <a:endParaRPr lang="pl-PL" sz="2400" cap="all" dirty="0" smtClean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ctr">
              <a:buFont typeface="Arial" charset="0"/>
              <a:buNone/>
              <a:defRPr/>
            </a:pPr>
            <a:r>
              <a:rPr lang="pl-PL" sz="24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Inne gwarancje wynikające z art. 6 Konwencji</a:t>
            </a:r>
            <a:br>
              <a:rPr lang="pl-PL" sz="24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</a:br>
            <a:r>
              <a:rPr lang="pl-PL" sz="24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na tle orzecznictwa </a:t>
            </a:r>
            <a:r>
              <a:rPr lang="pl-PL" sz="2400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ETPC</a:t>
            </a:r>
            <a:r>
              <a:rPr lang="pl-PL" sz="1800" cap="all" dirty="0" err="1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z</a:t>
            </a:r>
            <a:r>
              <a:rPr lang="pl-PL" sz="2400" cap="all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  <a:endParaRPr lang="pl-PL" sz="2400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 smtClean="0">
                <a:solidFill>
                  <a:schemeClr val="accent2"/>
                </a:solidFill>
              </a:rPr>
              <a:t>wyrok z dnia 29.08.1997 r. w sprawie A.P</a:t>
            </a:r>
            <a:r>
              <a:rPr lang="pl-PL" sz="1800" dirty="0">
                <a:solidFill>
                  <a:schemeClr val="accent2"/>
                </a:solidFill>
              </a:rPr>
              <a:t>., M.P. i T.P. przeciwko Szwajcarii (skarga nr 19958/92</a:t>
            </a:r>
            <a:r>
              <a:rPr lang="pl-PL" sz="1800" dirty="0" smtClean="0">
                <a:solidFill>
                  <a:schemeClr val="accent2"/>
                </a:solidFill>
              </a:rPr>
              <a:t>)</a:t>
            </a:r>
            <a:endParaRPr lang="pl-PL" sz="1800" dirty="0">
              <a:solidFill>
                <a:schemeClr val="accent2"/>
              </a:solidFill>
            </a:endParaRPr>
          </a:p>
        </p:txBody>
      </p:sp>
      <p:sp>
        <p:nvSpPr>
          <p:cNvPr id="29699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1" indent="0" algn="just">
              <a:buFont typeface="Wingdings" panose="05000000000000000000" pitchFamily="2" charset="2"/>
              <a:buNone/>
            </a:pPr>
            <a:r>
              <a:rPr lang="pl-PL" altLang="pl-PL" sz="1800" i="1" smtClean="0">
                <a:solidFill>
                  <a:schemeClr val="tx2"/>
                </a:solidFill>
              </a:rPr>
              <a:t>Trybunał stanął na stanowisku, że wymierzone grzywny miały charakter sankcji karnych w myśl art. 6 Konwencji. Dodatkowo zdaniem Trybunału naruszały one fundamentalną zasadę prawa karnego, ponieważ </a:t>
            </a:r>
            <a:r>
              <a:rPr lang="pl-PL" altLang="pl-PL" sz="1800" i="1" smtClean="0">
                <a:solidFill>
                  <a:schemeClr val="accent2"/>
                </a:solidFill>
              </a:rPr>
              <a:t>nie nastąpiło ich wygaśnięcie po śmierci tego</a:t>
            </a:r>
            <a:r>
              <a:rPr lang="pl-PL" altLang="pl-PL" sz="1800" i="1" smtClean="0">
                <a:solidFill>
                  <a:schemeClr val="tx2"/>
                </a:solidFill>
              </a:rPr>
              <a:t>, </a:t>
            </a:r>
            <a:r>
              <a:rPr lang="pl-PL" altLang="pl-PL" sz="1800" i="1" smtClean="0">
                <a:solidFill>
                  <a:schemeClr val="accent2"/>
                </a:solidFill>
              </a:rPr>
              <a:t>kto popełnił przestępstwo</a:t>
            </a:r>
            <a:r>
              <a:rPr lang="pl-PL" altLang="pl-PL" sz="1800" i="1" smtClean="0">
                <a:solidFill>
                  <a:schemeClr val="tx2"/>
                </a:solidFill>
              </a:rPr>
              <a:t>. Oznacza to, że doszło do naruszenia art. 6 ust. 2 Konwencji. </a:t>
            </a:r>
            <a:endParaRPr lang="pl-PL" altLang="pl-PL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 smtClean="0">
                <a:solidFill>
                  <a:schemeClr val="accent2"/>
                </a:solidFill>
              </a:rPr>
              <a:t>wyrok z dnia</a:t>
            </a:r>
            <a:r>
              <a:rPr lang="pl-PL" sz="1800" dirty="0">
                <a:solidFill>
                  <a:schemeClr val="accent2"/>
                </a:solidFill>
              </a:rPr>
              <a:t> </a:t>
            </a:r>
            <a:r>
              <a:rPr lang="pl-PL" sz="1800" dirty="0" smtClean="0">
                <a:solidFill>
                  <a:schemeClr val="accent2"/>
                </a:solidFill>
              </a:rPr>
              <a:t>23.10.1997 r. </a:t>
            </a:r>
            <a:r>
              <a:rPr lang="en-GB" sz="1800" dirty="0" smtClean="0">
                <a:solidFill>
                  <a:schemeClr val="accent2"/>
                </a:solidFill>
              </a:rPr>
              <a:t>National </a:t>
            </a:r>
            <a:r>
              <a:rPr lang="en-GB" sz="1800" dirty="0">
                <a:solidFill>
                  <a:schemeClr val="accent2"/>
                </a:solidFill>
              </a:rPr>
              <a:t>and Provincial Building Society, Leeds Permanent Building Society </a:t>
            </a:r>
            <a:r>
              <a:rPr lang="en-GB" sz="1800" dirty="0" err="1">
                <a:solidFill>
                  <a:schemeClr val="accent2"/>
                </a:solidFill>
              </a:rPr>
              <a:t>oraz</a:t>
            </a:r>
            <a:r>
              <a:rPr lang="en-GB" sz="1800" dirty="0">
                <a:solidFill>
                  <a:schemeClr val="accent2"/>
                </a:solidFill>
              </a:rPr>
              <a:t> Yorkshire Building Society </a:t>
            </a:r>
            <a:r>
              <a:rPr lang="en-GB" sz="1800" dirty="0" err="1">
                <a:solidFill>
                  <a:schemeClr val="accent2"/>
                </a:solidFill>
              </a:rPr>
              <a:t>przeciwko</a:t>
            </a:r>
            <a:r>
              <a:rPr lang="en-GB" sz="1800" dirty="0">
                <a:solidFill>
                  <a:schemeClr val="accent2"/>
                </a:solidFill>
              </a:rPr>
              <a:t> </a:t>
            </a:r>
            <a:r>
              <a:rPr lang="en-GB" sz="1800" dirty="0" err="1">
                <a:solidFill>
                  <a:schemeClr val="accent2"/>
                </a:solidFill>
              </a:rPr>
              <a:t>Zjednoczonemu</a:t>
            </a:r>
            <a:r>
              <a:rPr lang="en-GB" sz="1800" dirty="0">
                <a:solidFill>
                  <a:schemeClr val="accent2"/>
                </a:solidFill>
              </a:rPr>
              <a:t> </a:t>
            </a:r>
            <a:r>
              <a:rPr lang="en-GB" sz="1800" dirty="0" err="1">
                <a:solidFill>
                  <a:schemeClr val="accent2"/>
                </a:solidFill>
              </a:rPr>
              <a:t>Królestwu</a:t>
            </a:r>
            <a:r>
              <a:rPr lang="en-GB" sz="1800" dirty="0">
                <a:solidFill>
                  <a:schemeClr val="accent2"/>
                </a:solidFill>
              </a:rPr>
              <a:t> </a:t>
            </a:r>
            <a:r>
              <a:rPr lang="en-GB" sz="1800" dirty="0" smtClean="0">
                <a:solidFill>
                  <a:schemeClr val="accent2"/>
                </a:solidFill>
              </a:rPr>
              <a:t>(</a:t>
            </a:r>
            <a:r>
              <a:rPr lang="en-GB" sz="1800" dirty="0" err="1">
                <a:solidFill>
                  <a:schemeClr val="accent2"/>
                </a:solidFill>
              </a:rPr>
              <a:t>skargi</a:t>
            </a:r>
            <a:r>
              <a:rPr lang="en-GB" sz="1800" dirty="0">
                <a:solidFill>
                  <a:schemeClr val="accent2"/>
                </a:solidFill>
              </a:rPr>
              <a:t> nr 21319/93, 21449/93 i 21675/93)</a:t>
            </a:r>
            <a:endParaRPr lang="pl-PL" sz="1800" dirty="0">
              <a:solidFill>
                <a:schemeClr val="accent2"/>
              </a:solidFill>
            </a:endParaRPr>
          </a:p>
        </p:txBody>
      </p:sp>
      <p:sp>
        <p:nvSpPr>
          <p:cNvPr id="3072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1" indent="0" algn="just">
              <a:buFont typeface="Wingdings" panose="05000000000000000000" pitchFamily="2" charset="2"/>
              <a:buNone/>
            </a:pPr>
            <a:r>
              <a:rPr lang="pl-PL" altLang="pl-PL" i="1" smtClean="0">
                <a:solidFill>
                  <a:schemeClr val="tx2"/>
                </a:solidFill>
              </a:rPr>
              <a:t>Trybunał uznał, że podjęte przez Parlament kroki zostały gruntownie przemyślane i nie zastosowano okresu przejściowego dla przepisów, pomimo silnego nacisku lobby budowlanego. </a:t>
            </a:r>
            <a:r>
              <a:rPr lang="pl-PL" altLang="pl-PL" i="1" smtClean="0">
                <a:solidFill>
                  <a:schemeClr val="accent2"/>
                </a:solidFill>
              </a:rPr>
              <a:t>Środki pieniężne wpłacone na rzecz Urzędu Skarbowego w związku z tymi przepisami nie były wynikiem podwójnego opodatkowania bądź  bezprawnego przejęcia majątku skarżących</a:t>
            </a:r>
            <a:r>
              <a:rPr lang="pl-PL" altLang="pl-PL" i="1" smtClean="0">
                <a:solidFill>
                  <a:schemeClr val="tx2"/>
                </a:solidFill>
              </a:rPr>
              <a:t>. Trybunał uznał, że celem artykułu 53 Ustawy o finansach z 1991 roku było uzupełnienie braków technicznych w Regulaminie z 1986 roku i cel tego środka jest rozsądny. Uwzględniał on interes publiczny w zagwarantowaniu by podmioty prywatne nie korzystały z przywileju nieoczekiwanego przypływu gotówki podczas trwania okresu przejściowego, a zarazem nie ograniczał dochodów Skarbu Państwa mogących wyniknąć z wad ustawy nowelizującej regulację podatkową.  Dlatego zdaniem Trybunału nie doszło do naruszenia art. 1 Protokołu nr 1, art. 1 Protokołu nr 1 w związku z art. 14 Konwencji, art. 6 ust. 1  oraz art. 6 ust. 1 w związku z art. 14 Konwencji.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 smtClean="0">
                <a:solidFill>
                  <a:schemeClr val="accent2"/>
                </a:solidFill>
              </a:rPr>
              <a:t>wyrok z dnia</a:t>
            </a:r>
            <a:r>
              <a:rPr lang="pl-PL" sz="1800" dirty="0">
                <a:solidFill>
                  <a:schemeClr val="accent2"/>
                </a:solidFill>
              </a:rPr>
              <a:t> 03.05.2001 </a:t>
            </a:r>
            <a:r>
              <a:rPr lang="pl-PL" sz="1800" dirty="0" smtClean="0">
                <a:solidFill>
                  <a:schemeClr val="accent2"/>
                </a:solidFill>
              </a:rPr>
              <a:t> r. w </a:t>
            </a:r>
            <a:r>
              <a:rPr lang="pl-PL" sz="1800" dirty="0">
                <a:solidFill>
                  <a:schemeClr val="accent2"/>
                </a:solidFill>
              </a:rPr>
              <a:t>sprawie J.B. przeciwko Szwajcarii (skarga nr 31827/96) </a:t>
            </a:r>
          </a:p>
        </p:txBody>
      </p:sp>
      <p:sp>
        <p:nvSpPr>
          <p:cNvPr id="31747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1" indent="0" algn="just">
              <a:buFont typeface="Wingdings" panose="05000000000000000000" pitchFamily="2" charset="2"/>
              <a:buNone/>
            </a:pPr>
            <a:r>
              <a:rPr lang="pl-PL" altLang="pl-PL" sz="1800" i="1" smtClean="0">
                <a:solidFill>
                  <a:schemeClr val="tx2"/>
                </a:solidFill>
              </a:rPr>
              <a:t>Trybunał stwierdził, że do standardów prawa międzynarodowego wchodzi </a:t>
            </a:r>
            <a:r>
              <a:rPr lang="pl-PL" altLang="pl-PL" sz="1800" i="1" smtClean="0">
                <a:solidFill>
                  <a:schemeClr val="accent2"/>
                </a:solidFill>
              </a:rPr>
              <a:t>prawo do milczenia oraz przywilej nie samooskarżania</a:t>
            </a:r>
            <a:r>
              <a:rPr lang="pl-PL" altLang="pl-PL" sz="1800" i="1" smtClean="0">
                <a:solidFill>
                  <a:schemeClr val="tx2"/>
                </a:solidFill>
              </a:rPr>
              <a:t>. Elementy te stanowią istotę pojęcia „sprawiedliwy proces” będącego gwarancją z art. 6 ust. 1 Konwencji, dlatego w powyższej sprawie doszło do jego naruszenia.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>
                <a:solidFill>
                  <a:schemeClr val="accent2"/>
                </a:solidFill>
              </a:rPr>
              <a:t>wyrok z dnia 23.07.2002  r. w sprawie </a:t>
            </a:r>
            <a:r>
              <a:rPr lang="pl-PL" sz="1800" dirty="0" err="1">
                <a:solidFill>
                  <a:schemeClr val="accent2"/>
                </a:solidFill>
              </a:rPr>
              <a:t>Janosevic</a:t>
            </a:r>
            <a:r>
              <a:rPr lang="pl-PL" sz="1800" dirty="0">
                <a:solidFill>
                  <a:schemeClr val="accent2"/>
                </a:solidFill>
              </a:rPr>
              <a:t> przeciwko Szwecji oraz </a:t>
            </a:r>
            <a:r>
              <a:rPr lang="pl-PL" sz="1800" dirty="0" err="1">
                <a:solidFill>
                  <a:schemeClr val="accent2"/>
                </a:solidFill>
              </a:rPr>
              <a:t>Västberga</a:t>
            </a:r>
            <a:r>
              <a:rPr lang="pl-PL" sz="1800" dirty="0">
                <a:solidFill>
                  <a:schemeClr val="accent2"/>
                </a:solidFill>
              </a:rPr>
              <a:t> Taxi </a:t>
            </a:r>
            <a:r>
              <a:rPr lang="pl-PL" sz="1800" dirty="0" err="1">
                <a:solidFill>
                  <a:schemeClr val="accent2"/>
                </a:solidFill>
              </a:rPr>
              <a:t>Aktiebolag</a:t>
            </a:r>
            <a:r>
              <a:rPr lang="pl-PL" sz="1800" dirty="0">
                <a:solidFill>
                  <a:schemeClr val="accent2"/>
                </a:solidFill>
              </a:rPr>
              <a:t> i </a:t>
            </a:r>
            <a:r>
              <a:rPr lang="pl-PL" sz="1800" dirty="0" err="1">
                <a:solidFill>
                  <a:schemeClr val="accent2"/>
                </a:solidFill>
              </a:rPr>
              <a:t>Vulic</a:t>
            </a:r>
            <a:r>
              <a:rPr lang="pl-PL" sz="1800" dirty="0">
                <a:solidFill>
                  <a:schemeClr val="accent2"/>
                </a:solidFill>
              </a:rPr>
              <a:t> przeciwko Szwecji </a:t>
            </a:r>
          </a:p>
        </p:txBody>
      </p:sp>
      <p:sp>
        <p:nvSpPr>
          <p:cNvPr id="32771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1" indent="0" algn="just">
              <a:buFont typeface="Wingdings" panose="05000000000000000000" pitchFamily="2" charset="2"/>
              <a:buNone/>
            </a:pPr>
            <a:r>
              <a:rPr lang="pl-PL" altLang="pl-PL" sz="1800" i="1" smtClean="0">
                <a:solidFill>
                  <a:schemeClr val="tx2"/>
                </a:solidFill>
              </a:rPr>
              <a:t>Trybunał uznał, iż zarówno organ podatkowy, jak i Sąd Administracyjny nie działały z pilnością wymaganą ze względu na charakter sprawy. </a:t>
            </a:r>
            <a:r>
              <a:rPr lang="pl-PL" altLang="pl-PL" sz="1800" i="1" smtClean="0">
                <a:solidFill>
                  <a:schemeClr val="accent2"/>
                </a:solidFill>
              </a:rPr>
              <a:t>Poprzez swoją opieszałość</a:t>
            </a:r>
            <a:r>
              <a:rPr lang="pl-PL" altLang="pl-PL" sz="1800" i="1" smtClean="0">
                <a:solidFill>
                  <a:schemeClr val="tx2"/>
                </a:solidFill>
              </a:rPr>
              <a:t> doprowadziły do nadmiernego opóźnienia w ustaleniu przez sąd istotnych kwestii, dotyczących nałożenia dodatkowych podatków i opłat podatkowych. Stanowi to naruszenie art.6 ust. 1 Konwencji.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>
                <a:solidFill>
                  <a:schemeClr val="accent2"/>
                </a:solidFill>
              </a:rPr>
              <a:t>wyrok z dnia 24.07.2008 r. w sprawie </a:t>
            </a:r>
            <a:r>
              <a:rPr lang="pl-PL" sz="1800" dirty="0" err="1">
                <a:solidFill>
                  <a:schemeClr val="accent2"/>
                </a:solidFill>
              </a:rPr>
              <a:t>André</a:t>
            </a:r>
            <a:r>
              <a:rPr lang="pl-PL" sz="1800" dirty="0">
                <a:solidFill>
                  <a:schemeClr val="accent2"/>
                </a:solidFill>
              </a:rPr>
              <a:t> i inni przeciwko Francji (skarga nr 18603/03) </a:t>
            </a:r>
          </a:p>
        </p:txBody>
      </p:sp>
      <p:sp>
        <p:nvSpPr>
          <p:cNvPr id="33795" name="Symbol zastępczy zawartości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lvl="1" indent="0" algn="just">
              <a:buFont typeface="Wingdings" panose="05000000000000000000" pitchFamily="2" charset="2"/>
              <a:buNone/>
            </a:pPr>
            <a:r>
              <a:rPr lang="pl-PL" altLang="pl-PL" sz="1800" i="1" smtClean="0">
                <a:solidFill>
                  <a:schemeClr val="tx2"/>
                </a:solidFill>
              </a:rPr>
              <a:t>Trybunał uznał, że doszło do naruszenia art. 6 ust. 1 ze względu na </a:t>
            </a:r>
            <a:r>
              <a:rPr lang="pl-PL" altLang="pl-PL" sz="1800" i="1" smtClean="0">
                <a:solidFill>
                  <a:schemeClr val="accent2"/>
                </a:solidFill>
              </a:rPr>
              <a:t>brak skutecznej  kontroli sądowej</a:t>
            </a:r>
            <a:r>
              <a:rPr lang="pl-PL" altLang="pl-PL" sz="1800" i="1" smtClean="0">
                <a:solidFill>
                  <a:schemeClr val="tx2"/>
                </a:solidFill>
              </a:rPr>
              <a:t>. Dodatkowo w powyższej sprawie doszło do naruszenia art. 8 Konwencji ze względu na nieproporcjonalność przeszukań i zajęć do celu w ramach kontroli podatkowej, przeprowadzonej w sprawie działalności spółki klienta skarżących, chociaż skarżący nie byli w żadnym momencie podejrzani ani oskarżeni o udział w przestępstwie popełnionym przez ich klienta lub o popełnienie przestępstwa.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pl-PL" altLang="pl-PL" smtClean="0">
              <a:solidFill>
                <a:schemeClr val="accent1"/>
              </a:solidFill>
            </a:endParaRPr>
          </a:p>
          <a:p>
            <a:pPr algn="ctr" eaLnBrk="1" hangingPunct="1"/>
            <a:endParaRPr lang="pl-PL" altLang="pl-PL" sz="2400" smtClean="0">
              <a:solidFill>
                <a:schemeClr val="accent1"/>
              </a:solidFill>
            </a:endParaRPr>
          </a:p>
          <a:p>
            <a:pPr algn="ctr" eaLnBrk="1" hangingPunct="1"/>
            <a:r>
              <a:rPr lang="pl-PL" altLang="pl-PL" sz="2400" smtClean="0">
                <a:solidFill>
                  <a:schemeClr val="accent1"/>
                </a:solidFill>
              </a:rPr>
              <a:t>DZIĘKUJĘ  ZA  UWAGĘ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000" dirty="0">
                <a:solidFill>
                  <a:schemeClr val="accent2"/>
                </a:solidFill>
              </a:rPr>
              <a:t>Wyrok Europejskiego Trybunału praw człowieka </a:t>
            </a:r>
            <a:br>
              <a:rPr lang="pl-PL" sz="2000" dirty="0">
                <a:solidFill>
                  <a:schemeClr val="accent2"/>
                </a:solidFill>
              </a:rPr>
            </a:br>
            <a:r>
              <a:rPr lang="pl-PL" sz="2000" dirty="0">
                <a:solidFill>
                  <a:schemeClr val="accent2"/>
                </a:solidFill>
              </a:rPr>
              <a:t>w sprawie chap </a:t>
            </a:r>
            <a:r>
              <a:rPr lang="pl-PL" sz="2000" dirty="0" err="1">
                <a:solidFill>
                  <a:schemeClr val="accent2"/>
                </a:solidFill>
              </a:rPr>
              <a:t>ltd</a:t>
            </a:r>
            <a:r>
              <a:rPr lang="pl-PL" sz="2000" dirty="0">
                <a:solidFill>
                  <a:schemeClr val="accent2"/>
                </a:solidFill>
              </a:rPr>
              <a:t> </a:t>
            </a:r>
            <a:r>
              <a:rPr lang="pl-PL" sz="1600" dirty="0">
                <a:solidFill>
                  <a:schemeClr val="accent2"/>
                </a:solidFill>
              </a:rPr>
              <a:t>v. </a:t>
            </a:r>
            <a:r>
              <a:rPr lang="pl-PL" sz="2000" dirty="0">
                <a:solidFill>
                  <a:schemeClr val="accent2"/>
                </a:solidFill>
              </a:rPr>
              <a:t>Armenia z 4.05. 2017 r.</a:t>
            </a:r>
            <a:br>
              <a:rPr lang="pl-PL" sz="2000" dirty="0">
                <a:solidFill>
                  <a:schemeClr val="accent2"/>
                </a:solidFill>
              </a:rPr>
            </a:br>
            <a:r>
              <a:rPr lang="pl-PL" sz="2000" dirty="0">
                <a:solidFill>
                  <a:schemeClr val="accent2"/>
                </a:solidFill>
              </a:rPr>
              <a:t> (skarga nr 15485/09)</a:t>
            </a:r>
          </a:p>
        </p:txBody>
      </p:sp>
      <p:sp>
        <p:nvSpPr>
          <p:cNvPr id="7171" name="Symbol zastępczy zawartości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defRPr/>
            </a:pPr>
            <a:endParaRPr lang="pl-PL" altLang="pl-PL" sz="2000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marL="0" indent="0" algn="ctr" eaLnBrk="1" hangingPunct="1">
              <a:defRPr/>
            </a:pPr>
            <a:r>
              <a:rPr lang="pl-PL" altLang="pl-PL" sz="2000" cap="all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Teza</a:t>
            </a:r>
            <a:endParaRPr lang="pl-PL" altLang="pl-PL" dirty="0">
              <a:solidFill>
                <a:schemeClr val="tx2"/>
              </a:solidFill>
            </a:endParaRPr>
          </a:p>
          <a:p>
            <a:pPr algn="just" eaLnBrk="1" hangingPunct="1">
              <a:defRPr/>
            </a:pPr>
            <a:r>
              <a:rPr lang="pl-PL" sz="1800" b="0" dirty="0"/>
              <a:t>	</a:t>
            </a:r>
            <a:r>
              <a:rPr lang="pl-PL" sz="1800" i="1" dirty="0">
                <a:solidFill>
                  <a:schemeClr val="tx2"/>
                </a:solidFill>
              </a:rPr>
              <a:t>Wszystkie dowody w sprawie muszą zasadniczo zostać przeprowadzone, na jawnej rozprawie, w obecności oskarżonego i z uwzględnieniem zasady kontradyktoryjności. Istnieją od tej zasady wyjątki, lecz nie mogą naruszać prawa do obrony. Co do zasady art. 6 ust. 1 i ust. 3 lit. d) Konwencji wymagają, by oskarżony miał daną odpowiednią i właściwą możliwość zakwestionowania zeznań świadka i przesłuchania świadka, czy to w chwili składania przez niego zeznań, czy to na etapie późniejszym. </a:t>
            </a:r>
            <a:endParaRPr lang="pl-PL" sz="1800" i="1" dirty="0" smtClean="0">
              <a:solidFill>
                <a:schemeClr val="tx2"/>
              </a:solidFill>
            </a:endParaRPr>
          </a:p>
          <a:p>
            <a:pPr algn="just" eaLnBrk="1" hangingPunct="1">
              <a:defRPr/>
            </a:pPr>
            <a:r>
              <a:rPr lang="pl-PL" sz="1800" i="1" dirty="0">
                <a:solidFill>
                  <a:schemeClr val="tx2"/>
                </a:solidFill>
              </a:rPr>
              <a:t>	</a:t>
            </a:r>
            <a:r>
              <a:rPr lang="pl-PL" sz="1800" i="1" dirty="0" smtClean="0">
                <a:solidFill>
                  <a:schemeClr val="tx2"/>
                </a:solidFill>
              </a:rPr>
              <a:t>Trybunał </a:t>
            </a:r>
            <a:r>
              <a:rPr lang="pl-PL" sz="1800" i="1" dirty="0">
                <a:solidFill>
                  <a:schemeClr val="tx2"/>
                </a:solidFill>
              </a:rPr>
              <a:t>uznał, że art. 6 Konwencji znajduje zastosowanie w postępowaniu dotyczącym nałożenia kar pieniężnych i dodatkowego zobowiązania podatkowego na skarżącą spółkę.</a:t>
            </a:r>
          </a:p>
          <a:p>
            <a:pPr eaLnBrk="1" hangingPunct="1">
              <a:defRPr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  <a:defRPr/>
            </a:pPr>
            <a:endParaRPr lang="pl-PL" alt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2000" dirty="0" smtClean="0">
                <a:solidFill>
                  <a:schemeClr val="accent2"/>
                </a:solidFill>
              </a:rPr>
              <a:t>Główne problemy</a:t>
            </a:r>
            <a:endParaRPr lang="pl-PL" sz="2000" dirty="0">
              <a:solidFill>
                <a:schemeClr val="accent2"/>
              </a:solidFill>
            </a:endParaRPr>
          </a:p>
        </p:txBody>
      </p:sp>
      <p:sp>
        <p:nvSpPr>
          <p:cNvPr id="7171" name="Symbol zastępczy zawartości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defRPr/>
            </a:pPr>
            <a:endParaRPr lang="pl-PL" altLang="pl-PL" sz="2000" cap="all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i="1" dirty="0">
                <a:solidFill>
                  <a:schemeClr val="tx2"/>
                </a:solidFill>
              </a:rPr>
              <a:t>Możliwość stosowania art. 6 Konwencji o ochronie prawa człowieka i podstawowych wartości do postępowania podatkowego.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i="1" dirty="0">
                <a:solidFill>
                  <a:schemeClr val="tx2"/>
                </a:solidFill>
              </a:rPr>
              <a:t>Zakres przedmiotowy pojęcia „świadka” rozumianego na gruncie art. 6 Konwencji.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pl-PL" sz="1800" i="1" dirty="0">
                <a:solidFill>
                  <a:schemeClr val="tx2"/>
                </a:solidFill>
              </a:rPr>
              <a:t>Zakres sformułowania „sprawa karna” oraz jego poszerzanie się poza tradycyjne rozumowanie karne. </a:t>
            </a:r>
          </a:p>
          <a:p>
            <a:pPr eaLnBrk="1" hangingPunct="1">
              <a:buFontTx/>
              <a:buNone/>
              <a:defRPr/>
            </a:pPr>
            <a:endParaRPr lang="pl-PL" alt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>
                <a:solidFill>
                  <a:schemeClr val="accent2"/>
                </a:solidFill>
              </a:rPr>
              <a:t>Artykuł  6  [Prawo do rzetelnego procesu sądowego]</a:t>
            </a:r>
            <a:br>
              <a:rPr lang="pl-PL" sz="1800" dirty="0" smtClean="0">
                <a:solidFill>
                  <a:schemeClr val="accent2"/>
                </a:solidFill>
              </a:rPr>
            </a:br>
            <a:r>
              <a:rPr lang="pl-PL" sz="1800" dirty="0" smtClean="0">
                <a:solidFill>
                  <a:schemeClr val="accent2"/>
                </a:solidFill>
              </a:rPr>
              <a:t>Konwencja o ochronie prawa człowieka i podstawowych wolności - sporządzona w Rzymie dnia 4 listopada 1950 r.</a:t>
            </a:r>
            <a:endParaRPr lang="pl-PL" sz="1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endParaRPr lang="pl-PL" sz="1200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1.  Każdy ma prawo do sprawiedliwego i publicznego rozpatrzenia jego sprawy w rozsądnym terminie przez niezawisły i bezstronny sąd ustanowiony ustawą przy rozstrzyganiu o jego prawach i obowiązkach o charakterze cywilnym albo o zasadności każdego oskarżenia w wytoczonej przeciwko niemu sprawie karnej. Postępowanie przed sądem jest jawne, jednak prasa i publiczność mogą być wyłączone z całości lub części rozprawy sądowej ze względów obyczajowych, z uwagi na porządek publiczny lub bezpieczeństwo państwowe w społeczeństwie demokratycznym, gdy wymaga tego dobro małoletnich lub gdy służy to ochronie życia prywatnego stron albo też w okolicznościach szczególnych, w granicach uznanych przez sąd za bezwzględnie konieczne, kiedy jawność mogłaby przynieść szkodę interesom wymiaru sprawiedliwości.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[…]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3.  Każdy oskarżony o popełnienie czynu zagrożonego karą ma co najmniej prawo do: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[…]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d) przesłuchania lub spowodowania przesłuchania świadków oskarżenia oraz żądania obecności i przesłuchania świadków obrony na takich samych warunkach jak świadków oskarżenia;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pl-PL" sz="1200" i="1" dirty="0">
                <a:solidFill>
                  <a:schemeClr val="tx2"/>
                </a:solidFill>
              </a:rPr>
              <a:t>[…] </a:t>
            </a:r>
          </a:p>
          <a:p>
            <a:pPr>
              <a:buFont typeface="Arial" charset="0"/>
              <a:buNone/>
              <a:defRPr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9219" name="Symbol zastępczy zawartości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1800" i="1" u="sng" dirty="0" smtClean="0">
                <a:solidFill>
                  <a:schemeClr val="tx2"/>
                </a:solidFill>
              </a:rPr>
              <a:t>Podsumowanie </a:t>
            </a:r>
            <a:r>
              <a:rPr lang="pl-PL" altLang="pl-PL" sz="1800" i="1" u="sng" dirty="0">
                <a:solidFill>
                  <a:schemeClr val="tx2"/>
                </a:solidFill>
              </a:rPr>
              <a:t>pkt 36 :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>
                <a:solidFill>
                  <a:schemeClr val="tx2"/>
                </a:solidFill>
              </a:rPr>
              <a:t>Człon karny art. 6 Konwencji ma zastosowanie </a:t>
            </a:r>
            <a:r>
              <a:rPr lang="pl-PL" sz="1800" i="1" dirty="0">
                <a:solidFill>
                  <a:schemeClr val="tx2"/>
                </a:solidFill>
              </a:rPr>
              <a:t>w postępowaniu dotyczącym nałożenia kar pieniężnych i dodatkowego zobowiązania podatkowego za niezapłacenie lub niedopłatę podatku w podatku dochodowym i VAT </a:t>
            </a:r>
            <a:endParaRPr lang="pl-PL" sz="1800" i="1" dirty="0" smtClean="0">
              <a:solidFill>
                <a:schemeClr val="tx2"/>
              </a:solidFill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pl-PL" altLang="pl-PL" sz="1800" i="1" dirty="0">
                <a:solidFill>
                  <a:schemeClr val="tx2"/>
                </a:solidFill>
              </a:rPr>
              <a:t>	</a:t>
            </a:r>
          </a:p>
          <a:p>
            <a:pPr marL="0" indent="0"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Przywołane wyroki: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Paykar</a:t>
            </a:r>
            <a:r>
              <a:rPr lang="pl-PL" sz="1800" i="1" dirty="0">
                <a:solidFill>
                  <a:schemeClr val="tx2"/>
                </a:solidFill>
              </a:rPr>
              <a:t> </a:t>
            </a:r>
            <a:r>
              <a:rPr lang="pl-PL" sz="1800" i="1" dirty="0" err="1">
                <a:solidFill>
                  <a:schemeClr val="tx2"/>
                </a:solidFill>
              </a:rPr>
              <a:t>Yev</a:t>
            </a:r>
            <a:r>
              <a:rPr lang="pl-PL" sz="1800" i="1" dirty="0">
                <a:solidFill>
                  <a:schemeClr val="tx2"/>
                </a:solidFill>
              </a:rPr>
              <a:t> </a:t>
            </a:r>
            <a:r>
              <a:rPr lang="pl-PL" sz="1800" i="1" dirty="0" err="1">
                <a:solidFill>
                  <a:schemeClr val="tx2"/>
                </a:solidFill>
              </a:rPr>
              <a:t>Haghtan</a:t>
            </a:r>
            <a:r>
              <a:rPr lang="pl-PL" sz="1800" i="1" dirty="0">
                <a:solidFill>
                  <a:schemeClr val="tx2"/>
                </a:solidFill>
              </a:rPr>
              <a:t> LTD v. Armenia, nr. 21638/03, 20 grudnia 2007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Jussila</a:t>
            </a:r>
            <a:r>
              <a:rPr lang="pl-PL" sz="1800" i="1" dirty="0">
                <a:solidFill>
                  <a:schemeClr val="tx2"/>
                </a:solidFill>
              </a:rPr>
              <a:t> v. Finlandia [GC], nr. 73053/01, 23 listopada 2006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Cecchetti</a:t>
            </a:r>
            <a:r>
              <a:rPr lang="pl-PL" sz="1800" i="1" dirty="0">
                <a:solidFill>
                  <a:schemeClr val="tx2"/>
                </a:solidFill>
              </a:rPr>
              <a:t> v. San Marino (</a:t>
            </a:r>
            <a:r>
              <a:rPr lang="pl-PL" sz="1800" i="1" dirty="0" err="1">
                <a:solidFill>
                  <a:schemeClr val="tx2"/>
                </a:solidFill>
              </a:rPr>
              <a:t>dec</a:t>
            </a:r>
            <a:r>
              <a:rPr lang="pl-PL" sz="1800" i="1" dirty="0">
                <a:solidFill>
                  <a:schemeClr val="tx2"/>
                </a:solidFill>
              </a:rPr>
              <a:t>.), nr. 40174/08, 9 kwietnia 2013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endParaRPr lang="pl-PL" altLang="pl-PL" sz="1800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1638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l-PL" altLang="pl-PL" i="1" smtClean="0">
                <a:solidFill>
                  <a:schemeClr val="tx2"/>
                </a:solidFill>
              </a:rPr>
              <a:t>Oczywistym jest, że są „oskarżenia o charakterze karnym” różnej wagi . </a:t>
            </a:r>
          </a:p>
          <a:p>
            <a:pPr eaLnBrk="1" hangingPunct="1"/>
            <a:r>
              <a:rPr lang="pl-PL" altLang="pl-PL" i="1" smtClean="0">
                <a:solidFill>
                  <a:schemeClr val="tx2"/>
                </a:solidFill>
              </a:rPr>
              <a:t>Co więcej, niezależna interpretacja przyjęta przez Konwencję  instytucji wynikającej z </a:t>
            </a:r>
            <a:r>
              <a:rPr lang="pl-PL" altLang="pl-PL" i="1" smtClean="0">
                <a:solidFill>
                  <a:schemeClr val="accent2"/>
                </a:solidFill>
              </a:rPr>
              <a:t>pojęcia „oskarżenie o charakterze karnym”</a:t>
            </a:r>
            <a:r>
              <a:rPr lang="pl-PL" altLang="pl-PL" i="1" smtClean="0">
                <a:solidFill>
                  <a:schemeClr val="tx2"/>
                </a:solidFill>
              </a:rPr>
              <a:t>, poprzez zastosowanie kryteriów Engel podpiera stopniowe poszerzanie rozumowania karnego do spraw, które nie należą ściśle do kategorii tradycyjnie postrzeganego prawa karnego (patrz Jussila, cytowana powyżej, § 4). </a:t>
            </a:r>
          </a:p>
          <a:p>
            <a:pPr eaLnBrk="1" hangingPunct="1"/>
            <a:r>
              <a:rPr lang="pl-PL" altLang="pl-PL" i="1" smtClean="0">
                <a:solidFill>
                  <a:schemeClr val="tx2"/>
                </a:solidFill>
              </a:rPr>
              <a:t>Tak więc, przyjmując, że postępowanie w sprawie dodatkowego zobowiązania podatkowego może mieścić się w zakresie gwarancji z art. 6, Trybunał przyjmuje, że takie zobowiązania podatkowe różnią się od trzonu prawa karnego; w konsekwencji, </a:t>
            </a:r>
            <a:r>
              <a:rPr lang="pl-PL" altLang="pl-PL" i="1" smtClean="0">
                <a:solidFill>
                  <a:schemeClr val="accent2"/>
                </a:solidFill>
              </a:rPr>
              <a:t>gwarancje wynikające z rzetelnego procesu karnego niekoniecznie będą mieć zastosowanie z ich pełną surowością</a:t>
            </a:r>
            <a:endParaRPr lang="pl-PL" altLang="pl-PL" i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endParaRPr lang="pl-PL" altLang="pl-PL" sz="180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8195" name="Symbol zastępczy zawartości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125538"/>
            <a:ext cx="7521575" cy="3578225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Podsumowanie pkt </a:t>
            </a:r>
            <a:r>
              <a:rPr lang="pl-PL" altLang="pl-PL" sz="1800" i="1" u="sng" dirty="0" smtClean="0">
                <a:solidFill>
                  <a:schemeClr val="tx2"/>
                </a:solidFill>
              </a:rPr>
              <a:t>41 </a:t>
            </a:r>
            <a:r>
              <a:rPr lang="pl-PL" altLang="pl-PL" sz="1800" i="1" dirty="0">
                <a:solidFill>
                  <a:schemeClr val="tx2"/>
                </a:solidFill>
              </a:rPr>
              <a:t>: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 smtClean="0">
                <a:solidFill>
                  <a:schemeClr val="tx2"/>
                </a:solidFill>
              </a:rPr>
              <a:t>Katalog spraw do których zastosowane ma art. 6 poszerza się poprzez orzecznictwo Trybunału i znacznie odbiega obecnie od tradycyjnego rozumienia „prawa karnego”,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 smtClean="0">
                <a:solidFill>
                  <a:schemeClr val="tx2"/>
                </a:solidFill>
              </a:rPr>
              <a:t>Zastosowanie do takich spraw gwarancji z art. 6 może podlegać pewnym ograniczeniom. 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pl-PL" altLang="pl-PL" sz="1800" i="1" dirty="0" smtClean="0">
              <a:solidFill>
                <a:schemeClr val="tx2"/>
              </a:solidFill>
            </a:endParaRPr>
          </a:p>
          <a:p>
            <a:pPr marL="0" indent="0" eaLnBrk="1" hangingPunct="1">
              <a:defRPr/>
            </a:pPr>
            <a:r>
              <a:rPr lang="pl-PL" altLang="pl-PL" sz="1800" i="1" u="sng" dirty="0" smtClean="0">
                <a:solidFill>
                  <a:schemeClr val="tx2"/>
                </a:solidFill>
              </a:rPr>
              <a:t>Przywołane </a:t>
            </a:r>
            <a:r>
              <a:rPr lang="pl-PL" altLang="pl-PL" sz="1800" i="1" u="sng" dirty="0">
                <a:solidFill>
                  <a:schemeClr val="tx2"/>
                </a:solidFill>
              </a:rPr>
              <a:t>wyroki: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pl-PL" sz="1800" i="1" dirty="0" err="1" smtClean="0">
                <a:solidFill>
                  <a:schemeClr val="tx2"/>
                </a:solidFill>
              </a:rPr>
              <a:t>Jussila</a:t>
            </a:r>
            <a:r>
              <a:rPr lang="pl-PL" sz="1800" i="1" dirty="0" smtClean="0">
                <a:solidFill>
                  <a:schemeClr val="tx2"/>
                </a:solidFill>
              </a:rPr>
              <a:t> </a:t>
            </a:r>
            <a:r>
              <a:rPr lang="pl-PL" sz="1800" i="1" dirty="0">
                <a:solidFill>
                  <a:schemeClr val="tx2"/>
                </a:solidFill>
              </a:rPr>
              <a:t>v. Finlandia [GC], nr. 73053/01, 23 listopada </a:t>
            </a:r>
            <a:r>
              <a:rPr lang="pl-PL" sz="1800" i="1" dirty="0" smtClean="0">
                <a:solidFill>
                  <a:schemeClr val="tx2"/>
                </a:solidFill>
              </a:rPr>
              <a:t>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Podsumowanie pkt 43 :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>
                <a:solidFill>
                  <a:schemeClr val="tx2"/>
                </a:solidFill>
              </a:rPr>
              <a:t>Dowody powinny być przeprowadzone na posiedzeniu jawnym, w obecności oskarżonego i z uwzględnieniem zasady kontradyktoryjności,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>
                <a:solidFill>
                  <a:schemeClr val="tx2"/>
                </a:solidFill>
              </a:rPr>
              <a:t>Wyjątki od tej zasady nie mogą naruszać prawa do obrony.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pl-PL" altLang="pl-PL" sz="1800" i="1" dirty="0">
              <a:solidFill>
                <a:schemeClr val="tx2"/>
              </a:solidFill>
            </a:endParaRPr>
          </a:p>
          <a:p>
            <a:pPr marL="0" indent="0"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Przywołane wyroki: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800" i="1" dirty="0">
                <a:solidFill>
                  <a:schemeClr val="tx2"/>
                </a:solidFill>
              </a:rPr>
              <a:t>Al.-</a:t>
            </a:r>
            <a:r>
              <a:rPr lang="pl-PL" sz="1800" i="1" dirty="0" err="1">
                <a:solidFill>
                  <a:schemeClr val="tx2"/>
                </a:solidFill>
              </a:rPr>
              <a:t>Khawaja</a:t>
            </a:r>
            <a:r>
              <a:rPr lang="pl-PL" sz="1800" i="1" dirty="0">
                <a:solidFill>
                  <a:schemeClr val="tx2"/>
                </a:solidFill>
              </a:rPr>
              <a:t> i </a:t>
            </a:r>
            <a:r>
              <a:rPr lang="pl-PL" sz="1800" i="1" dirty="0" err="1">
                <a:solidFill>
                  <a:schemeClr val="tx2"/>
                </a:solidFill>
              </a:rPr>
              <a:t>Tahery</a:t>
            </a:r>
            <a:r>
              <a:rPr lang="pl-PL" sz="1800" i="1" dirty="0">
                <a:solidFill>
                  <a:schemeClr val="tx2"/>
                </a:solidFill>
              </a:rPr>
              <a:t> v. Wielka Brytania [GC], nr. 26766/05 i 22228/06, 15 grudnia 2011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Khodorkovskiy</a:t>
            </a:r>
            <a:r>
              <a:rPr lang="pl-PL" sz="1800" i="1" dirty="0">
                <a:solidFill>
                  <a:schemeClr val="tx2"/>
                </a:solidFill>
              </a:rPr>
              <a:t> i </a:t>
            </a:r>
            <a:r>
              <a:rPr lang="pl-PL" sz="1800" i="1" dirty="0" err="1">
                <a:solidFill>
                  <a:schemeClr val="tx2"/>
                </a:solidFill>
              </a:rPr>
              <a:t>Lebedev</a:t>
            </a:r>
            <a:r>
              <a:rPr lang="pl-PL" sz="1800" i="1" dirty="0">
                <a:solidFill>
                  <a:schemeClr val="tx2"/>
                </a:solidFill>
              </a:rPr>
              <a:t> v. Rosja nr. 11082/06 i 13772/05, 25 lipca 2013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Schatschaschwili</a:t>
            </a:r>
            <a:r>
              <a:rPr lang="pl-PL" sz="1800" i="1" dirty="0">
                <a:solidFill>
                  <a:schemeClr val="tx2"/>
                </a:solidFill>
              </a:rPr>
              <a:t> v. Niemcy [GC], nr. 9154/10, 15 grudnia 2015 </a:t>
            </a:r>
          </a:p>
          <a:p>
            <a:pPr eaLnBrk="1" hangingPunct="1">
              <a:buFontTx/>
              <a:buNone/>
              <a:defRPr/>
            </a:pPr>
            <a:endParaRPr lang="pl-PL" altLang="pl-PL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4813"/>
            <a:ext cx="7519987" cy="549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400" dirty="0">
                <a:solidFill>
                  <a:schemeClr val="accent2"/>
                </a:solidFill>
              </a:rPr>
              <a:t>Najważniejsze fragmenty uzasadnienia wyroku</a:t>
            </a:r>
          </a:p>
        </p:txBody>
      </p:sp>
      <p:sp>
        <p:nvSpPr>
          <p:cNvPr id="2150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Podsumowanie pkt </a:t>
            </a:r>
            <a:r>
              <a:rPr lang="pl-PL" altLang="pl-PL" sz="1800" i="1" u="sng" dirty="0" smtClean="0">
                <a:solidFill>
                  <a:schemeClr val="tx2"/>
                </a:solidFill>
              </a:rPr>
              <a:t>47 </a:t>
            </a:r>
            <a:r>
              <a:rPr lang="pl-PL" altLang="pl-PL" sz="1800" i="1" u="sng" dirty="0">
                <a:solidFill>
                  <a:schemeClr val="tx2"/>
                </a:solidFill>
              </a:rPr>
              <a:t>: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 smtClean="0">
                <a:solidFill>
                  <a:schemeClr val="tx2"/>
                </a:solidFill>
              </a:rPr>
              <a:t>Pojęcie  „świadka” na tle Konwencji posiada autonomiczne znaczenie.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pl-PL" altLang="pl-PL" sz="1800" i="1" dirty="0" smtClean="0">
                <a:solidFill>
                  <a:schemeClr val="tx2"/>
                </a:solidFill>
              </a:rPr>
              <a:t>Gwarancje z art. 6 Konwencji mają zastosowanie do zeznań mających stanowić podstawę oskarżenia.  </a:t>
            </a:r>
            <a:br>
              <a:rPr lang="pl-PL" altLang="pl-PL" sz="1800" i="1" dirty="0" smtClean="0">
                <a:solidFill>
                  <a:schemeClr val="tx2"/>
                </a:solidFill>
              </a:rPr>
            </a:br>
            <a:endParaRPr lang="pl-PL" altLang="pl-PL" sz="1800" i="1" dirty="0">
              <a:solidFill>
                <a:schemeClr val="tx2"/>
              </a:solidFill>
            </a:endParaRPr>
          </a:p>
          <a:p>
            <a:pPr marL="0" indent="0" eaLnBrk="1" hangingPunct="1">
              <a:defRPr/>
            </a:pPr>
            <a:r>
              <a:rPr lang="pl-PL" altLang="pl-PL" sz="1800" i="1" u="sng" dirty="0">
                <a:solidFill>
                  <a:schemeClr val="tx2"/>
                </a:solidFill>
              </a:rPr>
              <a:t>Przywołane wyroki: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800" i="1" dirty="0">
                <a:solidFill>
                  <a:schemeClr val="tx2"/>
                </a:solidFill>
              </a:rPr>
              <a:t>Vidal v. Belgia, 22 kwietnia 1992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pl-PL" sz="1800" i="1" dirty="0" err="1">
                <a:solidFill>
                  <a:schemeClr val="tx2"/>
                </a:solidFill>
              </a:rPr>
              <a:t>Lucà</a:t>
            </a:r>
            <a:r>
              <a:rPr lang="pl-PL" sz="1800" i="1" dirty="0">
                <a:solidFill>
                  <a:schemeClr val="tx2"/>
                </a:solidFill>
              </a:rPr>
              <a:t> v. Włochy, nr. 33354/96, 27 luty 2001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Kapitał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3407</TotalTime>
  <Words>1122</Words>
  <Application>Microsoft Office PowerPoint</Application>
  <PresentationFormat>Pokaz na ekranie (4:3)</PresentationFormat>
  <Paragraphs>96</Paragraphs>
  <Slides>19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Times New Roman</vt:lpstr>
      <vt:lpstr>Arial</vt:lpstr>
      <vt:lpstr>Franklin Gothic Medium</vt:lpstr>
      <vt:lpstr>Franklin Gothic Book</vt:lpstr>
      <vt:lpstr>Wingdings</vt:lpstr>
      <vt:lpstr>Tunga</vt:lpstr>
      <vt:lpstr>Kąty</vt:lpstr>
      <vt:lpstr>       O zasadach rzetelnego procesu w niektórych sprawach podatkowych  na tle Europejskiej Konwencji o ochronie praw człowieka i podstawowych wolności ( wyrok ETPCz w sprawie CHAP LTD v. Armenia z 4.05.2017 )</vt:lpstr>
      <vt:lpstr>Wyrok Europejskiego Trybunału praw człowieka  w sprawie chap ltd v. Armenia z 4.05. 2017 r.  (skarga nr 15485/09)</vt:lpstr>
      <vt:lpstr>Główne problemy</vt:lpstr>
      <vt:lpstr> Artykuł  6  [Prawo do rzetelnego procesu sądowego] Konwencja o ochronie prawa człowieka i podstawowych wolności - sporządzona w Rzymie dnia 4 listopada 1950 r.</vt:lpstr>
      <vt:lpstr>Najważniejsze fragmenty uzasadnienia wyroku</vt:lpstr>
      <vt:lpstr>Najważniejsze fragmenty uzasadnienia wyroku</vt:lpstr>
      <vt:lpstr>Najważniejsze fragmenty uzasadnienia wyroku</vt:lpstr>
      <vt:lpstr>Najważniejsze fragmenty uzasadnienia wyroku</vt:lpstr>
      <vt:lpstr>Najważniejsze fragmenty uzasadnienia wyroku</vt:lpstr>
      <vt:lpstr>Najważniejsze fragmenty uzasadnienia wyroku</vt:lpstr>
      <vt:lpstr>Podsumowanie</vt:lpstr>
      <vt:lpstr>POLSKA LINIA ORZECZNICZA</vt:lpstr>
      <vt:lpstr>Prezentacja programu PowerPoint</vt:lpstr>
      <vt:lpstr>wyrok z dnia 29.08.1997 r. w sprawie A.P., M.P. i T.P. przeciwko Szwajcarii (skarga nr 19958/92)</vt:lpstr>
      <vt:lpstr>wyrok z dnia 23.10.1997 r. National and Provincial Building Society, Leeds Permanent Building Society oraz Yorkshire Building Society przeciwko Zjednoczonemu Królestwu (skargi nr 21319/93, 21449/93 i 21675/93)</vt:lpstr>
      <vt:lpstr>wyrok z dnia 03.05.2001  r. w sprawie J.B. przeciwko Szwajcarii (skarga nr 31827/96) </vt:lpstr>
      <vt:lpstr>wyrok z dnia 23.07.2002  r. w sprawie Janosevic przeciwko Szwecji oraz Västberga Taxi Aktiebolag i Vulic przeciwko Szwecji </vt:lpstr>
      <vt:lpstr>wyrok z dnia 24.07.2008 r. w sprawie André i inni przeciwko Francji (skarga nr 18603/03) 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Omówienie projektu</dc:title>
  <dc:creator>Ewa Prejs</dc:creator>
  <cp:lastModifiedBy>Wojciech Morawski</cp:lastModifiedBy>
  <cp:revision>247</cp:revision>
  <dcterms:created xsi:type="dcterms:W3CDTF">2007-05-24T17:50:51Z</dcterms:created>
  <dcterms:modified xsi:type="dcterms:W3CDTF">2018-03-09T08:46:42Z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TC010184561045</vt:lpwstr>
  </property>
</Properties>
</file>