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smtClean="0"/>
              <a:t>Tomasz Brzezicki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b="1" dirty="0" smtClean="0"/>
              <a:t>UMK w Toruniu </a:t>
            </a:r>
          </a:p>
          <a:p>
            <a:r>
              <a:rPr lang="pl-PL" b="1" dirty="0" smtClean="0"/>
              <a:t>Katedra Prawa Administracyjnego</a:t>
            </a:r>
            <a:endParaRPr lang="pl-PL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Problemy: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wniosek o wstrzymanie wykonania decyzji,</a:t>
            </a:r>
          </a:p>
          <a:p>
            <a:pPr>
              <a:buFontTx/>
              <a:buChar char="-"/>
            </a:pPr>
            <a:r>
              <a:rPr lang="pl-PL" smtClean="0"/>
              <a:t>wnioski </a:t>
            </a:r>
            <a:r>
              <a:rPr lang="pl-PL" dirty="0" smtClean="0"/>
              <a:t>o udzielenie ulgi.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smtClean="0"/>
              <a:t>Kiedy następuje uchylanie się od wykonania od obowiązku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b="1" dirty="0" smtClean="0"/>
              <a:t>Wyrok NSA z dnia 9.03.2016 r. </a:t>
            </a:r>
          </a:p>
          <a:p>
            <a:r>
              <a:rPr lang="pl-PL" b="1" dirty="0" smtClean="0"/>
              <a:t>(II FSK 259/14) 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6700" b="1" dirty="0" smtClean="0"/>
              <a:t>Stan faktyczny</a:t>
            </a:r>
            <a:endParaRPr lang="pl-PL" sz="67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</a:t>
            </a:r>
          </a:p>
          <a:p>
            <a:pPr algn="just">
              <a:buNone/>
            </a:pPr>
            <a:r>
              <a:rPr lang="pl-PL" dirty="0" smtClean="0"/>
              <a:t>	Tytuł ten obejmował należność z tytułu wpłaty z zysku jednoosobowych </a:t>
            </a:r>
            <a:r>
              <a:rPr lang="pl-PL" b="1" dirty="0" smtClean="0"/>
              <a:t>spółek Skarbu Państwa</a:t>
            </a:r>
            <a:r>
              <a:rPr lang="pl-PL" dirty="0" smtClean="0"/>
              <a:t> za marzec 2012 r. w kwocie należności głównej </a:t>
            </a:r>
            <a:r>
              <a:rPr lang="pl-PL" b="1" dirty="0" smtClean="0"/>
              <a:t>23.413.058,00 </a:t>
            </a:r>
            <a:r>
              <a:rPr lang="pl-PL" dirty="0" smtClean="0"/>
              <a:t>zł.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Działania Spółki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l-PL" dirty="0" smtClean="0"/>
              <a:t>	W przedmiotowej sprawie </a:t>
            </a:r>
            <a:r>
              <a:rPr lang="pl-PL" b="1" dirty="0" smtClean="0"/>
              <a:t>termin płatności podatku upłynął 30 kwietnia 2012 r.</a:t>
            </a:r>
            <a:r>
              <a:rPr lang="pl-PL" dirty="0" smtClean="0"/>
              <a:t> i od tego terminu spółka pozostawała w zwłoce ze spłatą zobowiązania. Tego stanu rzeczy nie podważa, w ocenie organu, </a:t>
            </a:r>
            <a:r>
              <a:rPr lang="pl-PL" b="1" dirty="0" smtClean="0"/>
              <a:t>fakt złożenia </a:t>
            </a:r>
            <a:r>
              <a:rPr lang="pl-PL" b="1" dirty="0" smtClean="0">
                <a:solidFill>
                  <a:srgbClr val="FF0000"/>
                </a:solidFill>
              </a:rPr>
              <a:t>wniosku o odroczenie terminu płatności podatku</a:t>
            </a:r>
            <a:r>
              <a:rPr lang="pl-PL" b="1" dirty="0" smtClean="0"/>
              <a:t> bowiem złożenie takiego wniosku nie stanowi, w świetle art. 33 </a:t>
            </a:r>
            <a:r>
              <a:rPr lang="pl-PL" b="1" dirty="0" err="1" smtClean="0"/>
              <a:t>pkt</a:t>
            </a:r>
            <a:r>
              <a:rPr lang="pl-PL" b="1" dirty="0" smtClean="0"/>
              <a:t> 6 </a:t>
            </a:r>
            <a:r>
              <a:rPr lang="pl-PL" b="1" dirty="0" err="1" smtClean="0"/>
              <a:t>u.p.e.a</a:t>
            </a:r>
            <a:r>
              <a:rPr lang="pl-PL" b="1" dirty="0" smtClean="0"/>
              <a:t>.,</a:t>
            </a:r>
            <a:r>
              <a:rPr lang="pl-PL" dirty="0" smtClean="0"/>
              <a:t> o niedopuszczalności egzekucji administracyjnej i nie daje podstawy wniesienia z tego powodu zarzutu.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Stanowisko Sądu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Wskazać trzeba, że choć </a:t>
            </a:r>
            <a:r>
              <a:rPr lang="pl-PL" dirty="0" err="1" smtClean="0"/>
              <a:t>u.p.e.a</a:t>
            </a:r>
            <a:r>
              <a:rPr lang="pl-PL" dirty="0" smtClean="0"/>
              <a:t>. </a:t>
            </a:r>
            <a:r>
              <a:rPr lang="pl-PL" b="1" dirty="0" smtClean="0"/>
              <a:t>nie zawiera definicji pojęcia</a:t>
            </a:r>
            <a:r>
              <a:rPr lang="pl-PL" dirty="0" smtClean="0"/>
              <a:t> "uchylanie się zobowiązanego od wykonania obowiązku”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"</a:t>
            </a:r>
            <a:r>
              <a:rPr lang="pl-PL" sz="4000" b="1" dirty="0" smtClean="0"/>
              <a:t>uchylanie się </a:t>
            </a:r>
            <a:r>
              <a:rPr lang="pl-PL" sz="4000" dirty="0" smtClean="0"/>
              <a:t>od wykonania obowiązku" </a:t>
            </a:r>
          </a:p>
          <a:p>
            <a:pPr algn="just">
              <a:buNone/>
            </a:pPr>
            <a:r>
              <a:rPr lang="pl-PL" sz="4000" dirty="0" smtClean="0"/>
              <a:t>=</a:t>
            </a:r>
          </a:p>
          <a:p>
            <a:pPr algn="just">
              <a:buNone/>
            </a:pPr>
            <a:r>
              <a:rPr lang="pl-PL" sz="4000" dirty="0" smtClean="0"/>
              <a:t>	</a:t>
            </a:r>
            <a:r>
              <a:rPr lang="pl-PL" sz="4000" b="1" dirty="0" smtClean="0"/>
              <a:t>niepodjęcie</a:t>
            </a:r>
            <a:r>
              <a:rPr lang="pl-PL" sz="4000" dirty="0" smtClean="0"/>
              <a:t> przez zobowiązanego działań zmierzających do jego wykonania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Organ przystępuje do podjęcia czynności mających na celu przymusowe wykonanie obowiązku ciążącego na zobowiązanym w każdym przypadku, </a:t>
            </a:r>
            <a:r>
              <a:rPr lang="pl-PL" b="1" dirty="0" smtClean="0"/>
              <a:t>gdy obowiązek jest wymagalny,</a:t>
            </a:r>
            <a:r>
              <a:rPr lang="pl-PL" dirty="0" smtClean="0"/>
              <a:t> a zobowiązany powstrzymuje się od jego wykonania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Wyrok NSA, 7.12.2016 r.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b="1" dirty="0" smtClean="0"/>
              <a:t>II FSK 3197/14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	Wierzyciel a </a:t>
            </a:r>
            <a:r>
              <a:rPr lang="pl-PL" b="1" dirty="0" smtClean="0"/>
              <a:t>może</a:t>
            </a:r>
            <a:r>
              <a:rPr lang="pl-PL" dirty="0" smtClean="0"/>
              <a:t> odstąpić od podjęcia omawianych czynności, gdy przemawiają za tym ważne względy dotyczące zobowiązanego, a nie stoi temu na przeszkodzie interes publiczny 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Wyrok NSA, 7.12.2016 r.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b="1" dirty="0" smtClean="0"/>
              <a:t>II FSK 3197/14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dirty="0" smtClean="0"/>
              <a:t>	„</a:t>
            </a:r>
            <a:r>
              <a:rPr lang="pl-PL" b="1" dirty="0" smtClean="0"/>
              <a:t>można</a:t>
            </a:r>
            <a:r>
              <a:rPr lang="pl-PL" dirty="0" smtClean="0"/>
              <a:t> także zakwalifikować sytuację złożenia wniosku o rozłożenie na raty płatności zobowiązania podatkowego, wierzyciel może odstąpić od podjęcia czynności zmierzających do zastosowania środków egzekucyjnych, o ile nie stoi temu na przeszkodzie interes publiczny…”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57</Words>
  <Application>Microsoft Office PowerPoint</Application>
  <PresentationFormat>Pokaz na ekranie (4:3)</PresentationFormat>
  <Paragraphs>26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Motyw pakietu Office</vt:lpstr>
      <vt:lpstr>Tomasz Brzezicki</vt:lpstr>
      <vt:lpstr>Kiedy następuje uchylanie się od wykonania od obowiązku</vt:lpstr>
      <vt:lpstr> Stan faktyczny</vt:lpstr>
      <vt:lpstr>Działania Spółki</vt:lpstr>
      <vt:lpstr>Stanowisko Sądu</vt:lpstr>
      <vt:lpstr>Prezentacja programu PowerPoint</vt:lpstr>
      <vt:lpstr>Prezentacja programu PowerPoint</vt:lpstr>
      <vt:lpstr>Wyrok NSA, 7.12.2016 r. II FSK 3197/14</vt:lpstr>
      <vt:lpstr>Wyrok NSA, 7.12.2016 r. II FSK 3197/14</vt:lpstr>
      <vt:lpstr>Problemy: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Tomasz Brzezicki</dc:title>
  <dc:creator>user</dc:creator>
  <cp:lastModifiedBy>Wojciech Morawski</cp:lastModifiedBy>
  <cp:revision>7</cp:revision>
  <dcterms:created xsi:type="dcterms:W3CDTF">2017-03-30T03:35:56Z</dcterms:created>
  <dcterms:modified xsi:type="dcterms:W3CDTF">2018-09-05T10:12:19Z</dcterms:modified>
</cp:coreProperties>
</file>