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5143500" type="screen16x9"/>
  <p:notesSz cx="9296400" cy="70104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zysztof J. Musial" initials="KJM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9367" autoAdjust="0"/>
  </p:normalViewPr>
  <p:slideViewPr>
    <p:cSldViewPr>
      <p:cViewPr varScale="1">
        <p:scale>
          <a:sx n="88" d="100"/>
          <a:sy n="88" d="100"/>
        </p:scale>
        <p:origin x="644" y="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147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265014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3089D-C224-421B-9A67-3A6B6E00DB87}" type="datetimeFigureOut">
              <a:rPr lang="pl-PL" smtClean="0"/>
              <a:pPr/>
              <a:t>09.03.2023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l-PL"/>
              <a:t>Materiał wewnętrzny Kancelarii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265014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21636A-B01B-4A1E-A22F-F8FAA392A6E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227666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3E6838C-D41A-4743-8C89-F1EAB9574D4F}" type="datetimeFigureOut">
              <a:rPr lang="pl-PL" smtClean="0"/>
              <a:pPr/>
              <a:t>09.03.2023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311400" y="525463"/>
            <a:ext cx="46736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pl-PL"/>
              <a:t>Materiał wewnętrzny Kancelarii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EA90D36-B263-44A8-BB71-7D751ABB282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319149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555603" y="1597821"/>
            <a:ext cx="5902596" cy="68589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55776" y="2427734"/>
            <a:ext cx="5904656" cy="18002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pl-PL" dirty="0"/>
          </a:p>
        </p:txBody>
      </p:sp>
      <p:pic>
        <p:nvPicPr>
          <p:cNvPr id="16" name="Obraz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0815" y="2303910"/>
            <a:ext cx="6560225" cy="51816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75" y="236651"/>
            <a:ext cx="1943369" cy="1110963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260" y="3939902"/>
            <a:ext cx="1616752" cy="923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807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20510" y="339502"/>
            <a:ext cx="7066289" cy="49796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20510" y="944366"/>
            <a:ext cx="7066289" cy="4003647"/>
          </a:xfrm>
          <a:prstGeom prst="rect">
            <a:avLst/>
          </a:prstGeom>
        </p:spPr>
        <p:txBody>
          <a:bodyPr/>
          <a:lstStyle>
            <a:lvl1pPr marL="342900" indent="-342900">
              <a:buSzPct val="60000"/>
              <a:buFontTx/>
              <a:buBlip>
                <a:blip r:embed="rId2"/>
              </a:buBlip>
              <a:defRPr>
                <a:solidFill>
                  <a:schemeClr val="bg1">
                    <a:lumMod val="85000"/>
                  </a:schemeClr>
                </a:solidFill>
              </a:defRPr>
            </a:lvl1pPr>
            <a:lvl2pPr marL="742950" indent="-285750">
              <a:buSzPct val="55000"/>
              <a:buFontTx/>
              <a:buBlip>
                <a:blip r:embed="rId2"/>
              </a:buBlip>
              <a:defRPr>
                <a:solidFill>
                  <a:schemeClr val="bg1">
                    <a:lumMod val="85000"/>
                  </a:schemeClr>
                </a:solidFill>
              </a:defRPr>
            </a:lvl2pPr>
            <a:lvl3pPr marL="1143000" indent="-228600">
              <a:buSzPct val="50000"/>
              <a:buFontTx/>
              <a:buBlip>
                <a:blip r:embed="rId2"/>
              </a:buBlip>
              <a:defRPr>
                <a:solidFill>
                  <a:schemeClr val="bg1">
                    <a:lumMod val="85000"/>
                  </a:schemeClr>
                </a:solidFill>
              </a:defRPr>
            </a:lvl3pPr>
            <a:lvl4pPr marL="1600200" indent="-228600">
              <a:buSzPct val="45000"/>
              <a:buFontTx/>
              <a:buBlip>
                <a:blip r:embed="rId2"/>
              </a:buBlip>
              <a:defRPr>
                <a:solidFill>
                  <a:schemeClr val="bg1">
                    <a:lumMod val="85000"/>
                  </a:schemeClr>
                </a:solidFill>
              </a:defRPr>
            </a:lvl4pPr>
            <a:lvl5pPr marL="2057400" indent="-228600">
              <a:buSzPct val="40000"/>
              <a:buFontTx/>
              <a:buBlip>
                <a:blip r:embed="rId2"/>
              </a:buBlip>
              <a:defRPr>
                <a:solidFill>
                  <a:schemeClr val="bg1">
                    <a:lumMod val="85000"/>
                  </a:schemeClr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pic>
        <p:nvPicPr>
          <p:cNvPr id="8" name="Obraz 7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052" y="915566"/>
            <a:ext cx="7560000" cy="28800"/>
          </a:xfrm>
          <a:prstGeom prst="rect">
            <a:avLst/>
          </a:prstGeom>
        </p:spPr>
      </p:pic>
      <p:grpSp>
        <p:nvGrpSpPr>
          <p:cNvPr id="7" name="Grupa 6"/>
          <p:cNvGrpSpPr/>
          <p:nvPr userDrawn="1"/>
        </p:nvGrpSpPr>
        <p:grpSpPr>
          <a:xfrm>
            <a:off x="1" y="0"/>
            <a:ext cx="1475656" cy="5236046"/>
            <a:chOff x="1" y="0"/>
            <a:chExt cx="1475656" cy="5236046"/>
          </a:xfrm>
        </p:grpSpPr>
        <p:pic>
          <p:nvPicPr>
            <p:cNvPr id="4" name="Obraz 3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0"/>
              <a:ext cx="1475656" cy="5236046"/>
            </a:xfrm>
            <a:prstGeom prst="rect">
              <a:avLst/>
            </a:prstGeom>
          </p:spPr>
        </p:pic>
        <p:pic>
          <p:nvPicPr>
            <p:cNvPr id="6" name="Obraz 5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512" y="195486"/>
              <a:ext cx="902899" cy="1283971"/>
            </a:xfrm>
            <a:prstGeom prst="rect">
              <a:avLst/>
            </a:prstGeom>
          </p:spPr>
        </p:pic>
      </p:grpSp>
      <p:pic>
        <p:nvPicPr>
          <p:cNvPr id="9" name="Obraz 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45" y="4733713"/>
            <a:ext cx="288032" cy="175380"/>
          </a:xfrm>
          <a:prstGeom prst="rect">
            <a:avLst/>
          </a:prstGeom>
        </p:spPr>
      </p:pic>
      <p:sp>
        <p:nvSpPr>
          <p:cNvPr id="13" name="Prostokąt 12"/>
          <p:cNvSpPr/>
          <p:nvPr userDrawn="1"/>
        </p:nvSpPr>
        <p:spPr>
          <a:xfrm>
            <a:off x="447257" y="4682903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00E44473-A2BB-46F4-A86B-00C6339C1EFB}" type="slidenum">
              <a:rPr lang="pl-PL" sz="1200" smtClean="0">
                <a:solidFill>
                  <a:schemeClr val="bg1">
                    <a:lumMod val="85000"/>
                  </a:schemeClr>
                </a:solidFill>
              </a:rPr>
              <a:pPr algn="ctr"/>
              <a:t>‹#›</a:t>
            </a:fld>
            <a:endParaRPr lang="pl-PL" sz="1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563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20510" y="339501"/>
            <a:ext cx="7066289" cy="49796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620510" y="933580"/>
            <a:ext cx="3455546" cy="4014434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bg1">
                    <a:lumMod val="8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8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8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8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8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8064" y="933580"/>
            <a:ext cx="3538735" cy="4014434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bg1">
                    <a:lumMod val="8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8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8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8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8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pic>
        <p:nvPicPr>
          <p:cNvPr id="9" name="Obraz 8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511" y="919179"/>
            <a:ext cx="7560000" cy="28800"/>
          </a:xfrm>
          <a:prstGeom prst="rect">
            <a:avLst/>
          </a:prstGeom>
        </p:spPr>
      </p:pic>
      <p:grpSp>
        <p:nvGrpSpPr>
          <p:cNvPr id="6" name="Grupa 5"/>
          <p:cNvGrpSpPr/>
          <p:nvPr userDrawn="1"/>
        </p:nvGrpSpPr>
        <p:grpSpPr>
          <a:xfrm>
            <a:off x="1" y="0"/>
            <a:ext cx="1475656" cy="5236046"/>
            <a:chOff x="1" y="0"/>
            <a:chExt cx="1475656" cy="5236046"/>
          </a:xfrm>
        </p:grpSpPr>
        <p:pic>
          <p:nvPicPr>
            <p:cNvPr id="7" name="Obraz 6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0"/>
              <a:ext cx="1475656" cy="5236046"/>
            </a:xfrm>
            <a:prstGeom prst="rect">
              <a:avLst/>
            </a:prstGeom>
          </p:spPr>
        </p:pic>
        <p:pic>
          <p:nvPicPr>
            <p:cNvPr id="8" name="Obraz 7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512" y="195486"/>
              <a:ext cx="902899" cy="1283971"/>
            </a:xfrm>
            <a:prstGeom prst="rect">
              <a:avLst/>
            </a:prstGeom>
          </p:spPr>
        </p:pic>
      </p:grpSp>
      <p:pic>
        <p:nvPicPr>
          <p:cNvPr id="15" name="Obraz 1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45" y="4733713"/>
            <a:ext cx="288032" cy="175380"/>
          </a:xfrm>
          <a:prstGeom prst="rect">
            <a:avLst/>
          </a:prstGeom>
        </p:spPr>
      </p:pic>
      <p:sp>
        <p:nvSpPr>
          <p:cNvPr id="16" name="Prostokąt 15"/>
          <p:cNvSpPr/>
          <p:nvPr userDrawn="1"/>
        </p:nvSpPr>
        <p:spPr>
          <a:xfrm>
            <a:off x="447257" y="4682903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00E44473-A2BB-46F4-A86B-00C6339C1EFB}" type="slidenum">
              <a:rPr lang="pl-PL" sz="1200" smtClean="0">
                <a:solidFill>
                  <a:schemeClr val="bg1">
                    <a:lumMod val="85000"/>
                  </a:schemeClr>
                </a:solidFill>
              </a:rPr>
              <a:pPr algn="ctr"/>
              <a:t>‹#›</a:t>
            </a:fld>
            <a:endParaRPr lang="pl-PL" sz="1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811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20510" y="1151335"/>
            <a:ext cx="3383538" cy="479822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620510" y="1631156"/>
            <a:ext cx="3383538" cy="296346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076056" y="1151335"/>
            <a:ext cx="3610749" cy="479822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076056" y="1631156"/>
            <a:ext cx="3610749" cy="296346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pic>
        <p:nvPicPr>
          <p:cNvPr id="11" name="Obraz 1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511" y="919179"/>
            <a:ext cx="7560000" cy="28800"/>
          </a:xfrm>
          <a:prstGeom prst="rect">
            <a:avLst/>
          </a:prstGeom>
        </p:spPr>
      </p:pic>
      <p:grpSp>
        <p:nvGrpSpPr>
          <p:cNvPr id="8" name="Grupa 7"/>
          <p:cNvGrpSpPr/>
          <p:nvPr userDrawn="1"/>
        </p:nvGrpSpPr>
        <p:grpSpPr>
          <a:xfrm>
            <a:off x="1" y="0"/>
            <a:ext cx="1475656" cy="5236046"/>
            <a:chOff x="1" y="0"/>
            <a:chExt cx="1475656" cy="5236046"/>
          </a:xfrm>
        </p:grpSpPr>
        <p:pic>
          <p:nvPicPr>
            <p:cNvPr id="9" name="Obraz 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0"/>
              <a:ext cx="1475656" cy="5236046"/>
            </a:xfrm>
            <a:prstGeom prst="rect">
              <a:avLst/>
            </a:prstGeom>
          </p:spPr>
        </p:pic>
        <p:pic>
          <p:nvPicPr>
            <p:cNvPr id="10" name="Obraz 9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512" y="195486"/>
              <a:ext cx="902899" cy="1283971"/>
            </a:xfrm>
            <a:prstGeom prst="rect">
              <a:avLst/>
            </a:prstGeom>
          </p:spPr>
        </p:pic>
      </p:grpSp>
      <p:pic>
        <p:nvPicPr>
          <p:cNvPr id="17" name="Obraz 1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45" y="4733713"/>
            <a:ext cx="288032" cy="175380"/>
          </a:xfrm>
          <a:prstGeom prst="rect">
            <a:avLst/>
          </a:prstGeom>
        </p:spPr>
      </p:pic>
      <p:sp>
        <p:nvSpPr>
          <p:cNvPr id="18" name="Prostokąt 17"/>
          <p:cNvSpPr/>
          <p:nvPr userDrawn="1"/>
        </p:nvSpPr>
        <p:spPr>
          <a:xfrm>
            <a:off x="447257" y="4682903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00E44473-A2BB-46F4-A86B-00C6339C1EFB}" type="slidenum">
              <a:rPr lang="pl-PL" sz="1200" smtClean="0">
                <a:solidFill>
                  <a:schemeClr val="bg1">
                    <a:lumMod val="85000"/>
                  </a:schemeClr>
                </a:solidFill>
              </a:rPr>
              <a:pPr algn="ctr"/>
              <a:t>‹#›</a:t>
            </a:fld>
            <a:endParaRPr lang="pl-PL" sz="1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9" name="Tytuł 1"/>
          <p:cNvSpPr>
            <a:spLocks noGrp="1"/>
          </p:cNvSpPr>
          <p:nvPr>
            <p:ph type="title"/>
          </p:nvPr>
        </p:nvSpPr>
        <p:spPr>
          <a:xfrm>
            <a:off x="1620510" y="339501"/>
            <a:ext cx="7066289" cy="49796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6301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511" y="919179"/>
            <a:ext cx="7560000" cy="28800"/>
          </a:xfrm>
          <a:prstGeom prst="rect">
            <a:avLst/>
          </a:prstGeom>
        </p:spPr>
      </p:pic>
      <p:grpSp>
        <p:nvGrpSpPr>
          <p:cNvPr id="4" name="Grupa 3"/>
          <p:cNvGrpSpPr/>
          <p:nvPr userDrawn="1"/>
        </p:nvGrpSpPr>
        <p:grpSpPr>
          <a:xfrm>
            <a:off x="1" y="0"/>
            <a:ext cx="1475656" cy="5236046"/>
            <a:chOff x="1" y="0"/>
            <a:chExt cx="1475656" cy="5236046"/>
          </a:xfrm>
        </p:grpSpPr>
        <p:pic>
          <p:nvPicPr>
            <p:cNvPr id="5" name="Obraz 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0"/>
              <a:ext cx="1475656" cy="5236046"/>
            </a:xfrm>
            <a:prstGeom prst="rect">
              <a:avLst/>
            </a:prstGeom>
          </p:spPr>
        </p:pic>
        <p:pic>
          <p:nvPicPr>
            <p:cNvPr id="6" name="Obraz 5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512" y="195486"/>
              <a:ext cx="902899" cy="1283971"/>
            </a:xfrm>
            <a:prstGeom prst="rect">
              <a:avLst/>
            </a:prstGeom>
          </p:spPr>
        </p:pic>
      </p:grpSp>
      <p:pic>
        <p:nvPicPr>
          <p:cNvPr id="9" name="Obraz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682903"/>
            <a:ext cx="288032" cy="175380"/>
          </a:xfrm>
          <a:prstGeom prst="rect">
            <a:avLst/>
          </a:prstGeom>
        </p:spPr>
      </p:pic>
      <p:sp>
        <p:nvSpPr>
          <p:cNvPr id="12" name="Prostokąt 11"/>
          <p:cNvSpPr/>
          <p:nvPr userDrawn="1"/>
        </p:nvSpPr>
        <p:spPr>
          <a:xfrm>
            <a:off x="67816" y="4632093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00E44473-A2BB-46F4-A86B-00C6339C1EFB}" type="slidenum">
              <a:rPr lang="pl-PL" sz="1200" smtClean="0">
                <a:solidFill>
                  <a:schemeClr val="bg1">
                    <a:lumMod val="85000"/>
                  </a:schemeClr>
                </a:solidFill>
              </a:rPr>
              <a:pPr algn="ctr"/>
              <a:t>‹#›</a:t>
            </a:fld>
            <a:endParaRPr lang="pl-PL" sz="1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Tytuł 1"/>
          <p:cNvSpPr>
            <a:spLocks noGrp="1"/>
          </p:cNvSpPr>
          <p:nvPr>
            <p:ph type="title"/>
          </p:nvPr>
        </p:nvSpPr>
        <p:spPr>
          <a:xfrm>
            <a:off x="1620510" y="339502"/>
            <a:ext cx="7066289" cy="49796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89333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19672" y="204787"/>
            <a:ext cx="2880320" cy="638771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0" y="204789"/>
            <a:ext cx="4114800" cy="4389835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7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19672" y="987574"/>
            <a:ext cx="2880320" cy="36070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5" name="Grupa 4"/>
          <p:cNvGrpSpPr/>
          <p:nvPr userDrawn="1"/>
        </p:nvGrpSpPr>
        <p:grpSpPr>
          <a:xfrm>
            <a:off x="1" y="0"/>
            <a:ext cx="1475656" cy="5236046"/>
            <a:chOff x="1" y="0"/>
            <a:chExt cx="1475656" cy="5236046"/>
          </a:xfrm>
        </p:grpSpPr>
        <p:pic>
          <p:nvPicPr>
            <p:cNvPr id="6" name="Obraz 5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0"/>
              <a:ext cx="1475656" cy="5236046"/>
            </a:xfrm>
            <a:prstGeom prst="rect">
              <a:avLst/>
            </a:prstGeom>
          </p:spPr>
        </p:pic>
        <p:pic>
          <p:nvPicPr>
            <p:cNvPr id="7" name="Obraz 6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512" y="195486"/>
              <a:ext cx="902899" cy="1283971"/>
            </a:xfrm>
            <a:prstGeom prst="rect">
              <a:avLst/>
            </a:prstGeom>
          </p:spPr>
        </p:pic>
      </p:grpSp>
      <p:pic>
        <p:nvPicPr>
          <p:cNvPr id="14" name="Obraz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45" y="4733713"/>
            <a:ext cx="288032" cy="175380"/>
          </a:xfrm>
          <a:prstGeom prst="rect">
            <a:avLst/>
          </a:prstGeom>
        </p:spPr>
      </p:pic>
      <p:sp>
        <p:nvSpPr>
          <p:cNvPr id="15" name="Prostokąt 14"/>
          <p:cNvSpPr/>
          <p:nvPr userDrawn="1"/>
        </p:nvSpPr>
        <p:spPr>
          <a:xfrm>
            <a:off x="447257" y="4682903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00E44473-A2BB-46F4-A86B-00C6339C1EFB}" type="slidenum">
              <a:rPr lang="pl-PL" sz="1200" smtClean="0">
                <a:solidFill>
                  <a:schemeClr val="bg1">
                    <a:lumMod val="85000"/>
                  </a:schemeClr>
                </a:solidFill>
              </a:rPr>
              <a:pPr algn="ctr"/>
              <a:t>‹#›</a:t>
            </a:fld>
            <a:endParaRPr lang="pl-PL" sz="1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087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081" cy="5236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440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6" r:id="rId6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60000"/>
        <a:buFontTx/>
        <a:buBlip>
          <a:blip r:embed="rId9"/>
        </a:buBlip>
        <a:defRPr sz="28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SzPct val="55000"/>
        <a:buFontTx/>
        <a:buBlip>
          <a:blip r:embed="rId9"/>
        </a:buBlip>
        <a:defRPr sz="24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SzPct val="50000"/>
        <a:buFontTx/>
        <a:buBlip>
          <a:blip r:embed="rId9"/>
        </a:buBlip>
        <a:defRPr sz="20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SzPct val="50000"/>
        <a:buFontTx/>
        <a:buBlip>
          <a:blip r:embed="rId9"/>
        </a:buBlip>
        <a:defRPr sz="18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SzPct val="45000"/>
        <a:buFontTx/>
        <a:buBlip>
          <a:blip r:embed="rId9"/>
        </a:buBlip>
        <a:defRPr sz="16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Krzysztof.musial@musialipartnerzy.p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555603" y="699543"/>
            <a:ext cx="5902596" cy="1584176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FFFF00"/>
                </a:solidFill>
              </a:rPr>
              <a:t>Odpowiedzialność Państwa, w zakresie odsetek, za naruszenie prawa UE </a:t>
            </a:r>
            <a:r>
              <a:rPr lang="pl-PL" dirty="0"/>
              <a:t>(I SA/</a:t>
            </a:r>
            <a:r>
              <a:rPr lang="pl-PL" dirty="0" err="1"/>
              <a:t>Wr</a:t>
            </a:r>
            <a:r>
              <a:rPr lang="pl-PL" dirty="0"/>
              <a:t> 1123/21)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sz="1200" dirty="0"/>
              <a:t>				Toruń , 10-11 marca 2023 roku</a:t>
            </a:r>
          </a:p>
          <a:p>
            <a:endParaRPr lang="pl-PL" sz="1200" dirty="0"/>
          </a:p>
          <a:p>
            <a:endParaRPr lang="pl-PL" sz="1200" dirty="0"/>
          </a:p>
          <a:p>
            <a:endParaRPr lang="pl-PL" sz="1200" dirty="0"/>
          </a:p>
          <a:p>
            <a:endParaRPr lang="pl-PL" sz="1200" dirty="0"/>
          </a:p>
          <a:p>
            <a:endParaRPr lang="pl-PL" sz="1200" dirty="0"/>
          </a:p>
          <a:p>
            <a:endParaRPr lang="pl-PL" sz="1200" dirty="0"/>
          </a:p>
          <a:p>
            <a:r>
              <a:rPr lang="pl-PL" sz="1200" b="1" dirty="0">
                <a:solidFill>
                  <a:srgbClr val="FFFF00"/>
                </a:solidFill>
              </a:rPr>
              <a:t>Krzysztof J. Musiał – doradca podatkowy</a:t>
            </a:r>
          </a:p>
        </p:txBody>
      </p:sp>
      <p:sp>
        <p:nvSpPr>
          <p:cNvPr id="5" name="Prostokąt 4"/>
          <p:cNvSpPr/>
          <p:nvPr/>
        </p:nvSpPr>
        <p:spPr>
          <a:xfrm>
            <a:off x="899592" y="4050000"/>
            <a:ext cx="1476135" cy="15047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1259632" y="4050000"/>
            <a:ext cx="108234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900" dirty="0">
                <a:solidFill>
                  <a:schemeClr val="bg1">
                    <a:lumMod val="95000"/>
                  </a:schemeClr>
                </a:solidFill>
              </a:rPr>
              <a:t>ul. Kiełbaśnicza 6/1</a:t>
            </a:r>
          </a:p>
        </p:txBody>
      </p:sp>
    </p:spTree>
    <p:extLst>
      <p:ext uri="{BB962C8B-B14F-4D97-AF65-F5344CB8AC3E}">
        <p14:creationId xmlns:p14="http://schemas.microsoft.com/office/powerpoint/2010/main" val="381162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867A6D-FB11-AE93-2350-F05D764E3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FFFF00"/>
                </a:solidFill>
              </a:rPr>
              <a:t>Zasada równoważności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76760B4-1FAA-B965-1CB3-40A467B7D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Zasada równoważności to zasada prawa Unii Europejskiej, która nakłada na państwa członkowskie obowiązek zapewnienia skutecznej ochrony prawnej wynikającej z prawa UE (w tym orzeczeń TSUE) w sposób równoważny z ochroną praw, jakie zapewniają one dla swoich własnych obywateli rozumianą tak by osiągnąć analogiczny skutek</a:t>
            </a:r>
            <a:endParaRPr lang="pl-PL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 swoim orzecznictwie TSUE zwykle uznaje, że zasada równoważności jest niezbędna do zapewnienia jednolitego stosowania prawa UE we wszystkich państwach członkowskich i do ochrony praw jednostek. W orzeczeniach często podkreśla się, że państwa członkowskie nie mogą wprowadzać przepisów, które utrudniają lub uniemożliwiają skuteczne korzystanie z praw wynikających z prawa UE</a:t>
            </a:r>
            <a:endParaRPr lang="pl-PL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80685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5BBDC23-7EDC-72C9-E75A-A156C03C8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FFFF00"/>
                </a:solidFill>
              </a:rPr>
              <a:t>Zastosowanie zasady równoważności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7574917-EEA4-1F5B-8EDC-D27D1BCCEE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Przesłanki wydania postanowienia z uzasadnieniem są analogiczne jak opisane w art. 247 par. 1 pkt 2)-4) OrPodU (oczywiście biorąc pod uwagę specyfikę orzeczeń TSUE)</a:t>
            </a:r>
          </a:p>
          <a:p>
            <a:r>
              <a:rPr lang="pl-PL" dirty="0"/>
              <a:t>Zastosowanie zasady równoważności, w takim przypadku, przy wydaniu postanowienia, w tej sprawie, przez TSUE musi prowadzić do </a:t>
            </a:r>
            <a:r>
              <a:rPr lang="pl-PL" b="1" dirty="0">
                <a:solidFill>
                  <a:srgbClr val="FFFF00"/>
                </a:solidFill>
              </a:rPr>
              <a:t>takiego samego skutku </a:t>
            </a:r>
            <a:r>
              <a:rPr lang="pl-PL" dirty="0"/>
              <a:t>jak w przypadku prawa krajowego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87211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F3A7C7C-EE32-48B0-0DDE-72C931526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solidFill>
                  <a:srgbClr val="FFFF00"/>
                </a:solidFill>
              </a:rPr>
              <a:t>Skutek materialnoprawny w odsetkach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CD62578-D1CC-73A1-7B31-2A8F353EB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/>
              <a:t>Skutek wydania postanowienia w trybie art. 99 Regulaminu przez TSUE jest skutkiem </a:t>
            </a:r>
            <a:r>
              <a:rPr lang="pl-PL" b="1" dirty="0">
                <a:solidFill>
                  <a:srgbClr val="FFFF00"/>
                </a:solidFill>
              </a:rPr>
              <a:t>ex </a:t>
            </a:r>
            <a:r>
              <a:rPr lang="pl-PL" b="1" dirty="0" err="1">
                <a:solidFill>
                  <a:srgbClr val="FFFF00"/>
                </a:solidFill>
              </a:rPr>
              <a:t>tunc</a:t>
            </a:r>
            <a:r>
              <a:rPr lang="pl-PL" dirty="0"/>
              <a:t>, czyli działanie organów nie wywołuje skutku prawnego od momentu jego podjęcia (uznaje się je jako niebyłe)</a:t>
            </a:r>
          </a:p>
          <a:p>
            <a:r>
              <a:rPr lang="pl-PL" dirty="0"/>
              <a:t>Przedłużenie zwrotu w związku z taką praktyką administracyjną </a:t>
            </a:r>
            <a:r>
              <a:rPr lang="pl-PL" b="1" dirty="0">
                <a:solidFill>
                  <a:srgbClr val="FFFF00"/>
                </a:solidFill>
              </a:rPr>
              <a:t>nie wywołuje skutku prawnego</a:t>
            </a:r>
          </a:p>
          <a:p>
            <a:r>
              <a:rPr lang="pl-PL" dirty="0"/>
              <a:t>Zwrot winien nastąpić w terminie prawem przewidzianym dla zwrotu ze złożonej deklaracji </a:t>
            </a:r>
          </a:p>
        </p:txBody>
      </p:sp>
    </p:spTree>
    <p:extLst>
      <p:ext uri="{BB962C8B-B14F-4D97-AF65-F5344CB8AC3E}">
        <p14:creationId xmlns:p14="http://schemas.microsoft.com/office/powerpoint/2010/main" val="3340200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4CE049-E7C0-7D01-ED75-C07040B8B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FFFF00"/>
                </a:solidFill>
              </a:rPr>
              <a:t>Wnioski płynące z wyroku I SA/</a:t>
            </a:r>
            <a:r>
              <a:rPr lang="pl-PL" b="1" dirty="0" err="1">
                <a:solidFill>
                  <a:srgbClr val="FFFF00"/>
                </a:solidFill>
              </a:rPr>
              <a:t>Wr</a:t>
            </a:r>
            <a:r>
              <a:rPr lang="pl-PL" b="1" dirty="0">
                <a:solidFill>
                  <a:srgbClr val="FFFF00"/>
                </a:solidFill>
              </a:rPr>
              <a:t> 1123/21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1DD13C-6FE4-020A-120F-0079396DB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/>
              <a:t>W przypadku gdy doszło do naruszenia prawa UE potwierdzonego postanowieniem TSUE, które w istocie rzeczy ocenia stosowanie nie zaś wykładnię prawa UE, </a:t>
            </a:r>
            <a:r>
              <a:rPr lang="pl-PL" b="1" dirty="0">
                <a:solidFill>
                  <a:srgbClr val="FFFF00"/>
                </a:solidFill>
              </a:rPr>
              <a:t>skutek powstaje ex </a:t>
            </a:r>
            <a:r>
              <a:rPr lang="pl-PL" b="1" dirty="0" err="1">
                <a:solidFill>
                  <a:srgbClr val="FFFF00"/>
                </a:solidFill>
              </a:rPr>
              <a:t>tunc</a:t>
            </a:r>
            <a:endParaRPr lang="pl-PL" b="1" dirty="0">
              <a:solidFill>
                <a:srgbClr val="FFFF00"/>
              </a:solidFill>
            </a:endParaRPr>
          </a:p>
          <a:p>
            <a:r>
              <a:rPr lang="pl-PL" dirty="0"/>
              <a:t>W przypadku zwrotu nadwyżki VAT, przez naruszenie prawa UE, potwierdzonego postanowieniem TSUE, organy podatkowe </a:t>
            </a:r>
            <a:r>
              <a:rPr lang="pl-PL" b="1" dirty="0">
                <a:solidFill>
                  <a:srgbClr val="FFFF00"/>
                </a:solidFill>
              </a:rPr>
              <a:t>nie działają w rozsądnym terminie</a:t>
            </a:r>
          </a:p>
          <a:p>
            <a:r>
              <a:rPr lang="pl-PL" dirty="0"/>
              <a:t>Powoduje to powstanie nadpłaty w VAT z dniem upływu terminu zwrotu z deklaracji podatnika, ze skutkami również w zakresie odsetek i sposobu ich naliczania</a:t>
            </a:r>
          </a:p>
        </p:txBody>
      </p:sp>
    </p:spTree>
    <p:extLst>
      <p:ext uri="{BB962C8B-B14F-4D97-AF65-F5344CB8AC3E}">
        <p14:creationId xmlns:p14="http://schemas.microsoft.com/office/powerpoint/2010/main" val="29011317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2FFE792-D214-63CD-E071-C3A76D7CF1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b="1" dirty="0">
                <a:solidFill>
                  <a:srgbClr val="FFFF00"/>
                </a:solidFill>
              </a:rPr>
              <a:t>Dziękuję za uwagę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F3099066-9EF9-FA10-CD03-395B65C38D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Krzysztof J. Musiał – doradca podatkowy</a:t>
            </a:r>
          </a:p>
          <a:p>
            <a:r>
              <a:rPr lang="pl-PL" dirty="0" err="1">
                <a:hlinkClick r:id="rId2"/>
              </a:rPr>
              <a:t>Krzysztof.musial@</a:t>
            </a:r>
            <a:r>
              <a:rPr lang="pl-PL" err="1">
                <a:hlinkClick r:id="rId2"/>
              </a:rPr>
              <a:t>musialipartnerzy</a:t>
            </a:r>
            <a:r>
              <a:rPr lang="pl-PL">
                <a:hlinkClick r:id="rId2"/>
              </a:rPr>
              <a:t>.pl</a:t>
            </a:r>
            <a:endParaRPr lang="pl-PL"/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5980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FFFF00"/>
                </a:solidFill>
              </a:rPr>
              <a:t>Elementy stanu faktycznego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Postępowanie dotyczyło zwrotu nadwyżki VAT – wysokości </a:t>
            </a:r>
            <a:r>
              <a:rPr lang="pl-PL" dirty="0">
                <a:solidFill>
                  <a:srgbClr val="FFFF00"/>
                </a:solidFill>
              </a:rPr>
              <a:t>odsetek</a:t>
            </a:r>
            <a:r>
              <a:rPr lang="pl-PL" dirty="0"/>
              <a:t> </a:t>
            </a:r>
          </a:p>
          <a:p>
            <a:r>
              <a:rPr lang="pl-PL" dirty="0"/>
              <a:t>W sprawie określenia wysokości VAT WSA zadał pytanie prejudycjalne </a:t>
            </a:r>
          </a:p>
          <a:p>
            <a:r>
              <a:rPr lang="pl-PL" dirty="0"/>
              <a:t>Odpowiedź TSUE w trybie art. 99 Regulaminu – postanowienie z uzasadnieniem</a:t>
            </a:r>
          </a:p>
          <a:p>
            <a:r>
              <a:rPr lang="pl-PL" dirty="0"/>
              <a:t>Praktyka organów została uznana za sprzeczną z prawem UE (</a:t>
            </a:r>
            <a:r>
              <a:rPr lang="pl-PL" dirty="0">
                <a:solidFill>
                  <a:srgbClr val="FFFF00"/>
                </a:solidFill>
              </a:rPr>
              <a:t>C-491/18</a:t>
            </a:r>
            <a:r>
              <a:rPr lang="pl-PL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01208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B9E399-88D9-559E-892E-BA7AF0229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FFFF00"/>
                </a:solidFill>
              </a:rPr>
              <a:t>Problemy zidentyfikowane przez Sąd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4B9A84-24EB-5C1E-E4A1-1727C519E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Zastosowanie art. 87 ust. 2 </a:t>
            </a:r>
            <a:r>
              <a:rPr lang="pl-PL" dirty="0" err="1"/>
              <a:t>uVAT</a:t>
            </a:r>
            <a:r>
              <a:rPr lang="pl-PL" dirty="0"/>
              <a:t> - rozsądny termin zwrotu</a:t>
            </a:r>
          </a:p>
          <a:p>
            <a:r>
              <a:rPr lang="pl-PL" dirty="0"/>
              <a:t>Wpływ deliktu unijnego na termin zwrotu</a:t>
            </a:r>
          </a:p>
          <a:p>
            <a:r>
              <a:rPr lang="pl-PL" dirty="0"/>
              <a:t>Charakter odsetek za zwłokę przy delikcie</a:t>
            </a:r>
          </a:p>
          <a:p>
            <a:r>
              <a:rPr lang="pl-PL" dirty="0"/>
              <a:t>Zasady: neutralności, równoważności i bezpośredniej skuteczności prawa UE</a:t>
            </a:r>
          </a:p>
          <a:p>
            <a:r>
              <a:rPr lang="pl-PL" dirty="0"/>
              <a:t>Wpływ charakteru rozstrzygnięcia TSUE na stosowanie tych zasad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05689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A667B0-D8AD-2C24-96DD-EE814443E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2700" b="1" dirty="0">
                <a:solidFill>
                  <a:srgbClr val="FFFF00"/>
                </a:solidFill>
              </a:rPr>
              <a:t>Art. 87 ust. 2 </a:t>
            </a:r>
            <a:r>
              <a:rPr lang="pl-PL" sz="2700" b="1" dirty="0" err="1">
                <a:solidFill>
                  <a:srgbClr val="FFFF00"/>
                </a:solidFill>
              </a:rPr>
              <a:t>uVAT</a:t>
            </a:r>
            <a:r>
              <a:rPr lang="pl-PL" sz="2700" b="1" dirty="0">
                <a:solidFill>
                  <a:srgbClr val="FFFF00"/>
                </a:solidFill>
              </a:rPr>
              <a:t> przedłużenie terminu zwrotu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0889BA-5177-1996-4AE8-1F1572A2E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/>
              <a:t>Przedłużenie terminu do zwrotu stanowi odstępstwo od zasady neutralności</a:t>
            </a:r>
          </a:p>
          <a:p>
            <a:r>
              <a:rPr lang="pl-PL" sz="2400" dirty="0"/>
              <a:t>Wykazanie nadwyżki do zwrotu nie jest wystarczającą przesłanką do przedłużenia tego terminu</a:t>
            </a:r>
          </a:p>
          <a:p>
            <a:r>
              <a:rPr lang="pl-PL" sz="2400" dirty="0"/>
              <a:t>Muszą istnieć uzasadnione, istotne wątpliwości co do zasadności zwrotu</a:t>
            </a:r>
          </a:p>
          <a:p>
            <a:r>
              <a:rPr lang="pl-PL" sz="2400" dirty="0"/>
              <a:t>Przedłużenie jest zastrzeżone dla sytuacji wyjątkowych </a:t>
            </a:r>
          </a:p>
        </p:txBody>
      </p:sp>
    </p:spTree>
    <p:extLst>
      <p:ext uri="{BB962C8B-B14F-4D97-AF65-F5344CB8AC3E}">
        <p14:creationId xmlns:p14="http://schemas.microsoft.com/office/powerpoint/2010/main" val="2714799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4C7248-B6A8-5444-E74F-9AA934607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rgbClr val="FFFF00"/>
                </a:solidFill>
              </a:rPr>
              <a:t>Pytanie prejudycjalne w tej sprawie C-491/18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7387342-D1E0-4836-D20D-58BB0E98C5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WSA jako </a:t>
            </a:r>
            <a:r>
              <a:rPr lang="pl-PL" dirty="0">
                <a:solidFill>
                  <a:srgbClr val="FFFF00"/>
                </a:solidFill>
              </a:rPr>
              <a:t>sąd unijny </a:t>
            </a:r>
            <a:r>
              <a:rPr lang="pl-PL" dirty="0">
                <a:solidFill>
                  <a:schemeClr val="bg1"/>
                </a:solidFill>
              </a:rPr>
              <a:t>-</a:t>
            </a:r>
            <a:r>
              <a:rPr lang="pl-PL" dirty="0">
                <a:solidFill>
                  <a:srgbClr val="FFFF00"/>
                </a:solidFill>
              </a:rPr>
              <a:t> </a:t>
            </a:r>
            <a:r>
              <a:rPr lang="pl-PL" sz="2000" dirty="0"/>
              <a:t>C-168/95 (pkt 41), C-321/05 (pkt 45), C-556/17 (pkt 48)</a:t>
            </a:r>
          </a:p>
          <a:p>
            <a:r>
              <a:rPr lang="pl-PL" dirty="0"/>
              <a:t>Do sądu krajowego i TSUE należy zapewnienie pełnego stosowania prawa UE - </a:t>
            </a:r>
            <a:r>
              <a:rPr lang="pl-PL" sz="2000" dirty="0"/>
              <a:t>C-234/17 (pkt 40)</a:t>
            </a:r>
          </a:p>
          <a:p>
            <a:r>
              <a:rPr lang="pl-PL" dirty="0"/>
              <a:t>Z art. 4 ust. 3 TUE – </a:t>
            </a:r>
            <a:r>
              <a:rPr lang="pl-PL" dirty="0">
                <a:solidFill>
                  <a:srgbClr val="FFFF00"/>
                </a:solidFill>
              </a:rPr>
              <a:t>zasada lojalności </a:t>
            </a:r>
            <a:r>
              <a:rPr lang="pl-PL" dirty="0"/>
              <a:t>–państwo członkowskie ma podjąć wszelkie działania w celu zapewnienia skuteczności prawa UE</a:t>
            </a:r>
          </a:p>
        </p:txBody>
      </p:sp>
    </p:spTree>
    <p:extLst>
      <p:ext uri="{BB962C8B-B14F-4D97-AF65-F5344CB8AC3E}">
        <p14:creationId xmlns:p14="http://schemas.microsoft.com/office/powerpoint/2010/main" val="1202373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B0BDEB-A451-34D5-BBAE-85BCDC614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FFFF00"/>
                </a:solidFill>
              </a:rPr>
              <a:t>Wpływ deliktu na naprawienie szkody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35BD80-1C09-200B-986F-216117BA2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000" dirty="0"/>
              <a:t>Należy przypomnieć, że jednostki, które w danym przypadku poniosły </a:t>
            </a:r>
            <a:r>
              <a:rPr lang="pl-PL" sz="2000" b="1" dirty="0">
                <a:solidFill>
                  <a:srgbClr val="FFFF00"/>
                </a:solidFill>
              </a:rPr>
              <a:t>szkodę</a:t>
            </a:r>
            <a:r>
              <a:rPr lang="pl-PL" sz="2000" dirty="0"/>
              <a:t> wskutek naruszenia praw przyznanych im przez prawo Unii w związku z wydaniem orzeczenia przez sąd orzekający w ostatniej instancji, </a:t>
            </a:r>
            <a:r>
              <a:rPr lang="pl-PL" sz="2000" b="1" dirty="0">
                <a:solidFill>
                  <a:srgbClr val="FFFF00"/>
                </a:solidFill>
              </a:rPr>
              <a:t>mogą pociągnąć to państwo członkowskie do odpowiedzialności</a:t>
            </a:r>
            <a:r>
              <a:rPr lang="pl-PL" sz="2000" dirty="0"/>
              <a:t>, pod warunkiem że spełnione są przesłanki dotyczące wystarczająco istotnego charakteru naruszenia oraz istnienia bezpośredniego związku przyczynowego między tym naruszeniem a szkodą poniesioną przez owe jednostki </a:t>
            </a:r>
          </a:p>
          <a:p>
            <a:r>
              <a:rPr lang="pl-PL" sz="2000" dirty="0"/>
              <a:t>zob. wyroki TSUE z: 30.09.2003 r., </a:t>
            </a:r>
            <a:r>
              <a:rPr lang="pl-PL" sz="2000" dirty="0" err="1"/>
              <a:t>Köbler</a:t>
            </a:r>
            <a:r>
              <a:rPr lang="pl-PL" sz="2000" dirty="0"/>
              <a:t>, C‑224/01, pkt 59; 21.12.2021 r., </a:t>
            </a:r>
            <a:r>
              <a:rPr lang="pl-PL" sz="2000" dirty="0" err="1"/>
              <a:t>Randstad</a:t>
            </a:r>
            <a:r>
              <a:rPr lang="pl-PL" sz="2000" dirty="0"/>
              <a:t> Italia, C‑497/20, pkt 80; 7.07.2022 r., </a:t>
            </a:r>
            <a:r>
              <a:rPr lang="it-IT" sz="2000" dirty="0"/>
              <a:t>F. Hoffmann-La Roche Ltd i in.</a:t>
            </a:r>
            <a:r>
              <a:rPr lang="pl-PL" sz="2000" dirty="0"/>
              <a:t>, C-261/21, pkt 58</a:t>
            </a:r>
          </a:p>
        </p:txBody>
      </p:sp>
    </p:spTree>
    <p:extLst>
      <p:ext uri="{BB962C8B-B14F-4D97-AF65-F5344CB8AC3E}">
        <p14:creationId xmlns:p14="http://schemas.microsoft.com/office/powerpoint/2010/main" val="2868162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9578C4-0BCB-E6F6-3D02-4838BBADE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rgbClr val="FFFF00"/>
                </a:solidFill>
              </a:rPr>
              <a:t>Przedłużenie zwrotu niezgodnie z prawem UE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DD214A-E8D6-0D9A-2021-34B56FA77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000" dirty="0"/>
              <a:t>Kwestionowanie prawa do odliczenia w oparciu o praktykę administracyjną oczywiście niezgodną z prawem UE, a w efekcie opóźnienie zwrotu nadwyżki VAT, jest </a:t>
            </a:r>
            <a:r>
              <a:rPr lang="pl-PL" sz="2000" b="1" dirty="0">
                <a:solidFill>
                  <a:srgbClr val="FFFF00"/>
                </a:solidFill>
              </a:rPr>
              <a:t>nadużyciem przydanej kompetencji</a:t>
            </a:r>
          </a:p>
          <a:p>
            <a:r>
              <a:rPr lang="pl-PL" sz="2000" dirty="0"/>
              <a:t>Czynności weryfikacyjne prowadzone w oparciu o niezgodną z prawem UE praktykę administracyjną naruszają </a:t>
            </a:r>
            <a:r>
              <a:rPr lang="pl-PL" sz="2000" b="1" dirty="0">
                <a:solidFill>
                  <a:srgbClr val="FFFF00"/>
                </a:solidFill>
              </a:rPr>
              <a:t>zasadę praworządności</a:t>
            </a:r>
            <a:r>
              <a:rPr lang="pl-PL" sz="2000" dirty="0"/>
              <a:t> (adekwatny związek przyczynowy)</a:t>
            </a:r>
          </a:p>
          <a:p>
            <a:r>
              <a:rPr lang="pl-PL" sz="2000" dirty="0"/>
              <a:t>Ryzyko działań niezgodnych z prawem organu podatkowego nie może obciążać podmiotu posiadającego uzasadnione oczekiwania, co do działań organu w sposób niesprzeczny z prawem</a:t>
            </a:r>
          </a:p>
        </p:txBody>
      </p:sp>
    </p:spTree>
    <p:extLst>
      <p:ext uri="{BB962C8B-B14F-4D97-AF65-F5344CB8AC3E}">
        <p14:creationId xmlns:p14="http://schemas.microsoft.com/office/powerpoint/2010/main" val="3145300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B76E97-7E1E-EF51-9981-601974CEE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FFFF00"/>
                </a:solidFill>
              </a:rPr>
              <a:t>Charakter rozstrzygnięcia prejudycjalnego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D77788-9C47-72AD-8D6B-C55669946B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/>
              <a:t>Wyrok wydany w trybie art. 267 TFUE stanowi precedens czy to zwykły czy też systemowy – każdy z nich ma charakter normotwórczy</a:t>
            </a:r>
          </a:p>
          <a:p>
            <a:r>
              <a:rPr lang="pl-PL" sz="2400" dirty="0"/>
              <a:t>Postanowienie wydane w trybie art. 99 Regulaminu postępowania przed TSUE, jako wydany w oparciu o wcześniejsze poglądy, o charakterze precedensu, ocenia praktykę Państwa Członkowskiego w zakresie stosowania prawa UE</a:t>
            </a:r>
          </a:p>
        </p:txBody>
      </p:sp>
    </p:spTree>
    <p:extLst>
      <p:ext uri="{BB962C8B-B14F-4D97-AF65-F5344CB8AC3E}">
        <p14:creationId xmlns:p14="http://schemas.microsoft.com/office/powerpoint/2010/main" val="780723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D7E7F1-1E0D-F1D5-E26D-AA7AB2DE5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FFFF00"/>
                </a:solidFill>
              </a:rPr>
              <a:t>Przesłanki dopuszczalności postanowienia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1A93BD-BBE6-B78D-4F16-80D7238F2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000" dirty="0"/>
              <a:t>Art. 99 Regulaminu postępowania przed TSUE wskazuje zupełny zakres przesłanek do wydania postanowienia:</a:t>
            </a:r>
          </a:p>
          <a:p>
            <a:r>
              <a:rPr lang="pl-PL" sz="2000" dirty="0"/>
              <a:t>identyczność pytania w przedmiocie którym TSUE już orzekał (</a:t>
            </a:r>
            <a:r>
              <a:rPr lang="pl-PL" sz="2000" b="1" dirty="0">
                <a:solidFill>
                  <a:srgbClr val="FFFF00"/>
                </a:solidFill>
              </a:rPr>
              <a:t>res iudicata</a:t>
            </a:r>
            <a:r>
              <a:rPr lang="pl-PL" sz="2000" dirty="0"/>
              <a:t>), lub</a:t>
            </a:r>
          </a:p>
          <a:p>
            <a:r>
              <a:rPr lang="pl-PL" sz="2000" dirty="0"/>
              <a:t>jeżeli odpowiedź na pytanie prejudycjalne można wywieść w sposób jednoznaczny z orzecznictwa (</a:t>
            </a:r>
            <a:r>
              <a:rPr lang="pl-PL" sz="2000" b="1" dirty="0" err="1">
                <a:solidFill>
                  <a:srgbClr val="FFFF00"/>
                </a:solidFill>
              </a:rPr>
              <a:t>acte</a:t>
            </a:r>
            <a:r>
              <a:rPr lang="pl-PL" sz="2000" b="1" dirty="0">
                <a:solidFill>
                  <a:srgbClr val="FFFF00"/>
                </a:solidFill>
              </a:rPr>
              <a:t> </a:t>
            </a:r>
            <a:r>
              <a:rPr lang="pl-PL" sz="2000" b="1" dirty="0" err="1">
                <a:solidFill>
                  <a:srgbClr val="FFFF00"/>
                </a:solidFill>
              </a:rPr>
              <a:t>éclairé</a:t>
            </a:r>
            <a:r>
              <a:rPr lang="pl-PL" sz="2000" dirty="0"/>
              <a:t>), lub</a:t>
            </a:r>
          </a:p>
          <a:p>
            <a:r>
              <a:rPr lang="pl-PL" sz="2000" dirty="0"/>
              <a:t>Jeżeli odpowiedź na pytanie prejudycjalne nie pozostawia żadnych uzasadnionych wątpliwości (</a:t>
            </a:r>
            <a:r>
              <a:rPr lang="pl-PL" sz="2000" b="1" dirty="0" err="1">
                <a:solidFill>
                  <a:srgbClr val="FFFF00"/>
                </a:solidFill>
              </a:rPr>
              <a:t>acte</a:t>
            </a:r>
            <a:r>
              <a:rPr lang="pl-PL" sz="2000" b="1" dirty="0">
                <a:solidFill>
                  <a:srgbClr val="FFFF00"/>
                </a:solidFill>
              </a:rPr>
              <a:t> </a:t>
            </a:r>
            <a:r>
              <a:rPr lang="pl-PL" sz="2000" b="1" dirty="0" err="1">
                <a:solidFill>
                  <a:srgbClr val="FFFF00"/>
                </a:solidFill>
              </a:rPr>
              <a:t>clair</a:t>
            </a:r>
            <a:r>
              <a:rPr lang="pl-PL" sz="2000" dirty="0"/>
              <a:t>),</a:t>
            </a:r>
          </a:p>
          <a:p>
            <a:pPr marL="0" indent="0">
              <a:buNone/>
            </a:pPr>
            <a:r>
              <a:rPr lang="pl-PL" sz="2000" dirty="0"/>
              <a:t>Trybunał, na wniosek sędziego sprawozdawcy, po zasięgnięciu stanowiska Rzecznika Generalnego, może w każdym stadium postępowania, orzec w formie postanowienia z uzasadnieniem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12595564"/>
      </p:ext>
    </p:extLst>
  </p:cSld>
  <p:clrMapOvr>
    <a:masterClrMapping/>
  </p:clrMapOvr>
</p:sld>
</file>

<file path=ppt/theme/theme1.xml><?xml version="1.0" encoding="utf-8"?>
<a:theme xmlns:a="http://schemas.openxmlformats.org/drawingml/2006/main" name="WZÓR - Prezentacja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ZABLON - Prezentacja.potx  -  tylko do odczytu" id="{81EDAB77-09DB-4AE0-8C2B-94176F64135B}" vid="{E7B2CB8A-4037-47B8-8453-5BF2F2FED6FB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SZABLON - Prezentacja</Template>
  <TotalTime>1688</TotalTime>
  <Words>923</Words>
  <Application>Microsoft Office PowerPoint</Application>
  <PresentationFormat>Pokaz na ekranie (16:9)</PresentationFormat>
  <Paragraphs>63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WZÓR - Prezentacja</vt:lpstr>
      <vt:lpstr>Odpowiedzialność Państwa, w zakresie odsetek, za naruszenie prawa UE (I SA/Wr 1123/21)</vt:lpstr>
      <vt:lpstr>Elementy stanu faktycznego </vt:lpstr>
      <vt:lpstr>Problemy zidentyfikowane przez Sąd</vt:lpstr>
      <vt:lpstr>Art. 87 ust. 2 uVAT przedłużenie terminu zwrotu</vt:lpstr>
      <vt:lpstr>Pytanie prejudycjalne w tej sprawie C-491/18</vt:lpstr>
      <vt:lpstr>Wpływ deliktu na naprawienie szkody</vt:lpstr>
      <vt:lpstr>Przedłużenie zwrotu niezgodnie z prawem UE</vt:lpstr>
      <vt:lpstr>Charakter rozstrzygnięcia prejudycjalnego</vt:lpstr>
      <vt:lpstr>Przesłanki dopuszczalności postanowienia</vt:lpstr>
      <vt:lpstr>Zasada równoważności</vt:lpstr>
      <vt:lpstr>Zastosowanie zasady równoważności</vt:lpstr>
      <vt:lpstr>Skutek materialnoprawny w odsetkach</vt:lpstr>
      <vt:lpstr>Wnioski płynące z wyroku I SA/Wr 1123/21</vt:lpstr>
      <vt:lpstr>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Odpowiedzialność Panstwa w zakresie odsetek za naruszenie prawa UE</dc:title>
  <dc:creator>Krzysztof J. Musiał</dc:creator>
  <cp:lastModifiedBy>Wojciech Morawski (wmoraw)</cp:lastModifiedBy>
  <cp:revision>6</cp:revision>
  <cp:lastPrinted>2015-09-04T10:29:44Z</cp:lastPrinted>
  <dcterms:created xsi:type="dcterms:W3CDTF">2023-03-07T07:28:14Z</dcterms:created>
  <dcterms:modified xsi:type="dcterms:W3CDTF">2023-03-09T17:12:46Z</dcterms:modified>
</cp:coreProperties>
</file>