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66" r:id="rId4"/>
    <p:sldId id="257" r:id="rId5"/>
    <p:sldId id="258" r:id="rId6"/>
    <p:sldId id="259" r:id="rId7"/>
    <p:sldId id="260" r:id="rId8"/>
    <p:sldId id="261" r:id="rId9"/>
    <p:sldId id="262" r:id="rId10"/>
    <p:sldId id="263"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3/9/2023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768138" y="2942705"/>
            <a:ext cx="8736474" cy="1834676"/>
          </a:xfrm>
        </p:spPr>
        <p:txBody>
          <a:bodyPr>
            <a:normAutofit fontScale="90000"/>
          </a:bodyPr>
          <a:lstStyle/>
          <a:p>
            <a:pPr algn="just"/>
            <a:r>
              <a:rPr lang="pl-PL" sz="3200" b="1" dirty="0"/>
              <a:t>Małżonkowie prowadzący wspólne gospodarstwo rolne a podmiotowość podatkowa w VAT (wyrok TSUE 24.03.2022 r. w sprawie W.G., C-697/20  </a:t>
            </a:r>
            <a:r>
              <a:rPr lang="pl-PL" sz="3200" dirty="0"/>
              <a:t>– dr Roman Wiatrowski</a:t>
            </a:r>
          </a:p>
        </p:txBody>
      </p:sp>
      <p:sp>
        <p:nvSpPr>
          <p:cNvPr id="3" name="Podtytuł 2"/>
          <p:cNvSpPr>
            <a:spLocks noGrp="1"/>
          </p:cNvSpPr>
          <p:nvPr>
            <p:ph type="subTitle" idx="1"/>
          </p:nvPr>
        </p:nvSpPr>
        <p:spPr/>
        <p:txBody>
          <a:bodyPr/>
          <a:lstStyle/>
          <a:p>
            <a:r>
              <a:rPr lang="pl-PL" sz="2400" b="1" dirty="0"/>
              <a:t>VIII TORUŃSKI PRZEGLĄD ORZECZNICTWA PODATKOWEGO 10-11 marca 2023 r.</a:t>
            </a:r>
          </a:p>
          <a:p>
            <a:endParaRPr lang="pl-PL" dirty="0"/>
          </a:p>
        </p:txBody>
      </p:sp>
    </p:spTree>
    <p:extLst>
      <p:ext uri="{BB962C8B-B14F-4D97-AF65-F5344CB8AC3E}">
        <p14:creationId xmlns:p14="http://schemas.microsoft.com/office/powerpoint/2010/main" val="3172041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Wyrok TSUE 24.03.2022 r. w sprawie W.G., C-697/20- uzasadnienie.</a:t>
            </a:r>
            <a:endParaRPr lang="pl-PL" dirty="0"/>
          </a:p>
        </p:txBody>
      </p:sp>
      <p:sp>
        <p:nvSpPr>
          <p:cNvPr id="3" name="Symbol zastępczy zawartości 2"/>
          <p:cNvSpPr>
            <a:spLocks noGrp="1"/>
          </p:cNvSpPr>
          <p:nvPr>
            <p:ph idx="1"/>
          </p:nvPr>
        </p:nvSpPr>
        <p:spPr/>
        <p:txBody>
          <a:bodyPr>
            <a:normAutofit/>
          </a:bodyPr>
          <a:lstStyle/>
          <a:p>
            <a:pPr lvl="1" algn="just"/>
            <a:r>
              <a:rPr lang="pl-PL" sz="1800" dirty="0"/>
              <a:t>„Jeżeli analiza konkretnej sytuacji takiej jak rozpatrywana w postępowaniu głównym wykaże, że prowadzenie przez małżonków działalności rolniczej w ramach jednego gospodarstwa i przy wykorzystaniu majątku objętego małżeńską wspólnością majątkową, w sposób samodzielny i tak, że każde z nich czyni to na podstawie zasad ogólnych VAT, nie powoduje trudności administracyjnych w porównaniu z sytuacją, w której jedno z nich podlegałoby owym zasadom ogólnym, a drugie byłoby objęte systemem ryczałtowym, dane państwo członkowskie może zasadnie postanowić, że rezygnacja przez jedno z małżonków z systemu ryczałtowego skutkuje utratą przez drugie z nich statusu rolnika ryczałtowego”.</a:t>
            </a:r>
          </a:p>
        </p:txBody>
      </p:sp>
    </p:spTree>
    <p:extLst>
      <p:ext uri="{BB962C8B-B14F-4D97-AF65-F5344CB8AC3E}">
        <p14:creationId xmlns:p14="http://schemas.microsoft.com/office/powerpoint/2010/main" val="661929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Wyrok NSA z 8.09.2022 r., I FSK 2024/17</a:t>
            </a:r>
          </a:p>
        </p:txBody>
      </p:sp>
      <p:sp>
        <p:nvSpPr>
          <p:cNvPr id="3" name="Symbol zastępczy zawartości 2"/>
          <p:cNvSpPr>
            <a:spLocks noGrp="1"/>
          </p:cNvSpPr>
          <p:nvPr>
            <p:ph idx="1"/>
          </p:nvPr>
        </p:nvSpPr>
        <p:spPr/>
        <p:txBody>
          <a:bodyPr/>
          <a:lstStyle/>
          <a:p>
            <a:pPr algn="just"/>
            <a:r>
              <a:rPr lang="pl-PL" dirty="0"/>
              <a:t>W świetle art. 15 ust. 4 i 5 ustawy o VAT</a:t>
            </a:r>
            <a:r>
              <a:rPr lang="pl-PL" b="1" dirty="0"/>
              <a:t>, bez stwierdzenia ryzyka powstania nadużyć i oszustwa, nie jest możliwe pozbawienie </a:t>
            </a:r>
            <a:r>
              <a:rPr lang="pl-PL" dirty="0"/>
              <a:t>jednego z małżonków wspólnie prowadzących działalność rolniczą, w ramach jednego gospodarstwa przy wykorzystaniu majątku objętego małżeńską wspólnością majątkową, statusu rolnika zryczałtowanego, ze względu na zarejestrowanie się drugiego z tych  małżonków w charakterze podatnika rozliczającego się na zasadach ogólnych VAT. </a:t>
            </a:r>
            <a:r>
              <a:rPr lang="pl-PL" b="1" dirty="0"/>
              <a:t>Ustalenie takiego ryzyka, a tym samym jego wyeliminowanie, następuje w toku prowadzonych czynności wyjaśniających, w ramach których m.in. małżonkowie mogą przedstawić stosowne dokumenty, które podlegać będą badaniu przez organy podatkowe obu instancji, jak również te organy będą mogły podejmować z własnej inicjatywy inne konieczne czynności dowodowe</a:t>
            </a:r>
            <a:r>
              <a:rPr lang="pl-PL" dirty="0"/>
              <a:t>.</a:t>
            </a:r>
          </a:p>
        </p:txBody>
      </p:sp>
    </p:spTree>
    <p:extLst>
      <p:ext uri="{BB962C8B-B14F-4D97-AF65-F5344CB8AC3E}">
        <p14:creationId xmlns:p14="http://schemas.microsoft.com/office/powerpoint/2010/main" val="1891446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Główne problemy</a:t>
            </a:r>
          </a:p>
        </p:txBody>
      </p:sp>
      <p:sp>
        <p:nvSpPr>
          <p:cNvPr id="3" name="Symbol zastępczy zawartości 2"/>
          <p:cNvSpPr>
            <a:spLocks noGrp="1"/>
          </p:cNvSpPr>
          <p:nvPr>
            <p:ph idx="1"/>
          </p:nvPr>
        </p:nvSpPr>
        <p:spPr/>
        <p:txBody>
          <a:bodyPr/>
          <a:lstStyle/>
          <a:p>
            <a:pPr algn="just"/>
            <a:r>
              <a:rPr lang="pl-PL" dirty="0"/>
              <a:t>1. Samodzielne prowadzenie działalności rolniczej jako przesłanka odrębnego opodatkowania małżonków prowadzących wspólne gospodarstwo rolne.</a:t>
            </a:r>
          </a:p>
          <a:p>
            <a:pPr algn="just"/>
            <a:r>
              <a:rPr lang="pl-PL" dirty="0"/>
              <a:t>	2. Jakie znaczenie dla odrębnego opodatkowania małżonków mają różne formy opodatkowania prowadzonej przez nich działalności rolniczej ?</a:t>
            </a:r>
          </a:p>
          <a:p>
            <a:pPr algn="just"/>
            <a:r>
              <a:rPr lang="pl-PL" b="1" dirty="0"/>
              <a:t>	</a:t>
            </a:r>
            <a:r>
              <a:rPr lang="pl-PL" dirty="0"/>
              <a:t>2. Ryzyko oszustwa lub nadużyć jako przesłanka ograniczająca możliwość uznania małżonków prowadzących wspólne gospodarstwo rolne za odrębnych podatników.</a:t>
            </a:r>
          </a:p>
          <a:p>
            <a:pPr algn="just"/>
            <a:r>
              <a:rPr lang="pl-PL" dirty="0"/>
              <a:t>	3. W jaki sposób ustalić czy istnieje ryzyko powstawania nadużyć lub oszustwa w związku z prowadzeniem przez małżonków wspólnego gospodarstwa rolnego?</a:t>
            </a:r>
          </a:p>
          <a:p>
            <a:endParaRPr lang="pl-PL" dirty="0"/>
          </a:p>
        </p:txBody>
      </p:sp>
    </p:spTree>
    <p:extLst>
      <p:ext uri="{BB962C8B-B14F-4D97-AF65-F5344CB8AC3E}">
        <p14:creationId xmlns:p14="http://schemas.microsoft.com/office/powerpoint/2010/main" val="2954284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Poprzednie orzecznictwo np. wyrok NSA z 13 maja 2015 r., sygn. akt I FSK 210/14</a:t>
            </a:r>
          </a:p>
        </p:txBody>
      </p:sp>
      <p:sp>
        <p:nvSpPr>
          <p:cNvPr id="3" name="Symbol zastępczy zawartości 2"/>
          <p:cNvSpPr>
            <a:spLocks noGrp="1"/>
          </p:cNvSpPr>
          <p:nvPr>
            <p:ph idx="1"/>
          </p:nvPr>
        </p:nvSpPr>
        <p:spPr/>
        <p:txBody>
          <a:bodyPr>
            <a:normAutofit fontScale="92500" lnSpcReduction="10000"/>
          </a:bodyPr>
          <a:lstStyle/>
          <a:p>
            <a:pPr algn="just"/>
            <a:r>
              <a:rPr lang="pl-PL" dirty="0"/>
              <a:t>W przypadku osób fizycznych, o których mowa w art. 15 ust. 4 i 5 ustawy o VAT, zgłoszenie rejestracyjne może być dokonane wyłącznie przez jedną z osób, na które będą wystawiane faktury przy zakupie towarów i usług i które będą wystawiały faktury przy sprzedaży produktów rolnych lub świadczenia usług. Przyjmuje się, że istota tych regulacji polega na ustanowieniu szczególnej zasady dotyczącej formalnego statusu jako podatnika w przypadku rodzinnych, czy też ściślej rzecz biorąc wieloosobowych gospodarstw rolnych (oraz osób prowadzących wspólnie działalność rolniczą w innych przypadkach niż prowadzenie gospodarstwa rolnego). Ustawodawca w celu uproszczenia zasad rozliczeń podatkowych stosowanych przez tę grupę osób wprowadził zasadę, że podatnikiem jest wyłącznie ta osoba fizyczna, która dokonała wymaganego </a:t>
            </a:r>
            <a:r>
              <a:rPr lang="pl-PL"/>
              <a:t>zgłoszenia rejestracyjnego.</a:t>
            </a:r>
            <a:endParaRPr lang="pl-PL" dirty="0"/>
          </a:p>
          <a:p>
            <a:pPr algn="just"/>
            <a:r>
              <a:rPr lang="pl-PL" dirty="0"/>
              <a:t>W efekcie regulacja art. 15 ust. 4 i 5 ustawy </a:t>
            </a:r>
            <a:r>
              <a:rPr lang="es-ES_tradnl" dirty="0"/>
              <a:t>o </a:t>
            </a:r>
            <a:r>
              <a:rPr lang="pl-PL" dirty="0"/>
              <a:t>VAT w praktyce prowadzi do traktowania gospodarstwa rolnego w sposób szczególny - jako masę majątkową, która może być przypisana do jednego podatnika VAT. </a:t>
            </a:r>
          </a:p>
          <a:p>
            <a:endParaRPr lang="pl-PL" dirty="0"/>
          </a:p>
        </p:txBody>
      </p:sp>
    </p:spTree>
    <p:extLst>
      <p:ext uri="{BB962C8B-B14F-4D97-AF65-F5344CB8AC3E}">
        <p14:creationId xmlns:p14="http://schemas.microsoft.com/office/powerpoint/2010/main" val="1413032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Wyrok TSUE z 24 marca 2022 r., C 697/20</a:t>
            </a:r>
            <a:br>
              <a:rPr lang="pl-PL" dirty="0"/>
            </a:br>
            <a:endParaRPr lang="pl-PL" dirty="0"/>
          </a:p>
        </p:txBody>
      </p:sp>
      <p:sp>
        <p:nvSpPr>
          <p:cNvPr id="3" name="Symbol zastępczy zawartości 2"/>
          <p:cNvSpPr>
            <a:spLocks noGrp="1"/>
          </p:cNvSpPr>
          <p:nvPr>
            <p:ph idx="1"/>
          </p:nvPr>
        </p:nvSpPr>
        <p:spPr/>
        <p:txBody>
          <a:bodyPr>
            <a:normAutofit fontScale="85000" lnSpcReduction="20000"/>
          </a:bodyPr>
          <a:lstStyle/>
          <a:p>
            <a:pPr marL="0" indent="0" algn="just">
              <a:buNone/>
            </a:pPr>
            <a:r>
              <a:rPr lang="pl-PL" b="1" dirty="0"/>
              <a:t>Artykuły 9, 295 i 296 dyrektywy Rady 2006/112/WE z dnia 28 listopada 2006 r. w sprawie wspólnego systemu podatku od wartości dodanej należy interpretować w ten sposób, że:</a:t>
            </a:r>
            <a:endParaRPr lang="pl-PL" dirty="0"/>
          </a:p>
          <a:p>
            <a:pPr algn="just"/>
            <a:r>
              <a:rPr lang="pl-PL" b="1" dirty="0"/>
              <a:t> stoją one na przeszkodzie praktyce państwa członkowskiego, która wyklucza możliwość uznania małżonków prowadzących działalność rolniczą w ramach jednego gospodarstwa przy wykorzystaniu majątku objętego małżeńską wspólnością majątkową za odrębnych podatników podatku od wartości dodanej (VAT), w przypadku gdy każde z tych małżonków prowadzi działalność gospodarczą w sposób samodzielny;</a:t>
            </a:r>
            <a:endParaRPr lang="pl-PL" dirty="0"/>
          </a:p>
          <a:p>
            <a:pPr algn="just"/>
            <a:r>
              <a:rPr lang="pl-PL" b="1" dirty="0"/>
              <a:t>nie stoją one na przeszkodzie temu, by w okolicznościach, w których małżonkowie prowadzą tę działalność rolniczą w ramach systemu ryczałtowego dla rolników, wybór przez jedno z małżonków opodatkowania prowadzonej przez nie działalności na zasadach ogólnych VAT powodował utratę przez drugie z nich statusu rolnika ryczałtowego, jeżeli po zbadaniu konkretnej sytuacji skutek ten okaże się konieczny w celu przeciwdziałania ryzyku nadużyć i oszustw, którego nie można wykluczyć poprzez przedstawienie przez małżonków odpowiednich dowodów, lub jeżeli prowadzenie tej działalności przez owych małżonków w sposób samodzielny i tak, że każde z nich czyni to na podstawie zasad ogólnych VAT, nie powoduje trudności administracyjnych w porównaniu z sytuacją współistnienia po stronie wspomnianych małżonków dwóch różnych statusów.</a:t>
            </a:r>
            <a:endParaRPr lang="pl-PL" dirty="0"/>
          </a:p>
          <a:p>
            <a:endParaRPr lang="pl-PL" dirty="0"/>
          </a:p>
        </p:txBody>
      </p:sp>
    </p:spTree>
    <p:extLst>
      <p:ext uri="{BB962C8B-B14F-4D97-AF65-F5344CB8AC3E}">
        <p14:creationId xmlns:p14="http://schemas.microsoft.com/office/powerpoint/2010/main" val="3172964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 faktyczny – stanowisko organów</a:t>
            </a:r>
          </a:p>
        </p:txBody>
      </p:sp>
      <p:sp>
        <p:nvSpPr>
          <p:cNvPr id="3" name="Symbol zastępczy zawartości 2"/>
          <p:cNvSpPr>
            <a:spLocks noGrp="1"/>
          </p:cNvSpPr>
          <p:nvPr>
            <p:ph idx="1"/>
          </p:nvPr>
        </p:nvSpPr>
        <p:spPr/>
        <p:txBody>
          <a:bodyPr>
            <a:normAutofit fontScale="85000" lnSpcReduction="20000"/>
          </a:bodyPr>
          <a:lstStyle/>
          <a:p>
            <a:pPr algn="just"/>
            <a:r>
              <a:rPr lang="pl-PL" dirty="0"/>
              <a:t>W dniu 31 grudnia 2010 r. skarżąca, która prowadziła hodowlę kurcząt rzeźnych w dwóch z sześciu kurników objętych gospodarstwem rolnym posiadanym wspólnie z małżonkiem, złożyła zgłoszenie rejestracyjne VAT, o którym mowa w art. 96 ustawy o VAT, rezygnując tym samym ze statusu rolnika ryczałtowego, jaki dotychczas posiadała. Natomiast małżonek skarżącej, który w czterech pozostałych kurnikach objętych owym gospodarstwem również prowadził hodowlę kurcząt rzeźnych, posiadając status rolnika ryczałtowego, wstrzymał się od podjęcia takich działań. </a:t>
            </a:r>
          </a:p>
          <a:p>
            <a:pPr algn="just"/>
            <a:r>
              <a:rPr lang="pl-PL" dirty="0"/>
              <a:t>W dniu 29 sierpnia 2016 r. skarżąca złożyła wnioski o dokonanie korekty VAT, żądając stwierdzenia nadwyżki VAT zapłaconego za luty, kwiecień, czerwiec, sierpień, październik i listopad 2011 r. </a:t>
            </a:r>
          </a:p>
          <a:p>
            <a:pPr algn="just"/>
            <a:r>
              <a:rPr lang="pl-PL" dirty="0"/>
              <a:t>Decyzją z 26 października 2016 r. właściwy naczelnik urzędu skarbowego odmówił uwzględnienia tego żądania. Dyrektor Izby Skarbowej  decyzją z 28 lutego 2017 r. utrzymał tę odmowę w mocy. Organ odwoławczy uznał, że skoro skarżąca złożyła zgłoszenie rejestracyjne i była podatnikiem rozliczającym się na zasadach ogólnych VAT, to właśnie ona posiadała status podatnika VAT z tytułu prowadzenia działalności rolniczej w ramach gospodarstwa rolnego objętego współwłasnością małżonków. Złożenie przez skarżącą zgłoszenia rejestracyjnego wywołało zatem skutki także względem jej małżonka, który tym samym utracił status rolnika ryczałtowego.</a:t>
            </a:r>
          </a:p>
          <a:p>
            <a:endParaRPr lang="pl-PL" dirty="0"/>
          </a:p>
        </p:txBody>
      </p:sp>
    </p:spTree>
    <p:extLst>
      <p:ext uri="{BB962C8B-B14F-4D97-AF65-F5344CB8AC3E}">
        <p14:creationId xmlns:p14="http://schemas.microsoft.com/office/powerpoint/2010/main" val="4017004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 faktyczny – stanowisko organów</a:t>
            </a:r>
          </a:p>
        </p:txBody>
      </p:sp>
      <p:sp>
        <p:nvSpPr>
          <p:cNvPr id="3" name="Symbol zastępczy zawartości 2"/>
          <p:cNvSpPr>
            <a:spLocks noGrp="1"/>
          </p:cNvSpPr>
          <p:nvPr>
            <p:ph idx="1"/>
          </p:nvPr>
        </p:nvSpPr>
        <p:spPr/>
        <p:txBody>
          <a:bodyPr/>
          <a:lstStyle/>
          <a:p>
            <a:pPr algn="just"/>
            <a:r>
              <a:rPr lang="pl-PL" sz="2400" dirty="0"/>
              <a:t>Oddalając skargę Sąd stwierdził, że gdy w ramach wspólnego gospodarstwa rolnego małżonkowie pozostający w ustawowym ustroju wspólności majątkowej prowadzą działalność rolniczą tego samego rodzaju, tylko jedno z nich może być podatnikiem VAT. Nie ma w tym względzie znaczenia okoliczność, że w rozpatrywanym wypadku skarżąca i jej małżonek prowadzili działalność w różnych kurnikach objętych danym gospodarstwem rolnym.</a:t>
            </a:r>
          </a:p>
          <a:p>
            <a:endParaRPr lang="pl-PL" dirty="0"/>
          </a:p>
        </p:txBody>
      </p:sp>
    </p:spTree>
    <p:extLst>
      <p:ext uri="{BB962C8B-B14F-4D97-AF65-F5344CB8AC3E}">
        <p14:creationId xmlns:p14="http://schemas.microsoft.com/office/powerpoint/2010/main" val="537895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Pytanie prejudycjalne</a:t>
            </a:r>
          </a:p>
        </p:txBody>
      </p:sp>
      <p:sp>
        <p:nvSpPr>
          <p:cNvPr id="3" name="Symbol zastępczy zawartości 2"/>
          <p:cNvSpPr>
            <a:spLocks noGrp="1"/>
          </p:cNvSpPr>
          <p:nvPr>
            <p:ph idx="1"/>
          </p:nvPr>
        </p:nvSpPr>
        <p:spPr>
          <a:xfrm>
            <a:off x="2589212" y="2133600"/>
            <a:ext cx="9164984" cy="4217324"/>
          </a:xfrm>
        </p:spPr>
        <p:txBody>
          <a:bodyPr>
            <a:normAutofit lnSpcReduction="10000"/>
          </a:bodyPr>
          <a:lstStyle/>
          <a:p>
            <a:pPr algn="just"/>
            <a:r>
              <a:rPr lang="pl-PL" dirty="0"/>
              <a:t>1. Czy przepisy dyrektywy Rady 2006/112/WE z dnia 28 listopada 2006 r. w sprawie wspólnego systemu podatku od wartości dodanej (</a:t>
            </a:r>
            <a:r>
              <a:rPr lang="pl-PL" dirty="0" err="1"/>
              <a:t>Dz.Urz</a:t>
            </a:r>
            <a:r>
              <a:rPr lang="pl-PL" dirty="0"/>
              <a:t>. UE seria L z 2006 r. Nr 347/1, ze zm.), a w szczególności art. 9, art. 295 i art. 296, należy interpretować w ten sposób, że sprzeciwiają się praktyce krajowej, ukształtowanej na podstawie art. 15 ust. 4 i 5 ustawy o VAT, która wyłącza możliwość uznania za osobnych podatników VAT małżonków prowadzących działalność rolniczą, w ramach gospodarstwa rolnego, przy wykorzystaniu majątku stanowiącego ich wspólność majątkową małżeńską?</a:t>
            </a:r>
          </a:p>
          <a:p>
            <a:pPr algn="just"/>
            <a:r>
              <a:rPr lang="pl-PL" dirty="0"/>
              <a:t> 2. Czy dla odpowiedzi na pytanie pierwsze istotne jest, że zgodnie z praktyką krajową wybór przez jednego z małżonków opodatkowania prowadzonej przez niego działalności na podstawie zasad ogólnych VAT powoduje, że drugi traci status rolnika ryczałtowego? 3. Czy dla odpowiedzi na pytanie pierwsze znaczenie ma to, że możliwe jest wyraźne wyodrębnienie majątku, który każdy z małżonków wykorzystuje samodzielnie i niezależnie dla potrzeb prowadzonej działalności gospodarczej?".</a:t>
            </a:r>
          </a:p>
          <a:p>
            <a:endParaRPr lang="pl-PL" dirty="0"/>
          </a:p>
        </p:txBody>
      </p:sp>
    </p:spTree>
    <p:extLst>
      <p:ext uri="{BB962C8B-B14F-4D97-AF65-F5344CB8AC3E}">
        <p14:creationId xmlns:p14="http://schemas.microsoft.com/office/powerpoint/2010/main" val="903000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Wyrok TSUE 24.03.2022 r. w sprawie W.G., C-697/20- uzasadnienie</a:t>
            </a:r>
            <a:endParaRPr lang="pl-PL" dirty="0"/>
          </a:p>
        </p:txBody>
      </p:sp>
      <p:sp>
        <p:nvSpPr>
          <p:cNvPr id="3" name="Symbol zastępczy zawartości 2"/>
          <p:cNvSpPr>
            <a:spLocks noGrp="1"/>
          </p:cNvSpPr>
          <p:nvPr>
            <p:ph idx="1"/>
          </p:nvPr>
        </p:nvSpPr>
        <p:spPr/>
        <p:txBody>
          <a:bodyPr>
            <a:normAutofit lnSpcReduction="10000"/>
          </a:bodyPr>
          <a:lstStyle/>
          <a:p>
            <a:pPr algn="just"/>
            <a:r>
              <a:rPr lang="pl-PL" dirty="0"/>
              <a:t>Co do zasady nie jest zgodna z dyrektywą VAT praktyka państwa członkowskiego, która wyklucza możliwość uznania małżonków prowadzących działalność rolniczą w ramach jednego gospodarstwa przy wykorzystaniu majątku objętego małżeńską wspólnością majątkową za odrębnych podatników VAT.</a:t>
            </a:r>
          </a:p>
          <a:p>
            <a:pPr algn="just"/>
            <a:r>
              <a:rPr lang="pl-PL" dirty="0"/>
              <a:t>	Sprawę w postępowaniu głównym wyróżnia jednak to, że jedno z małżonków prowadzi swoją działalność na podstawie zasad ogólnych VAT, podczas gdy drugie z nich zamierza pozostać w ramach systemu ryczałtowego dla rolników. Należy zatem zbadać, czy państwo członkowskie w celu uniknięcia współistnienia po stronie małżonków dwóch różnych statusów może przewidzieć, że rezygnacja przez jedno z małżonków z systemu ryczałtowego dla rolników skutkuje utratą przez drugie z nich statusu rolnika ryczałtowego.</a:t>
            </a:r>
          </a:p>
          <a:p>
            <a:endParaRPr lang="pl-PL" dirty="0"/>
          </a:p>
        </p:txBody>
      </p:sp>
    </p:spTree>
    <p:extLst>
      <p:ext uri="{BB962C8B-B14F-4D97-AF65-F5344CB8AC3E}">
        <p14:creationId xmlns:p14="http://schemas.microsoft.com/office/powerpoint/2010/main" val="266493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9011642" cy="1509490"/>
          </a:xfrm>
        </p:spPr>
        <p:txBody>
          <a:bodyPr>
            <a:normAutofit fontScale="90000"/>
          </a:bodyPr>
          <a:lstStyle/>
          <a:p>
            <a:r>
              <a:rPr lang="pl-PL" b="1" dirty="0"/>
              <a:t>Wyrok TSUE 24.03.2022 r. w sprawie W.G., C-697/20- </a:t>
            </a:r>
            <a:r>
              <a:rPr lang="pl-PL" b="1" u="sng" dirty="0"/>
              <a:t>konieczność przeciwdziałania nadużyciom</a:t>
            </a:r>
            <a:endParaRPr lang="pl-PL" u="sng" dirty="0"/>
          </a:p>
        </p:txBody>
      </p:sp>
      <p:sp>
        <p:nvSpPr>
          <p:cNvPr id="3" name="Symbol zastępczy zawartości 2"/>
          <p:cNvSpPr>
            <a:spLocks noGrp="1"/>
          </p:cNvSpPr>
          <p:nvPr>
            <p:ph idx="1"/>
          </p:nvPr>
        </p:nvSpPr>
        <p:spPr/>
        <p:txBody>
          <a:bodyPr>
            <a:normAutofit/>
          </a:bodyPr>
          <a:lstStyle/>
          <a:p>
            <a:pPr algn="just"/>
            <a:r>
              <a:rPr lang="pl-PL" sz="2400" dirty="0"/>
              <a:t>W  okolicznościach takich jak rozpatrywane w postępowaniu głównym do właściwego organu podatkowego </a:t>
            </a:r>
            <a:r>
              <a:rPr lang="pl-PL" sz="2400" b="1" dirty="0"/>
              <a:t>należy zbadanie</a:t>
            </a:r>
            <a:r>
              <a:rPr lang="pl-PL" sz="2400" dirty="0"/>
              <a:t>, czy w świetle konkretnej sytuacji utrata przez drugie z małżonków statusu rolnika ryczałtowego jest konieczna </a:t>
            </a:r>
            <a:r>
              <a:rPr lang="pl-PL" sz="2400" b="1" dirty="0"/>
              <a:t>w celu przeciwdziałania ryzyku nadużyć i oszustw</a:t>
            </a:r>
            <a:r>
              <a:rPr lang="pl-PL" sz="2400" dirty="0"/>
              <a:t>, którego nie można wykluczyć poprzez </a:t>
            </a:r>
            <a:r>
              <a:rPr lang="pl-PL" sz="2400" b="1" dirty="0"/>
              <a:t>przedstawienie przez małżonków odpowiednich dowodów </a:t>
            </a:r>
            <a:r>
              <a:rPr lang="pl-PL" sz="2400" dirty="0"/>
              <a:t>wykazujących w szczególności, że każde z nich prowadzi swoją działalność w sposób samodzielny.</a:t>
            </a:r>
          </a:p>
        </p:txBody>
      </p:sp>
    </p:spTree>
    <p:extLst>
      <p:ext uri="{BB962C8B-B14F-4D97-AF65-F5344CB8AC3E}">
        <p14:creationId xmlns:p14="http://schemas.microsoft.com/office/powerpoint/2010/main" val="1294793535"/>
      </p:ext>
    </p:extLst>
  </p:cSld>
  <p:clrMapOvr>
    <a:masterClrMapping/>
  </p:clrMapOvr>
</p:sld>
</file>

<file path=ppt/theme/theme1.xml><?xml version="1.0" encoding="utf-8"?>
<a:theme xmlns:a="http://schemas.openxmlformats.org/drawingml/2006/main" name="Smuga">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166</TotalTime>
  <Words>1504</Words>
  <Application>Microsoft Office PowerPoint</Application>
  <PresentationFormat>Panoramiczny</PresentationFormat>
  <Paragraphs>32</Paragraphs>
  <Slides>11</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11</vt:i4>
      </vt:variant>
    </vt:vector>
  </HeadingPairs>
  <TitlesOfParts>
    <vt:vector size="15" baseType="lpstr">
      <vt:lpstr>Arial</vt:lpstr>
      <vt:lpstr>Century Gothic</vt:lpstr>
      <vt:lpstr>Wingdings 3</vt:lpstr>
      <vt:lpstr>Smuga</vt:lpstr>
      <vt:lpstr>Małżonkowie prowadzący wspólne gospodarstwo rolne a podmiotowość podatkowa w VAT (wyrok TSUE 24.03.2022 r. w sprawie W.G., C-697/20  – dr Roman Wiatrowski</vt:lpstr>
      <vt:lpstr>Główne problemy</vt:lpstr>
      <vt:lpstr>Poprzednie orzecznictwo np. wyrok NSA z 13 maja 2015 r., sygn. akt I FSK 210/14</vt:lpstr>
      <vt:lpstr>Wyrok TSUE z 24 marca 2022 r., C 697/20 </vt:lpstr>
      <vt:lpstr>Stan faktyczny – stanowisko organów</vt:lpstr>
      <vt:lpstr>Stan faktyczny – stanowisko organów</vt:lpstr>
      <vt:lpstr>Pytanie prejudycjalne</vt:lpstr>
      <vt:lpstr>Wyrok TSUE 24.03.2022 r. w sprawie W.G., C-697/20- uzasadnienie</vt:lpstr>
      <vt:lpstr>Wyrok TSUE 24.03.2022 r. w sprawie W.G., C-697/20- konieczność przeciwdziałania nadużyciom</vt:lpstr>
      <vt:lpstr>Wyrok TSUE 24.03.2022 r. w sprawie W.G., C-697/20- uzasadnienie.</vt:lpstr>
      <vt:lpstr>Wyrok NSA z 8.09.2022 r., I FSK 2024/17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Małżonkowie prowadzący wspólne gospodarstwo rolne a podmiotowość podatkowa w VAT (wyrok TSUE 24.03.2022 r. w sprawie W.G., C-697/20  – dr Roman Wiatrowski</dc:title>
  <dc:creator>Roman Wiatrowski</dc:creator>
  <cp:lastModifiedBy>Wojciech Morawski (wmoraw)</cp:lastModifiedBy>
  <cp:revision>15</cp:revision>
  <dcterms:created xsi:type="dcterms:W3CDTF">2023-03-05T08:58:16Z</dcterms:created>
  <dcterms:modified xsi:type="dcterms:W3CDTF">2023-03-09T17:16:07Z</dcterms:modified>
</cp:coreProperties>
</file>