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  <p:sldMasterId id="2147483666" r:id="rId3"/>
  </p:sldMasterIdLst>
  <p:notesMasterIdLst>
    <p:notesMasterId r:id="rId13"/>
  </p:notesMasterIdLst>
  <p:sldIdLst>
    <p:sldId id="507" r:id="rId4"/>
    <p:sldId id="508" r:id="rId5"/>
    <p:sldId id="515" r:id="rId6"/>
    <p:sldId id="516" r:id="rId7"/>
    <p:sldId id="517" r:id="rId8"/>
    <p:sldId id="518" r:id="rId9"/>
    <p:sldId id="519" r:id="rId10"/>
    <p:sldId id="520" r:id="rId11"/>
    <p:sldId id="514" r:id="rId12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01CE25-B79C-473E-A6F2-E106F8D0DF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9A19423-CD16-464A-B597-3F1FE7C11F1F}">
      <dgm:prSet phldrT="[Tekst]"/>
      <dgm:spPr/>
      <dgm:t>
        <a:bodyPr/>
        <a:lstStyle/>
        <a:p>
          <a:pPr algn="just"/>
          <a:r>
            <a:rPr lang="pl-PL" dirty="0"/>
            <a:t>Czy Gminie przysługuje pełne prawo do odliczenia podatku naliczonego, w sytuacji gdy ponoszone przez nią wydatki są związane zarówno z wykonywaniem czynności opodatkowanych VAT, jak i nieopodatkowanych tym podatkiem, a Skarżąca nie jest w stanie przyporządkować tychże wydatków oddzielnie do działalności opodatkowanej (podlegającej VAT) i działalności nieopodatkowanej (niepodlegającej VAT)?</a:t>
          </a:r>
        </a:p>
      </dgm:t>
    </dgm:pt>
    <dgm:pt modelId="{287BE8D0-ED74-46CB-ACB2-6D76402D27A1}" type="parTrans" cxnId="{DC6F889C-FB47-4228-A12F-23333CF47F6F}">
      <dgm:prSet/>
      <dgm:spPr/>
      <dgm:t>
        <a:bodyPr/>
        <a:lstStyle/>
        <a:p>
          <a:endParaRPr lang="pl-PL"/>
        </a:p>
      </dgm:t>
    </dgm:pt>
    <dgm:pt modelId="{88D0993D-4BBB-4AA9-B54B-81FCDDA2EA80}" type="sibTrans" cxnId="{DC6F889C-FB47-4228-A12F-23333CF47F6F}">
      <dgm:prSet/>
      <dgm:spPr/>
      <dgm:t>
        <a:bodyPr/>
        <a:lstStyle/>
        <a:p>
          <a:endParaRPr lang="pl-PL"/>
        </a:p>
      </dgm:t>
    </dgm:pt>
    <dgm:pt modelId="{B6AEEAB3-DA21-409E-A0E9-F1F0439AF6F7}">
      <dgm:prSet phldrT="[Tekst]" phldr="1"/>
      <dgm:spPr/>
      <dgm:t>
        <a:bodyPr/>
        <a:lstStyle/>
        <a:p>
          <a:endParaRPr lang="pl-PL"/>
        </a:p>
      </dgm:t>
    </dgm:pt>
    <dgm:pt modelId="{7BA5D258-6B48-4670-915B-2547A07B9618}" type="parTrans" cxnId="{7303A2BE-2C83-41BF-BD5D-D1802EC81C97}">
      <dgm:prSet/>
      <dgm:spPr/>
      <dgm:t>
        <a:bodyPr/>
        <a:lstStyle/>
        <a:p>
          <a:endParaRPr lang="pl-PL"/>
        </a:p>
      </dgm:t>
    </dgm:pt>
    <dgm:pt modelId="{FEF83B26-EB3D-47AD-AA27-C769C3E431D6}" type="sibTrans" cxnId="{7303A2BE-2C83-41BF-BD5D-D1802EC81C97}">
      <dgm:prSet/>
      <dgm:spPr/>
      <dgm:t>
        <a:bodyPr/>
        <a:lstStyle/>
        <a:p>
          <a:endParaRPr lang="pl-PL"/>
        </a:p>
      </dgm:t>
    </dgm:pt>
    <dgm:pt modelId="{7DC3E316-870C-48F2-B53D-9D164EE4775B}" type="pres">
      <dgm:prSet presAssocID="{D201CE25-B79C-473E-A6F2-E106F8D0DF26}" presName="linear" presStyleCnt="0">
        <dgm:presLayoutVars>
          <dgm:animLvl val="lvl"/>
          <dgm:resizeHandles val="exact"/>
        </dgm:presLayoutVars>
      </dgm:prSet>
      <dgm:spPr/>
    </dgm:pt>
    <dgm:pt modelId="{E26D3DBC-867A-4B02-9BBD-51EF682E5A41}" type="pres">
      <dgm:prSet presAssocID="{09A19423-CD16-464A-B597-3F1FE7C11F1F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61C8AF0-396F-4FB8-A460-7B7A525E3E35}" type="pres">
      <dgm:prSet presAssocID="{09A19423-CD16-464A-B597-3F1FE7C11F1F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C6F889C-FB47-4228-A12F-23333CF47F6F}" srcId="{D201CE25-B79C-473E-A6F2-E106F8D0DF26}" destId="{09A19423-CD16-464A-B597-3F1FE7C11F1F}" srcOrd="0" destOrd="0" parTransId="{287BE8D0-ED74-46CB-ACB2-6D76402D27A1}" sibTransId="{88D0993D-4BBB-4AA9-B54B-81FCDDA2EA80}"/>
    <dgm:cxn modelId="{D627E6AE-732D-4CDB-AC1D-4D8E7D608CA8}" type="presOf" srcId="{09A19423-CD16-464A-B597-3F1FE7C11F1F}" destId="{E26D3DBC-867A-4B02-9BBD-51EF682E5A41}" srcOrd="0" destOrd="0" presId="urn:microsoft.com/office/officeart/2005/8/layout/vList2"/>
    <dgm:cxn modelId="{7303A2BE-2C83-41BF-BD5D-D1802EC81C97}" srcId="{09A19423-CD16-464A-B597-3F1FE7C11F1F}" destId="{B6AEEAB3-DA21-409E-A0E9-F1F0439AF6F7}" srcOrd="0" destOrd="0" parTransId="{7BA5D258-6B48-4670-915B-2547A07B9618}" sibTransId="{FEF83B26-EB3D-47AD-AA27-C769C3E431D6}"/>
    <dgm:cxn modelId="{6515BAD2-CC48-4A7E-AEE1-517658C02816}" type="presOf" srcId="{B6AEEAB3-DA21-409E-A0E9-F1F0439AF6F7}" destId="{D61C8AF0-396F-4FB8-A460-7B7A525E3E35}" srcOrd="0" destOrd="0" presId="urn:microsoft.com/office/officeart/2005/8/layout/vList2"/>
    <dgm:cxn modelId="{A9A0F2EF-7B23-4DAB-970E-55EA89610814}" type="presOf" srcId="{D201CE25-B79C-473E-A6F2-E106F8D0DF26}" destId="{7DC3E316-870C-48F2-B53D-9D164EE4775B}" srcOrd="0" destOrd="0" presId="urn:microsoft.com/office/officeart/2005/8/layout/vList2"/>
    <dgm:cxn modelId="{D622E622-E312-4D05-B0DB-DD9918CFB433}" type="presParOf" srcId="{7DC3E316-870C-48F2-B53D-9D164EE4775B}" destId="{E26D3DBC-867A-4B02-9BBD-51EF682E5A41}" srcOrd="0" destOrd="0" presId="urn:microsoft.com/office/officeart/2005/8/layout/vList2"/>
    <dgm:cxn modelId="{C85285B1-5122-4C9A-88E5-7054AE10C693}" type="presParOf" srcId="{7DC3E316-870C-48F2-B53D-9D164EE4775B}" destId="{D61C8AF0-396F-4FB8-A460-7B7A525E3E35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000A3B-9816-4F95-B9AB-DCB673C1919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92A3B4C-B225-4508-B3DE-73D174387B90}">
      <dgm:prSet phldrT="[Tekst]"/>
      <dgm:spPr/>
      <dgm:t>
        <a:bodyPr/>
        <a:lstStyle/>
        <a:p>
          <a:r>
            <a:rPr lang="pl-PL" dirty="0"/>
            <a:t>Uchwala NSA (7) z 24 października 2011 r. (sygn. akt I FPS 9/10)</a:t>
          </a:r>
        </a:p>
      </dgm:t>
    </dgm:pt>
    <dgm:pt modelId="{697A3A02-8213-4FD0-8D5D-CF03C406429E}" type="parTrans" cxnId="{51548C17-DA8C-4065-9D38-3344274EF297}">
      <dgm:prSet/>
      <dgm:spPr/>
      <dgm:t>
        <a:bodyPr/>
        <a:lstStyle/>
        <a:p>
          <a:endParaRPr lang="pl-PL"/>
        </a:p>
      </dgm:t>
    </dgm:pt>
    <dgm:pt modelId="{73C0424C-8486-4457-BA15-807337CA398B}" type="sibTrans" cxnId="{51548C17-DA8C-4065-9D38-3344274EF297}">
      <dgm:prSet/>
      <dgm:spPr/>
      <dgm:t>
        <a:bodyPr/>
        <a:lstStyle/>
        <a:p>
          <a:endParaRPr lang="pl-PL"/>
        </a:p>
      </dgm:t>
    </dgm:pt>
    <dgm:pt modelId="{3AEC16AD-D275-4831-BFE8-E6298984E700}">
      <dgm:prSet phldrT="[Tekst]"/>
      <dgm:spPr/>
      <dgm:t>
        <a:bodyPr/>
        <a:lstStyle/>
        <a:p>
          <a:pPr algn="just"/>
          <a:r>
            <a:rPr lang="pl-PL" dirty="0"/>
            <a:t>w świetle przepisów art. 86 ust. 1 oraz art. 90 ust. 1 i 2 </a:t>
          </a:r>
          <a:r>
            <a:rPr lang="pl-PL" dirty="0" err="1"/>
            <a:t>u.p.t.u</a:t>
          </a:r>
          <a:r>
            <a:rPr lang="pl-PL" dirty="0"/>
            <a:t>., czynności niepodlegające opodatkowaniu podatkiem od towarów i usług nie mogą wpłynąć na zakres prawa do odliczenia podatku naliczonego przy zastosowaniu art. 90 ust. 3 tej ustawy.</a:t>
          </a:r>
        </a:p>
      </dgm:t>
    </dgm:pt>
    <dgm:pt modelId="{BF64A313-1869-4461-B1A0-86CEF6647B1C}" type="parTrans" cxnId="{88A57EB8-C2AB-4C0C-B99B-1917A3175E3C}">
      <dgm:prSet/>
      <dgm:spPr/>
      <dgm:t>
        <a:bodyPr/>
        <a:lstStyle/>
        <a:p>
          <a:endParaRPr lang="pl-PL"/>
        </a:p>
      </dgm:t>
    </dgm:pt>
    <dgm:pt modelId="{0AEBF4C2-0265-4159-940C-F7312BB67512}" type="sibTrans" cxnId="{88A57EB8-C2AB-4C0C-B99B-1917A3175E3C}">
      <dgm:prSet/>
      <dgm:spPr/>
      <dgm:t>
        <a:bodyPr/>
        <a:lstStyle/>
        <a:p>
          <a:endParaRPr lang="pl-PL"/>
        </a:p>
      </dgm:t>
    </dgm:pt>
    <dgm:pt modelId="{B6EF1739-14F7-4CE5-A6A0-89CC12513D26}">
      <dgm:prSet phldrT="[Tekst]"/>
      <dgm:spPr/>
      <dgm:t>
        <a:bodyPr/>
        <a:lstStyle/>
        <a:p>
          <a:pPr algn="just"/>
          <a:r>
            <a:rPr lang="pl-PL" b="0" i="0" dirty="0"/>
            <a:t>Artykuł 168 lit. a) dyrektywy Rady 2006/112/WE z dnia 28 listopada 2006 r. w sprawie wspólnego systemu podatku od wartości dodanej należy interpretować w ten sposób, że sprzeciwia się on praktyce krajowej zezwalającej podatnikowi na pełne odliczenie podatku od wartości dodanej (VAT) naliczonego w związku z nabyciem przez niego towarów i usług w celu prowadzenia zarówno działalności gospodarczej, opodatkowanej VAT, jak i działalności niemającej charakteru gospodarczego, która nie wchodzi w zakres stosowania VAT, ze względu na brak we właściwych przepisach podatkowych szczególnych uregulowań dotyczących kryteriów i metod podziału, które umożliwiłyby podatnikowi określenie części tego VAT naliczonego, którą należy uważać za związaną, odpowiednio, z jego działalnością gospodarczą i z działalnością niemającą charakteru gospodarczego.</a:t>
          </a:r>
          <a:endParaRPr lang="pl-PL" b="0" dirty="0"/>
        </a:p>
      </dgm:t>
    </dgm:pt>
    <dgm:pt modelId="{4CE71D01-EABC-440E-A0FA-6A12CDA38F17}" type="sibTrans" cxnId="{FD830043-797E-47F3-9202-D7EB7F2724B3}">
      <dgm:prSet/>
      <dgm:spPr/>
      <dgm:t>
        <a:bodyPr/>
        <a:lstStyle/>
        <a:p>
          <a:endParaRPr lang="pl-PL"/>
        </a:p>
      </dgm:t>
    </dgm:pt>
    <dgm:pt modelId="{4AF08604-443B-43D7-B8AD-7419E8E190FB}" type="parTrans" cxnId="{FD830043-797E-47F3-9202-D7EB7F2724B3}">
      <dgm:prSet/>
      <dgm:spPr/>
      <dgm:t>
        <a:bodyPr/>
        <a:lstStyle/>
        <a:p>
          <a:endParaRPr lang="pl-PL"/>
        </a:p>
      </dgm:t>
    </dgm:pt>
    <dgm:pt modelId="{84774E64-8665-4CF6-8BE1-709B77C54407}">
      <dgm:prSet phldrT="[Tekst]"/>
      <dgm:spPr/>
      <dgm:t>
        <a:bodyPr/>
        <a:lstStyle/>
        <a:p>
          <a:r>
            <a:rPr lang="pl-PL" dirty="0"/>
            <a:t>Wyrok Trybunału Sprawiedliwości Unii Europejskiej z 8 maja 2019 r. w sprawie C-566/17 Związku Gmin Zagłębia Miedziowego w Polkowicach</a:t>
          </a:r>
        </a:p>
      </dgm:t>
    </dgm:pt>
    <dgm:pt modelId="{C8972566-E663-48C1-9B39-02025E8F84C6}" type="sibTrans" cxnId="{2BE64113-28EB-43EB-9F36-41267E6139EC}">
      <dgm:prSet/>
      <dgm:spPr/>
      <dgm:t>
        <a:bodyPr/>
        <a:lstStyle/>
        <a:p>
          <a:endParaRPr lang="pl-PL"/>
        </a:p>
      </dgm:t>
    </dgm:pt>
    <dgm:pt modelId="{9DB24362-23EF-47CE-A743-E31FA0FF6B59}" type="parTrans" cxnId="{2BE64113-28EB-43EB-9F36-41267E6139EC}">
      <dgm:prSet/>
      <dgm:spPr/>
      <dgm:t>
        <a:bodyPr/>
        <a:lstStyle/>
        <a:p>
          <a:endParaRPr lang="pl-PL"/>
        </a:p>
      </dgm:t>
    </dgm:pt>
    <dgm:pt modelId="{0A561BEE-B197-4881-8F75-988EEB40D2E6}" type="pres">
      <dgm:prSet presAssocID="{51000A3B-9816-4F95-B9AB-DCB673C19195}" presName="linear" presStyleCnt="0">
        <dgm:presLayoutVars>
          <dgm:animLvl val="lvl"/>
          <dgm:resizeHandles val="exact"/>
        </dgm:presLayoutVars>
      </dgm:prSet>
      <dgm:spPr/>
    </dgm:pt>
    <dgm:pt modelId="{B6CCAC7D-7391-4144-8665-5BE0709F0557}" type="pres">
      <dgm:prSet presAssocID="{192A3B4C-B225-4508-B3DE-73D174387B9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C3427C3-2247-49F1-9345-E8F4BCF28283}" type="pres">
      <dgm:prSet presAssocID="{192A3B4C-B225-4508-B3DE-73D174387B90}" presName="childText" presStyleLbl="revTx" presStyleIdx="0" presStyleCnt="2">
        <dgm:presLayoutVars>
          <dgm:bulletEnabled val="1"/>
        </dgm:presLayoutVars>
      </dgm:prSet>
      <dgm:spPr/>
    </dgm:pt>
    <dgm:pt modelId="{16B6BBAF-C654-45EC-AF0A-C46EBFD3AAB7}" type="pres">
      <dgm:prSet presAssocID="{84774E64-8665-4CF6-8BE1-709B77C5440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A305898-F234-435B-B091-9A53DC3112EF}" type="pres">
      <dgm:prSet presAssocID="{84774E64-8665-4CF6-8BE1-709B77C5440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BE64113-28EB-43EB-9F36-41267E6139EC}" srcId="{51000A3B-9816-4F95-B9AB-DCB673C19195}" destId="{84774E64-8665-4CF6-8BE1-709B77C54407}" srcOrd="1" destOrd="0" parTransId="{9DB24362-23EF-47CE-A743-E31FA0FF6B59}" sibTransId="{C8972566-E663-48C1-9B39-02025E8F84C6}"/>
    <dgm:cxn modelId="{51548C17-DA8C-4065-9D38-3344274EF297}" srcId="{51000A3B-9816-4F95-B9AB-DCB673C19195}" destId="{192A3B4C-B225-4508-B3DE-73D174387B90}" srcOrd="0" destOrd="0" parTransId="{697A3A02-8213-4FD0-8D5D-CF03C406429E}" sibTransId="{73C0424C-8486-4457-BA15-807337CA398B}"/>
    <dgm:cxn modelId="{FD830043-797E-47F3-9202-D7EB7F2724B3}" srcId="{84774E64-8665-4CF6-8BE1-709B77C54407}" destId="{B6EF1739-14F7-4CE5-A6A0-89CC12513D26}" srcOrd="0" destOrd="0" parTransId="{4AF08604-443B-43D7-B8AD-7419E8E190FB}" sibTransId="{4CE71D01-EABC-440E-A0FA-6A12CDA38F17}"/>
    <dgm:cxn modelId="{2A7DCD64-202F-4AE9-9B8B-297BE2BD749F}" type="presOf" srcId="{84774E64-8665-4CF6-8BE1-709B77C54407}" destId="{16B6BBAF-C654-45EC-AF0A-C46EBFD3AAB7}" srcOrd="0" destOrd="0" presId="urn:microsoft.com/office/officeart/2005/8/layout/vList2"/>
    <dgm:cxn modelId="{15848A71-F33D-43C0-A8E2-F96268124828}" type="presOf" srcId="{51000A3B-9816-4F95-B9AB-DCB673C19195}" destId="{0A561BEE-B197-4881-8F75-988EEB40D2E6}" srcOrd="0" destOrd="0" presId="urn:microsoft.com/office/officeart/2005/8/layout/vList2"/>
    <dgm:cxn modelId="{B332EF8E-9030-4018-8D11-9D22C9D6E9C0}" type="presOf" srcId="{192A3B4C-B225-4508-B3DE-73D174387B90}" destId="{B6CCAC7D-7391-4144-8665-5BE0709F0557}" srcOrd="0" destOrd="0" presId="urn:microsoft.com/office/officeart/2005/8/layout/vList2"/>
    <dgm:cxn modelId="{E168CCAB-900B-46E2-98F6-7D9ACC0A8FC0}" type="presOf" srcId="{3AEC16AD-D275-4831-BFE8-E6298984E700}" destId="{5C3427C3-2247-49F1-9345-E8F4BCF28283}" srcOrd="0" destOrd="0" presId="urn:microsoft.com/office/officeart/2005/8/layout/vList2"/>
    <dgm:cxn modelId="{88A57EB8-C2AB-4C0C-B99B-1917A3175E3C}" srcId="{192A3B4C-B225-4508-B3DE-73D174387B90}" destId="{3AEC16AD-D275-4831-BFE8-E6298984E700}" srcOrd="0" destOrd="0" parTransId="{BF64A313-1869-4461-B1A0-86CEF6647B1C}" sibTransId="{0AEBF4C2-0265-4159-940C-F7312BB67512}"/>
    <dgm:cxn modelId="{69BF52C8-D4C6-4DB0-8E89-3427972F5AA3}" type="presOf" srcId="{B6EF1739-14F7-4CE5-A6A0-89CC12513D26}" destId="{6A305898-F234-435B-B091-9A53DC3112EF}" srcOrd="0" destOrd="0" presId="urn:microsoft.com/office/officeart/2005/8/layout/vList2"/>
    <dgm:cxn modelId="{70657000-DA32-4211-BAD9-F51DC343E897}" type="presParOf" srcId="{0A561BEE-B197-4881-8F75-988EEB40D2E6}" destId="{B6CCAC7D-7391-4144-8665-5BE0709F0557}" srcOrd="0" destOrd="0" presId="urn:microsoft.com/office/officeart/2005/8/layout/vList2"/>
    <dgm:cxn modelId="{32D919E4-5688-43E5-A794-0F9D83C8CFE5}" type="presParOf" srcId="{0A561BEE-B197-4881-8F75-988EEB40D2E6}" destId="{5C3427C3-2247-49F1-9345-E8F4BCF28283}" srcOrd="1" destOrd="0" presId="urn:microsoft.com/office/officeart/2005/8/layout/vList2"/>
    <dgm:cxn modelId="{6A032623-6FCD-4661-8297-DF985CFF0E1D}" type="presParOf" srcId="{0A561BEE-B197-4881-8F75-988EEB40D2E6}" destId="{16B6BBAF-C654-45EC-AF0A-C46EBFD3AAB7}" srcOrd="2" destOrd="0" presId="urn:microsoft.com/office/officeart/2005/8/layout/vList2"/>
    <dgm:cxn modelId="{A86E7F39-C2BA-4572-9610-B42A6C0A960A}" type="presParOf" srcId="{0A561BEE-B197-4881-8F75-988EEB40D2E6}" destId="{6A305898-F234-435B-B091-9A53DC3112E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C29B85-73DA-42B1-B4B5-C3B0EA06FD3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4EDC831-1355-400D-AC04-8FC4B1B3C785}">
      <dgm:prSet/>
      <dgm:spPr/>
      <dgm:t>
        <a:bodyPr/>
        <a:lstStyle/>
        <a:p>
          <a:pPr algn="just"/>
          <a:r>
            <a:rPr lang="pl-PL" dirty="0"/>
            <a:t>Wpływ wyroku TSUE na związanie Sądu - na podstawie art. 269 § 1 </a:t>
          </a:r>
          <a:r>
            <a:rPr lang="pl-PL" dirty="0" err="1"/>
            <a:t>P.p.s.a</a:t>
          </a:r>
          <a:r>
            <a:rPr lang="pl-PL" dirty="0"/>
            <a:t>. - uchwałą NSA (7) z 24 października 2011 r. (sygn. akt I FPS 9/10);</a:t>
          </a:r>
        </a:p>
      </dgm:t>
    </dgm:pt>
    <dgm:pt modelId="{4C0AF918-55B7-427C-9B44-276592115ECF}" type="parTrans" cxnId="{AC9C3306-2E55-4DF5-AE38-CDE3E6E2B577}">
      <dgm:prSet/>
      <dgm:spPr/>
      <dgm:t>
        <a:bodyPr/>
        <a:lstStyle/>
        <a:p>
          <a:pPr algn="just"/>
          <a:endParaRPr lang="pl-PL"/>
        </a:p>
      </dgm:t>
    </dgm:pt>
    <dgm:pt modelId="{5842F5F0-9E9C-4331-8004-830E9B26EED9}" type="sibTrans" cxnId="{AC9C3306-2E55-4DF5-AE38-CDE3E6E2B577}">
      <dgm:prSet/>
      <dgm:spPr/>
      <dgm:t>
        <a:bodyPr/>
        <a:lstStyle/>
        <a:p>
          <a:pPr algn="just"/>
          <a:endParaRPr lang="pl-PL"/>
        </a:p>
      </dgm:t>
    </dgm:pt>
    <dgm:pt modelId="{0C546088-8459-4D00-AAF3-E1F302BF2731}">
      <dgm:prSet/>
      <dgm:spPr/>
      <dgm:t>
        <a:bodyPr/>
        <a:lstStyle/>
        <a:p>
          <a:pPr algn="just"/>
          <a:r>
            <a:rPr lang="pl-PL" dirty="0"/>
            <a:t>Wpływ wyroku TSUE na rozstrzygnięcie sprawy w kontekście jej okoliczności faktycznych i prawnych;</a:t>
          </a:r>
        </a:p>
      </dgm:t>
    </dgm:pt>
    <dgm:pt modelId="{1BB9299A-7776-480D-8163-F9DA60EB95B2}" type="parTrans" cxnId="{07973474-4A5A-43E3-9B1F-3689B2A99ACA}">
      <dgm:prSet/>
      <dgm:spPr/>
      <dgm:t>
        <a:bodyPr/>
        <a:lstStyle/>
        <a:p>
          <a:pPr algn="just"/>
          <a:endParaRPr lang="pl-PL"/>
        </a:p>
      </dgm:t>
    </dgm:pt>
    <dgm:pt modelId="{3C2D5EFD-A8CE-409C-9D34-A36839849799}" type="sibTrans" cxnId="{07973474-4A5A-43E3-9B1F-3689B2A99ACA}">
      <dgm:prSet/>
      <dgm:spPr/>
      <dgm:t>
        <a:bodyPr/>
        <a:lstStyle/>
        <a:p>
          <a:pPr algn="just"/>
          <a:endParaRPr lang="pl-PL"/>
        </a:p>
      </dgm:t>
    </dgm:pt>
    <dgm:pt modelId="{A2CBA9A2-4B79-436F-867F-B7A224C9030A}">
      <dgm:prSet/>
      <dgm:spPr/>
      <dgm:t>
        <a:bodyPr/>
        <a:lstStyle/>
        <a:p>
          <a:pPr algn="just"/>
          <a:r>
            <a:rPr lang="pl-PL" dirty="0"/>
            <a:t>Wpływ wyroku TSUE na obowiązek sądu krajowego dokonania wykładni i stosowania odpowiednich przepisów prawa krajowego, zapewniającego realizację zasady efektywności prawa Unii, przy jednoczesnym jednak obowiązku zapewnienia również skutecznej ochrony jednostce (ochrony podmiotowej), tzn. z uwzględnieniem zasad pewności prawa i niedziałania prawa wstecz.</a:t>
          </a:r>
        </a:p>
      </dgm:t>
    </dgm:pt>
    <dgm:pt modelId="{7F850567-F0FA-41BC-B857-19649F088477}" type="parTrans" cxnId="{CED3C5C9-57B2-4D8E-9B67-6CCA7F39132A}">
      <dgm:prSet/>
      <dgm:spPr/>
      <dgm:t>
        <a:bodyPr/>
        <a:lstStyle/>
        <a:p>
          <a:pPr algn="just"/>
          <a:endParaRPr lang="pl-PL"/>
        </a:p>
      </dgm:t>
    </dgm:pt>
    <dgm:pt modelId="{8A67B33A-9BC7-4313-B0AE-23B0429E9D71}" type="sibTrans" cxnId="{CED3C5C9-57B2-4D8E-9B67-6CCA7F39132A}">
      <dgm:prSet/>
      <dgm:spPr/>
      <dgm:t>
        <a:bodyPr/>
        <a:lstStyle/>
        <a:p>
          <a:pPr algn="just"/>
          <a:endParaRPr lang="pl-PL"/>
        </a:p>
      </dgm:t>
    </dgm:pt>
    <dgm:pt modelId="{57F05654-A963-4572-9466-90188F8E6D76}">
      <dgm:prSet/>
      <dgm:spPr/>
      <dgm:t>
        <a:bodyPr/>
        <a:lstStyle/>
        <a:p>
          <a:pPr algn="just"/>
          <a:endParaRPr lang="pl-PL"/>
        </a:p>
      </dgm:t>
    </dgm:pt>
    <dgm:pt modelId="{23E14CC3-1C2F-416C-9A6F-CF51525454D6}" type="parTrans" cxnId="{E826BDAA-DCE8-4D55-BA09-E61D59FB1A71}">
      <dgm:prSet/>
      <dgm:spPr/>
      <dgm:t>
        <a:bodyPr/>
        <a:lstStyle/>
        <a:p>
          <a:pPr algn="just"/>
          <a:endParaRPr lang="pl-PL"/>
        </a:p>
      </dgm:t>
    </dgm:pt>
    <dgm:pt modelId="{C030C886-0438-49B0-BCFC-1B04E3CB8F9D}" type="sibTrans" cxnId="{E826BDAA-DCE8-4D55-BA09-E61D59FB1A71}">
      <dgm:prSet/>
      <dgm:spPr/>
      <dgm:t>
        <a:bodyPr/>
        <a:lstStyle/>
        <a:p>
          <a:pPr algn="just"/>
          <a:endParaRPr lang="pl-PL"/>
        </a:p>
      </dgm:t>
    </dgm:pt>
    <dgm:pt modelId="{2568E01C-95BD-41D4-BD88-72266BAF10D7}">
      <dgm:prSet/>
      <dgm:spPr/>
      <dgm:t>
        <a:bodyPr/>
        <a:lstStyle/>
        <a:p>
          <a:pPr algn="just"/>
          <a:endParaRPr lang="pl-PL"/>
        </a:p>
      </dgm:t>
    </dgm:pt>
    <dgm:pt modelId="{4C90DFE0-16F0-4DB6-9E68-216FE861D49F}" type="parTrans" cxnId="{78C4B3B4-B1CF-4120-9C00-0E9A9F833292}">
      <dgm:prSet/>
      <dgm:spPr/>
      <dgm:t>
        <a:bodyPr/>
        <a:lstStyle/>
        <a:p>
          <a:pPr algn="just"/>
          <a:endParaRPr lang="pl-PL"/>
        </a:p>
      </dgm:t>
    </dgm:pt>
    <dgm:pt modelId="{F6520203-6B4A-4178-B92E-A51925012F75}" type="sibTrans" cxnId="{78C4B3B4-B1CF-4120-9C00-0E9A9F833292}">
      <dgm:prSet/>
      <dgm:spPr/>
      <dgm:t>
        <a:bodyPr/>
        <a:lstStyle/>
        <a:p>
          <a:pPr algn="just"/>
          <a:endParaRPr lang="pl-PL"/>
        </a:p>
      </dgm:t>
    </dgm:pt>
    <dgm:pt modelId="{E7DCB09A-63D3-42A6-8606-E93C2B97DAB9}">
      <dgm:prSet/>
      <dgm:spPr/>
      <dgm:t>
        <a:bodyPr/>
        <a:lstStyle/>
        <a:p>
          <a:pPr algn="just"/>
          <a:endParaRPr lang="pl-PL" dirty="0"/>
        </a:p>
      </dgm:t>
    </dgm:pt>
    <dgm:pt modelId="{D1339550-FCAA-4844-9C48-5A8D20D980D2}" type="parTrans" cxnId="{04749E87-B1D4-4B2D-B4C4-0FEAF923C319}">
      <dgm:prSet/>
      <dgm:spPr/>
      <dgm:t>
        <a:bodyPr/>
        <a:lstStyle/>
        <a:p>
          <a:pPr algn="just"/>
          <a:endParaRPr lang="pl-PL"/>
        </a:p>
      </dgm:t>
    </dgm:pt>
    <dgm:pt modelId="{97F07A4F-55EA-471D-A801-C0737007BA53}" type="sibTrans" cxnId="{04749E87-B1D4-4B2D-B4C4-0FEAF923C319}">
      <dgm:prSet/>
      <dgm:spPr/>
      <dgm:t>
        <a:bodyPr/>
        <a:lstStyle/>
        <a:p>
          <a:pPr algn="just"/>
          <a:endParaRPr lang="pl-PL"/>
        </a:p>
      </dgm:t>
    </dgm:pt>
    <dgm:pt modelId="{DD5086A3-1A86-41E2-83BF-24D00D9D4B30}" type="pres">
      <dgm:prSet presAssocID="{DAC29B85-73DA-42B1-B4B5-C3B0EA06FD31}" presName="linear" presStyleCnt="0">
        <dgm:presLayoutVars>
          <dgm:animLvl val="lvl"/>
          <dgm:resizeHandles val="exact"/>
        </dgm:presLayoutVars>
      </dgm:prSet>
      <dgm:spPr/>
    </dgm:pt>
    <dgm:pt modelId="{A1DDCA38-5BF3-4D4A-AB95-0502437BF30F}" type="pres">
      <dgm:prSet presAssocID="{84EDC831-1355-400D-AC04-8FC4B1B3C78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E877A9D-C8D9-4E59-B40C-8DE889240876}" type="pres">
      <dgm:prSet presAssocID="{84EDC831-1355-400D-AC04-8FC4B1B3C785}" presName="childText" presStyleLbl="revTx" presStyleIdx="0" presStyleCnt="3">
        <dgm:presLayoutVars>
          <dgm:bulletEnabled val="1"/>
        </dgm:presLayoutVars>
      </dgm:prSet>
      <dgm:spPr/>
    </dgm:pt>
    <dgm:pt modelId="{D219B524-ACDC-4009-95D2-4E9E40D3B67E}" type="pres">
      <dgm:prSet presAssocID="{0C546088-8459-4D00-AAF3-E1F302BF273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0CC1868-E2B8-4297-A93D-E7DA59C360C0}" type="pres">
      <dgm:prSet presAssocID="{0C546088-8459-4D00-AAF3-E1F302BF2731}" presName="childText" presStyleLbl="revTx" presStyleIdx="1" presStyleCnt="3">
        <dgm:presLayoutVars>
          <dgm:bulletEnabled val="1"/>
        </dgm:presLayoutVars>
      </dgm:prSet>
      <dgm:spPr/>
    </dgm:pt>
    <dgm:pt modelId="{2FF26529-D10C-4CD7-87CF-C994041D6CC5}" type="pres">
      <dgm:prSet presAssocID="{A2CBA9A2-4B79-436F-867F-B7A224C9030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9AE49C3-79AE-4D99-ABD3-3FF64A72C62C}" type="pres">
      <dgm:prSet presAssocID="{A2CBA9A2-4B79-436F-867F-B7A224C9030A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56D85A02-FF80-42A7-A404-5AA529E9E29A}" type="presOf" srcId="{84EDC831-1355-400D-AC04-8FC4B1B3C785}" destId="{A1DDCA38-5BF3-4D4A-AB95-0502437BF30F}" srcOrd="0" destOrd="0" presId="urn:microsoft.com/office/officeart/2005/8/layout/vList2"/>
    <dgm:cxn modelId="{AC9C3306-2E55-4DF5-AE38-CDE3E6E2B577}" srcId="{DAC29B85-73DA-42B1-B4B5-C3B0EA06FD31}" destId="{84EDC831-1355-400D-AC04-8FC4B1B3C785}" srcOrd="0" destOrd="0" parTransId="{4C0AF918-55B7-427C-9B44-276592115ECF}" sibTransId="{5842F5F0-9E9C-4331-8004-830E9B26EED9}"/>
    <dgm:cxn modelId="{5D38523C-9471-4CB9-8D44-B001DBB9FED7}" type="presOf" srcId="{E7DCB09A-63D3-42A6-8606-E93C2B97DAB9}" destId="{69AE49C3-79AE-4D99-ABD3-3FF64A72C62C}" srcOrd="0" destOrd="0" presId="urn:microsoft.com/office/officeart/2005/8/layout/vList2"/>
    <dgm:cxn modelId="{4B65C070-01D9-43A6-95B1-3AABF893743D}" type="presOf" srcId="{2568E01C-95BD-41D4-BD88-72266BAF10D7}" destId="{80CC1868-E2B8-4297-A93D-E7DA59C360C0}" srcOrd="0" destOrd="0" presId="urn:microsoft.com/office/officeart/2005/8/layout/vList2"/>
    <dgm:cxn modelId="{07973474-4A5A-43E3-9B1F-3689B2A99ACA}" srcId="{DAC29B85-73DA-42B1-B4B5-C3B0EA06FD31}" destId="{0C546088-8459-4D00-AAF3-E1F302BF2731}" srcOrd="1" destOrd="0" parTransId="{1BB9299A-7776-480D-8163-F9DA60EB95B2}" sibTransId="{3C2D5EFD-A8CE-409C-9D34-A36839849799}"/>
    <dgm:cxn modelId="{04749E87-B1D4-4B2D-B4C4-0FEAF923C319}" srcId="{A2CBA9A2-4B79-436F-867F-B7A224C9030A}" destId="{E7DCB09A-63D3-42A6-8606-E93C2B97DAB9}" srcOrd="0" destOrd="0" parTransId="{D1339550-FCAA-4844-9C48-5A8D20D980D2}" sibTransId="{97F07A4F-55EA-471D-A801-C0737007BA53}"/>
    <dgm:cxn modelId="{5192CF91-37C6-4802-A968-2AF0FF3796FB}" type="presOf" srcId="{57F05654-A963-4572-9466-90188F8E6D76}" destId="{6E877A9D-C8D9-4E59-B40C-8DE889240876}" srcOrd="0" destOrd="0" presId="urn:microsoft.com/office/officeart/2005/8/layout/vList2"/>
    <dgm:cxn modelId="{E826BDAA-DCE8-4D55-BA09-E61D59FB1A71}" srcId="{84EDC831-1355-400D-AC04-8FC4B1B3C785}" destId="{57F05654-A963-4572-9466-90188F8E6D76}" srcOrd="0" destOrd="0" parTransId="{23E14CC3-1C2F-416C-9A6F-CF51525454D6}" sibTransId="{C030C886-0438-49B0-BCFC-1B04E3CB8F9D}"/>
    <dgm:cxn modelId="{78C4B3B4-B1CF-4120-9C00-0E9A9F833292}" srcId="{0C546088-8459-4D00-AAF3-E1F302BF2731}" destId="{2568E01C-95BD-41D4-BD88-72266BAF10D7}" srcOrd="0" destOrd="0" parTransId="{4C90DFE0-16F0-4DB6-9E68-216FE861D49F}" sibTransId="{F6520203-6B4A-4178-B92E-A51925012F75}"/>
    <dgm:cxn modelId="{CED3C5C9-57B2-4D8E-9B67-6CCA7F39132A}" srcId="{DAC29B85-73DA-42B1-B4B5-C3B0EA06FD31}" destId="{A2CBA9A2-4B79-436F-867F-B7A224C9030A}" srcOrd="2" destOrd="0" parTransId="{7F850567-F0FA-41BC-B857-19649F088477}" sibTransId="{8A67B33A-9BC7-4313-B0AE-23B0429E9D71}"/>
    <dgm:cxn modelId="{58BD24E1-E3A4-4B17-8E24-BA12BC54700D}" type="presOf" srcId="{0C546088-8459-4D00-AAF3-E1F302BF2731}" destId="{D219B524-ACDC-4009-95D2-4E9E40D3B67E}" srcOrd="0" destOrd="0" presId="urn:microsoft.com/office/officeart/2005/8/layout/vList2"/>
    <dgm:cxn modelId="{FC2861F0-06F9-4819-B9C6-507186A01FAE}" type="presOf" srcId="{A2CBA9A2-4B79-436F-867F-B7A224C9030A}" destId="{2FF26529-D10C-4CD7-87CF-C994041D6CC5}" srcOrd="0" destOrd="0" presId="urn:microsoft.com/office/officeart/2005/8/layout/vList2"/>
    <dgm:cxn modelId="{72B3A2F2-2197-40CA-8B44-E7FB837DDDB7}" type="presOf" srcId="{DAC29B85-73DA-42B1-B4B5-C3B0EA06FD31}" destId="{DD5086A3-1A86-41E2-83BF-24D00D9D4B30}" srcOrd="0" destOrd="0" presId="urn:microsoft.com/office/officeart/2005/8/layout/vList2"/>
    <dgm:cxn modelId="{FF26D8BB-2A15-41C3-8E96-4281F228FD64}" type="presParOf" srcId="{DD5086A3-1A86-41E2-83BF-24D00D9D4B30}" destId="{A1DDCA38-5BF3-4D4A-AB95-0502437BF30F}" srcOrd="0" destOrd="0" presId="urn:microsoft.com/office/officeart/2005/8/layout/vList2"/>
    <dgm:cxn modelId="{F50B9CCE-B4B8-49B5-8DB2-0966E84D95A1}" type="presParOf" srcId="{DD5086A3-1A86-41E2-83BF-24D00D9D4B30}" destId="{6E877A9D-C8D9-4E59-B40C-8DE889240876}" srcOrd="1" destOrd="0" presId="urn:microsoft.com/office/officeart/2005/8/layout/vList2"/>
    <dgm:cxn modelId="{FFCA0C6A-B8F7-41A3-8A4F-B46DCC657CDC}" type="presParOf" srcId="{DD5086A3-1A86-41E2-83BF-24D00D9D4B30}" destId="{D219B524-ACDC-4009-95D2-4E9E40D3B67E}" srcOrd="2" destOrd="0" presId="urn:microsoft.com/office/officeart/2005/8/layout/vList2"/>
    <dgm:cxn modelId="{16BAE971-C8F0-4C6F-ADFF-3AEFF59D6256}" type="presParOf" srcId="{DD5086A3-1A86-41E2-83BF-24D00D9D4B30}" destId="{80CC1868-E2B8-4297-A93D-E7DA59C360C0}" srcOrd="3" destOrd="0" presId="urn:microsoft.com/office/officeart/2005/8/layout/vList2"/>
    <dgm:cxn modelId="{977698C7-49B3-4323-9EBB-CC7D53E8CEC5}" type="presParOf" srcId="{DD5086A3-1A86-41E2-83BF-24D00D9D4B30}" destId="{2FF26529-D10C-4CD7-87CF-C994041D6CC5}" srcOrd="4" destOrd="0" presId="urn:microsoft.com/office/officeart/2005/8/layout/vList2"/>
    <dgm:cxn modelId="{6C6321B8-ED63-4C69-B615-723A5C69403F}" type="presParOf" srcId="{DD5086A3-1A86-41E2-83BF-24D00D9D4B30}" destId="{69AE49C3-79AE-4D99-ABD3-3FF64A72C62C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5402767-5E08-46C0-8D8F-7FCE4F32630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B9E75CD9-B096-487B-9FA2-D15DFBB10D7B}">
      <dgm:prSet phldrT="[Tekst]"/>
      <dgm:spPr/>
      <dgm:t>
        <a:bodyPr/>
        <a:lstStyle/>
        <a:p>
          <a:pPr algn="just"/>
          <a:r>
            <a:rPr lang="pl-PL" dirty="0"/>
            <a:t>Za zdezaktualizowaną uznać należy uchwałę NSA (7) z 24 października 2011 r. (sygn. akt I FPS 9/10).</a:t>
          </a:r>
        </a:p>
      </dgm:t>
    </dgm:pt>
    <dgm:pt modelId="{F26FD377-E475-411B-AFD2-73560448E4C5}" type="parTrans" cxnId="{8CFB0A78-90BE-4DFD-B581-361C89F0D2CD}">
      <dgm:prSet/>
      <dgm:spPr/>
      <dgm:t>
        <a:bodyPr/>
        <a:lstStyle/>
        <a:p>
          <a:pPr algn="just"/>
          <a:endParaRPr lang="pl-PL"/>
        </a:p>
      </dgm:t>
    </dgm:pt>
    <dgm:pt modelId="{EE9A97D2-845D-4388-A01B-D789AB7F4678}" type="sibTrans" cxnId="{8CFB0A78-90BE-4DFD-B581-361C89F0D2CD}">
      <dgm:prSet/>
      <dgm:spPr/>
      <dgm:t>
        <a:bodyPr/>
        <a:lstStyle/>
        <a:p>
          <a:pPr algn="just"/>
          <a:endParaRPr lang="pl-PL"/>
        </a:p>
      </dgm:t>
    </dgm:pt>
    <dgm:pt modelId="{94A7DFDC-B39F-4B14-8373-EE7F4FAC427C}">
      <dgm:prSet phldrT="[Tekst]" phldr="1"/>
      <dgm:spPr/>
      <dgm:t>
        <a:bodyPr/>
        <a:lstStyle/>
        <a:p>
          <a:pPr algn="just"/>
          <a:endParaRPr lang="pl-PL"/>
        </a:p>
      </dgm:t>
    </dgm:pt>
    <dgm:pt modelId="{69C8A922-2B40-4222-B0BA-49C34C4D6C38}" type="parTrans" cxnId="{B6EC0A77-8EFF-41D6-A4A1-B38BCE54E47E}">
      <dgm:prSet/>
      <dgm:spPr/>
      <dgm:t>
        <a:bodyPr/>
        <a:lstStyle/>
        <a:p>
          <a:pPr algn="just"/>
          <a:endParaRPr lang="pl-PL"/>
        </a:p>
      </dgm:t>
    </dgm:pt>
    <dgm:pt modelId="{AFC6372F-A416-4E5F-8736-1A849162E939}" type="sibTrans" cxnId="{B6EC0A77-8EFF-41D6-A4A1-B38BCE54E47E}">
      <dgm:prSet/>
      <dgm:spPr/>
      <dgm:t>
        <a:bodyPr/>
        <a:lstStyle/>
        <a:p>
          <a:pPr algn="just"/>
          <a:endParaRPr lang="pl-PL"/>
        </a:p>
      </dgm:t>
    </dgm:pt>
    <dgm:pt modelId="{FF98DA70-7928-45ED-9F77-C4BF31B7924F}">
      <dgm:prSet phldrT="[Tekst]"/>
      <dgm:spPr/>
      <dgm:t>
        <a:bodyPr/>
        <a:lstStyle/>
        <a:p>
          <a:pPr algn="just"/>
          <a:r>
            <a:rPr lang="pl-PL" dirty="0"/>
            <a:t>Uznając w obecnej sytuacji pierwszeństwo i powagę interpretacji przepisów dyrektywy VAT zawartej w wyroku TSUE z 18 maja 2019 r. (C- 566/17 r.), a także uwzględniając zasadę efektywności prawa unijnego, jak również ekonomiki postępowania sądowoadministracyjnego, należy odstąpić od wszczęcia procedury przewidzianej przez art. 269 § 1 </a:t>
          </a:r>
          <a:r>
            <a:rPr lang="pl-PL" dirty="0" err="1"/>
            <a:t>P.p.s.a</a:t>
          </a:r>
          <a:r>
            <a:rPr lang="pl-PL" dirty="0"/>
            <a:t>.,</a:t>
          </a:r>
        </a:p>
      </dgm:t>
    </dgm:pt>
    <dgm:pt modelId="{757B0AF1-7D1A-4799-B9C1-2706F1F109F3}" type="parTrans" cxnId="{760258BC-B31D-4C6F-ADA4-4264FE255B9C}">
      <dgm:prSet/>
      <dgm:spPr/>
      <dgm:t>
        <a:bodyPr/>
        <a:lstStyle/>
        <a:p>
          <a:pPr algn="just"/>
          <a:endParaRPr lang="pl-PL"/>
        </a:p>
      </dgm:t>
    </dgm:pt>
    <dgm:pt modelId="{D270276D-4309-4867-ABD3-E91364BA22B8}" type="sibTrans" cxnId="{760258BC-B31D-4C6F-ADA4-4264FE255B9C}">
      <dgm:prSet/>
      <dgm:spPr/>
      <dgm:t>
        <a:bodyPr/>
        <a:lstStyle/>
        <a:p>
          <a:pPr algn="just"/>
          <a:endParaRPr lang="pl-PL"/>
        </a:p>
      </dgm:t>
    </dgm:pt>
    <dgm:pt modelId="{651E8D24-6D10-4871-B6E0-34EF5A2EBBCA}">
      <dgm:prSet phldrT="[Tekst]" phldr="1"/>
      <dgm:spPr/>
      <dgm:t>
        <a:bodyPr/>
        <a:lstStyle/>
        <a:p>
          <a:pPr algn="just"/>
          <a:endParaRPr lang="pl-PL"/>
        </a:p>
      </dgm:t>
    </dgm:pt>
    <dgm:pt modelId="{EBB94815-7426-41D2-B9DC-55105C29DCA0}" type="parTrans" cxnId="{987A4A4F-74DF-465B-BCE5-21BEF50D860D}">
      <dgm:prSet/>
      <dgm:spPr/>
      <dgm:t>
        <a:bodyPr/>
        <a:lstStyle/>
        <a:p>
          <a:pPr algn="just"/>
          <a:endParaRPr lang="pl-PL"/>
        </a:p>
      </dgm:t>
    </dgm:pt>
    <dgm:pt modelId="{4F1E1C9D-187A-4397-B29D-C707CB7A8084}" type="sibTrans" cxnId="{987A4A4F-74DF-465B-BCE5-21BEF50D860D}">
      <dgm:prSet/>
      <dgm:spPr/>
      <dgm:t>
        <a:bodyPr/>
        <a:lstStyle/>
        <a:p>
          <a:pPr algn="just"/>
          <a:endParaRPr lang="pl-PL"/>
        </a:p>
      </dgm:t>
    </dgm:pt>
    <dgm:pt modelId="{07FAA564-BE68-410E-8136-6D9451609D65}" type="pres">
      <dgm:prSet presAssocID="{15402767-5E08-46C0-8D8F-7FCE4F32630D}" presName="linear" presStyleCnt="0">
        <dgm:presLayoutVars>
          <dgm:animLvl val="lvl"/>
          <dgm:resizeHandles val="exact"/>
        </dgm:presLayoutVars>
      </dgm:prSet>
      <dgm:spPr/>
    </dgm:pt>
    <dgm:pt modelId="{CDB2E103-9B20-40BD-8A8B-4F884F895B0F}" type="pres">
      <dgm:prSet presAssocID="{B9E75CD9-B096-487B-9FA2-D15DFBB10D7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0EFF74F-577F-450D-A85E-CD645597948F}" type="pres">
      <dgm:prSet presAssocID="{B9E75CD9-B096-487B-9FA2-D15DFBB10D7B}" presName="childText" presStyleLbl="revTx" presStyleIdx="0" presStyleCnt="2">
        <dgm:presLayoutVars>
          <dgm:bulletEnabled val="1"/>
        </dgm:presLayoutVars>
      </dgm:prSet>
      <dgm:spPr/>
    </dgm:pt>
    <dgm:pt modelId="{AA0A8BA7-63E3-423B-9838-EAC17DF3D1FB}" type="pres">
      <dgm:prSet presAssocID="{FF98DA70-7928-45ED-9F77-C4BF31B7924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7ED7531-BFC8-40E7-BEB5-D85D34F608F4}" type="pres">
      <dgm:prSet presAssocID="{FF98DA70-7928-45ED-9F77-C4BF31B7924F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025E619-0172-48C5-B099-27F80B3EBF35}" type="presOf" srcId="{FF98DA70-7928-45ED-9F77-C4BF31B7924F}" destId="{AA0A8BA7-63E3-423B-9838-EAC17DF3D1FB}" srcOrd="0" destOrd="0" presId="urn:microsoft.com/office/officeart/2005/8/layout/vList2"/>
    <dgm:cxn modelId="{9F142645-E505-4EE8-8396-3F0808F7A21B}" type="presOf" srcId="{15402767-5E08-46C0-8D8F-7FCE4F32630D}" destId="{07FAA564-BE68-410E-8136-6D9451609D65}" srcOrd="0" destOrd="0" presId="urn:microsoft.com/office/officeart/2005/8/layout/vList2"/>
    <dgm:cxn modelId="{987A4A4F-74DF-465B-BCE5-21BEF50D860D}" srcId="{FF98DA70-7928-45ED-9F77-C4BF31B7924F}" destId="{651E8D24-6D10-4871-B6E0-34EF5A2EBBCA}" srcOrd="0" destOrd="0" parTransId="{EBB94815-7426-41D2-B9DC-55105C29DCA0}" sibTransId="{4F1E1C9D-187A-4397-B29D-C707CB7A8084}"/>
    <dgm:cxn modelId="{B6EC0A77-8EFF-41D6-A4A1-B38BCE54E47E}" srcId="{B9E75CD9-B096-487B-9FA2-D15DFBB10D7B}" destId="{94A7DFDC-B39F-4B14-8373-EE7F4FAC427C}" srcOrd="0" destOrd="0" parTransId="{69C8A922-2B40-4222-B0BA-49C34C4D6C38}" sibTransId="{AFC6372F-A416-4E5F-8736-1A849162E939}"/>
    <dgm:cxn modelId="{8CFB0A78-90BE-4DFD-B581-361C89F0D2CD}" srcId="{15402767-5E08-46C0-8D8F-7FCE4F32630D}" destId="{B9E75CD9-B096-487B-9FA2-D15DFBB10D7B}" srcOrd="0" destOrd="0" parTransId="{F26FD377-E475-411B-AFD2-73560448E4C5}" sibTransId="{EE9A97D2-845D-4388-A01B-D789AB7F4678}"/>
    <dgm:cxn modelId="{9A751996-1620-462E-BB02-0F854DC251A8}" type="presOf" srcId="{94A7DFDC-B39F-4B14-8373-EE7F4FAC427C}" destId="{10EFF74F-577F-450D-A85E-CD645597948F}" srcOrd="0" destOrd="0" presId="urn:microsoft.com/office/officeart/2005/8/layout/vList2"/>
    <dgm:cxn modelId="{760258BC-B31D-4C6F-ADA4-4264FE255B9C}" srcId="{15402767-5E08-46C0-8D8F-7FCE4F32630D}" destId="{FF98DA70-7928-45ED-9F77-C4BF31B7924F}" srcOrd="1" destOrd="0" parTransId="{757B0AF1-7D1A-4799-B9C1-2706F1F109F3}" sibTransId="{D270276D-4309-4867-ABD3-E91364BA22B8}"/>
    <dgm:cxn modelId="{FAA74BD0-8836-4F96-A4A5-A15CB982348A}" type="presOf" srcId="{B9E75CD9-B096-487B-9FA2-D15DFBB10D7B}" destId="{CDB2E103-9B20-40BD-8A8B-4F884F895B0F}" srcOrd="0" destOrd="0" presId="urn:microsoft.com/office/officeart/2005/8/layout/vList2"/>
    <dgm:cxn modelId="{366672FA-C60D-47E6-9D7D-93614E874313}" type="presOf" srcId="{651E8D24-6D10-4871-B6E0-34EF5A2EBBCA}" destId="{17ED7531-BFC8-40E7-BEB5-D85D34F608F4}" srcOrd="0" destOrd="0" presId="urn:microsoft.com/office/officeart/2005/8/layout/vList2"/>
    <dgm:cxn modelId="{6F2A2092-EA04-4B58-838F-E72533C6C088}" type="presParOf" srcId="{07FAA564-BE68-410E-8136-6D9451609D65}" destId="{CDB2E103-9B20-40BD-8A8B-4F884F895B0F}" srcOrd="0" destOrd="0" presId="urn:microsoft.com/office/officeart/2005/8/layout/vList2"/>
    <dgm:cxn modelId="{4F7C027B-056A-432D-ADB1-6F47D01CAC69}" type="presParOf" srcId="{07FAA564-BE68-410E-8136-6D9451609D65}" destId="{10EFF74F-577F-450D-A85E-CD645597948F}" srcOrd="1" destOrd="0" presId="urn:microsoft.com/office/officeart/2005/8/layout/vList2"/>
    <dgm:cxn modelId="{8EEB4D76-8B2A-4416-B6B0-842761458C46}" type="presParOf" srcId="{07FAA564-BE68-410E-8136-6D9451609D65}" destId="{AA0A8BA7-63E3-423B-9838-EAC17DF3D1FB}" srcOrd="2" destOrd="0" presId="urn:microsoft.com/office/officeart/2005/8/layout/vList2"/>
    <dgm:cxn modelId="{F6894D2D-8369-4373-946B-ABE6DD112E1A}" type="presParOf" srcId="{07FAA564-BE68-410E-8136-6D9451609D65}" destId="{17ED7531-BFC8-40E7-BEB5-D85D34F608F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04E33D-99DA-4023-BA5D-3DFA399960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47B869E-D288-4E03-B8F0-4FAED6EA6EBD}">
      <dgm:prSet phldrT="[Tekst]"/>
      <dgm:spPr/>
      <dgm:t>
        <a:bodyPr/>
        <a:lstStyle/>
        <a:p>
          <a:pPr algn="just"/>
          <a:r>
            <a:rPr lang="pl-PL" dirty="0"/>
            <a:t>Za zasadny uznać należy zarzut naruszenia art. 86 ust. 1 </a:t>
          </a:r>
          <a:r>
            <a:rPr lang="pl-PL" dirty="0" err="1"/>
            <a:t>u.p.t.u</a:t>
          </a:r>
          <a:r>
            <a:rPr lang="pl-PL" dirty="0"/>
            <a:t>., poprzez jego błędną wykładnię, polegającą na przyjęciu, że w przypadku podatku naliczonego wynikającego z faktur na wydatki związane tylko z czynnościami opodatkowanymi oraz z czynnościami niepodlegającymi podatkowi, podatnik ma prawo zastosować odliczenie pełne.</a:t>
          </a:r>
        </a:p>
      </dgm:t>
    </dgm:pt>
    <dgm:pt modelId="{7011B5A7-2F85-4B61-99F2-2BF42547CC82}" type="parTrans" cxnId="{BF5F489C-698C-4FAF-9396-70A6DA2536F5}">
      <dgm:prSet/>
      <dgm:spPr/>
      <dgm:t>
        <a:bodyPr/>
        <a:lstStyle/>
        <a:p>
          <a:endParaRPr lang="pl-PL"/>
        </a:p>
      </dgm:t>
    </dgm:pt>
    <dgm:pt modelId="{B56144D8-2DDF-46D2-B0FB-49335A8430D9}" type="sibTrans" cxnId="{BF5F489C-698C-4FAF-9396-70A6DA2536F5}">
      <dgm:prSet/>
      <dgm:spPr/>
      <dgm:t>
        <a:bodyPr/>
        <a:lstStyle/>
        <a:p>
          <a:endParaRPr lang="pl-PL"/>
        </a:p>
      </dgm:t>
    </dgm:pt>
    <dgm:pt modelId="{AF323773-71D6-4FE4-B7BB-DBFD4986C0FF}">
      <dgm:prSet phldrT="[Tekst]" phldr="1"/>
      <dgm:spPr/>
      <dgm:t>
        <a:bodyPr/>
        <a:lstStyle/>
        <a:p>
          <a:endParaRPr lang="pl-PL"/>
        </a:p>
      </dgm:t>
    </dgm:pt>
    <dgm:pt modelId="{1E5E831D-1911-48B1-B000-C7B52336F29A}" type="parTrans" cxnId="{A2295504-1961-4DD3-AC30-C2B4948EFC40}">
      <dgm:prSet/>
      <dgm:spPr/>
      <dgm:t>
        <a:bodyPr/>
        <a:lstStyle/>
        <a:p>
          <a:endParaRPr lang="pl-PL"/>
        </a:p>
      </dgm:t>
    </dgm:pt>
    <dgm:pt modelId="{51811338-1AD8-47C0-99B8-EAB69A8FF964}" type="sibTrans" cxnId="{A2295504-1961-4DD3-AC30-C2B4948EFC40}">
      <dgm:prSet/>
      <dgm:spPr/>
      <dgm:t>
        <a:bodyPr/>
        <a:lstStyle/>
        <a:p>
          <a:endParaRPr lang="pl-PL"/>
        </a:p>
      </dgm:t>
    </dgm:pt>
    <dgm:pt modelId="{EEF188CA-7A47-448F-828D-4F714B6FC616}" type="pres">
      <dgm:prSet presAssocID="{3304E33D-99DA-4023-BA5D-3DFA399960B7}" presName="linear" presStyleCnt="0">
        <dgm:presLayoutVars>
          <dgm:animLvl val="lvl"/>
          <dgm:resizeHandles val="exact"/>
        </dgm:presLayoutVars>
      </dgm:prSet>
      <dgm:spPr/>
    </dgm:pt>
    <dgm:pt modelId="{3156CB20-630F-40B9-A4C1-8EDEEF79C3AC}" type="pres">
      <dgm:prSet presAssocID="{A47B869E-D288-4E03-B8F0-4FAED6EA6EB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3E50E8D-150A-4810-A0D1-E2B1B1F78F51}" type="pres">
      <dgm:prSet presAssocID="{A47B869E-D288-4E03-B8F0-4FAED6EA6EB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2295504-1961-4DD3-AC30-C2B4948EFC40}" srcId="{A47B869E-D288-4E03-B8F0-4FAED6EA6EBD}" destId="{AF323773-71D6-4FE4-B7BB-DBFD4986C0FF}" srcOrd="0" destOrd="0" parTransId="{1E5E831D-1911-48B1-B000-C7B52336F29A}" sibTransId="{51811338-1AD8-47C0-99B8-EAB69A8FF964}"/>
    <dgm:cxn modelId="{0B3C961E-2E95-4607-935F-CEE534B5C91C}" type="presOf" srcId="{3304E33D-99DA-4023-BA5D-3DFA399960B7}" destId="{EEF188CA-7A47-448F-828D-4F714B6FC616}" srcOrd="0" destOrd="0" presId="urn:microsoft.com/office/officeart/2005/8/layout/vList2"/>
    <dgm:cxn modelId="{5DF6BB41-EDB3-40CB-B491-4E2AB6932B05}" type="presOf" srcId="{A47B869E-D288-4E03-B8F0-4FAED6EA6EBD}" destId="{3156CB20-630F-40B9-A4C1-8EDEEF79C3AC}" srcOrd="0" destOrd="0" presId="urn:microsoft.com/office/officeart/2005/8/layout/vList2"/>
    <dgm:cxn modelId="{7A293966-B9C1-40F0-8E18-33BA6426C35A}" type="presOf" srcId="{AF323773-71D6-4FE4-B7BB-DBFD4986C0FF}" destId="{E3E50E8D-150A-4810-A0D1-E2B1B1F78F51}" srcOrd="0" destOrd="0" presId="urn:microsoft.com/office/officeart/2005/8/layout/vList2"/>
    <dgm:cxn modelId="{BF5F489C-698C-4FAF-9396-70A6DA2536F5}" srcId="{3304E33D-99DA-4023-BA5D-3DFA399960B7}" destId="{A47B869E-D288-4E03-B8F0-4FAED6EA6EBD}" srcOrd="0" destOrd="0" parTransId="{7011B5A7-2F85-4B61-99F2-2BF42547CC82}" sibTransId="{B56144D8-2DDF-46D2-B0FB-49335A8430D9}"/>
    <dgm:cxn modelId="{CCA2FD60-46E6-447D-9ABA-CC85099FF13D}" type="presParOf" srcId="{EEF188CA-7A47-448F-828D-4F714B6FC616}" destId="{3156CB20-630F-40B9-A4C1-8EDEEF79C3AC}" srcOrd="0" destOrd="0" presId="urn:microsoft.com/office/officeart/2005/8/layout/vList2"/>
    <dgm:cxn modelId="{46E26955-7221-4820-ADB3-A3AD6BBC99DA}" type="presParOf" srcId="{EEF188CA-7A47-448F-828D-4F714B6FC616}" destId="{E3E50E8D-150A-4810-A0D1-E2B1B1F78F5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EFA6EAF-43BE-46C0-B4C0-9C4CBB0F17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6F559E8-9AFB-4320-8240-C787610F279C}">
      <dgm:prSet phldrT="[Tekst]"/>
      <dgm:spPr/>
      <dgm:t>
        <a:bodyPr/>
        <a:lstStyle/>
        <a:p>
          <a:pPr algn="just"/>
          <a:r>
            <a:rPr lang="pl-PL" dirty="0"/>
            <a:t>Następstwa zmiany utrwalonego orzecznictwa, z uwagi na uwzględnienie stanowiska TSUE wyrażonego w wyroku z 8 maja 2019 r. (C-566/17 r.), muszą mieć na względzie przestrzeganie zasady ochrony uzasadnionych oczekiwań, a tym samym ochrony praw podmiotowych</a:t>
          </a:r>
        </a:p>
      </dgm:t>
    </dgm:pt>
    <dgm:pt modelId="{4E47C462-9213-4091-88AF-D7734894566C}" type="parTrans" cxnId="{83DB49FC-3857-4EBA-A35A-97B77831BD29}">
      <dgm:prSet/>
      <dgm:spPr/>
      <dgm:t>
        <a:bodyPr/>
        <a:lstStyle/>
        <a:p>
          <a:pPr algn="just"/>
          <a:endParaRPr lang="pl-PL"/>
        </a:p>
      </dgm:t>
    </dgm:pt>
    <dgm:pt modelId="{0CCE3675-A78A-4711-A3F1-FD186CAE63F7}" type="sibTrans" cxnId="{83DB49FC-3857-4EBA-A35A-97B77831BD29}">
      <dgm:prSet/>
      <dgm:spPr/>
      <dgm:t>
        <a:bodyPr/>
        <a:lstStyle/>
        <a:p>
          <a:pPr algn="just"/>
          <a:endParaRPr lang="pl-PL"/>
        </a:p>
      </dgm:t>
    </dgm:pt>
    <dgm:pt modelId="{85CAA440-7CAF-467B-B974-986C9809493D}">
      <dgm:prSet phldrT="[Tekst]" phldr="1"/>
      <dgm:spPr/>
      <dgm:t>
        <a:bodyPr/>
        <a:lstStyle/>
        <a:p>
          <a:pPr algn="just"/>
          <a:endParaRPr lang="pl-PL"/>
        </a:p>
      </dgm:t>
    </dgm:pt>
    <dgm:pt modelId="{79884537-E78B-4438-92C5-2BA846BE4C85}" type="parTrans" cxnId="{CE9A5E84-3B92-4A7D-87D1-5BF1E534FCBA}">
      <dgm:prSet/>
      <dgm:spPr/>
      <dgm:t>
        <a:bodyPr/>
        <a:lstStyle/>
        <a:p>
          <a:pPr algn="just"/>
          <a:endParaRPr lang="pl-PL"/>
        </a:p>
      </dgm:t>
    </dgm:pt>
    <dgm:pt modelId="{85F38C53-8A75-43A2-8465-6E60DE36E381}" type="sibTrans" cxnId="{CE9A5E84-3B92-4A7D-87D1-5BF1E534FCBA}">
      <dgm:prSet/>
      <dgm:spPr/>
      <dgm:t>
        <a:bodyPr/>
        <a:lstStyle/>
        <a:p>
          <a:pPr algn="just"/>
          <a:endParaRPr lang="pl-PL"/>
        </a:p>
      </dgm:t>
    </dgm:pt>
    <dgm:pt modelId="{505B71EB-94DE-4B95-9FCA-E0F5729C9357}">
      <dgm:prSet phldrT="[Tekst]"/>
      <dgm:spPr/>
      <dgm:t>
        <a:bodyPr/>
        <a:lstStyle/>
        <a:p>
          <a:pPr algn="just"/>
          <a:r>
            <a:rPr lang="pl-PL" dirty="0"/>
            <a:t>Realizacja tej ochrony będzie uzależniona od konkretnych okoliczności sytuacji podatkowo-prawnej poszczególnych podatników i możliwości narażenia ich na konsekwencje finansowe z tego tytułu.</a:t>
          </a:r>
        </a:p>
      </dgm:t>
    </dgm:pt>
    <dgm:pt modelId="{2ED04AB4-AB33-4AC6-B519-2FDEEE7766DA}" type="parTrans" cxnId="{7FF235B7-E4CD-4A5B-92A5-69251F03BDF0}">
      <dgm:prSet/>
      <dgm:spPr/>
      <dgm:t>
        <a:bodyPr/>
        <a:lstStyle/>
        <a:p>
          <a:pPr algn="just"/>
          <a:endParaRPr lang="pl-PL"/>
        </a:p>
      </dgm:t>
    </dgm:pt>
    <dgm:pt modelId="{32A6D3B8-C7A0-4FF7-B693-1C1B154DE95A}" type="sibTrans" cxnId="{7FF235B7-E4CD-4A5B-92A5-69251F03BDF0}">
      <dgm:prSet/>
      <dgm:spPr/>
      <dgm:t>
        <a:bodyPr/>
        <a:lstStyle/>
        <a:p>
          <a:pPr algn="just"/>
          <a:endParaRPr lang="pl-PL"/>
        </a:p>
      </dgm:t>
    </dgm:pt>
    <dgm:pt modelId="{F74E40D2-99D7-42B2-BA5F-9D5239663744}">
      <dgm:prSet phldrT="[Tekst]"/>
      <dgm:spPr/>
      <dgm:t>
        <a:bodyPr/>
        <a:lstStyle/>
        <a:p>
          <a:pPr algn="just"/>
          <a:r>
            <a:rPr lang="pl-PL" dirty="0"/>
            <a:t>zasada ta </a:t>
          </a:r>
          <a:r>
            <a:rPr lang="pl-PL" b="1" dirty="0"/>
            <a:t>nie będzie "chroniła"</a:t>
          </a:r>
          <a:r>
            <a:rPr lang="pl-PL" dirty="0"/>
            <a:t> podatników w sprawach dotyczących wykładni oraz sposobu stosowania interpretowanych przepisów prawa podatkowego na tle opisanego we wniosku przez podatnika zagadnienia;</a:t>
          </a:r>
        </a:p>
      </dgm:t>
    </dgm:pt>
    <dgm:pt modelId="{83FC3106-E098-43F5-9438-2DF19A19CB55}" type="parTrans" cxnId="{EDE86EE2-958B-4930-9056-C74E8702A46B}">
      <dgm:prSet/>
      <dgm:spPr/>
      <dgm:t>
        <a:bodyPr/>
        <a:lstStyle/>
        <a:p>
          <a:pPr algn="just"/>
          <a:endParaRPr lang="pl-PL"/>
        </a:p>
      </dgm:t>
    </dgm:pt>
    <dgm:pt modelId="{789975C9-EB31-4074-9799-5A536BEEE64A}" type="sibTrans" cxnId="{EDE86EE2-958B-4930-9056-C74E8702A46B}">
      <dgm:prSet/>
      <dgm:spPr/>
      <dgm:t>
        <a:bodyPr/>
        <a:lstStyle/>
        <a:p>
          <a:pPr algn="just"/>
          <a:endParaRPr lang="pl-PL"/>
        </a:p>
      </dgm:t>
    </dgm:pt>
    <dgm:pt modelId="{46344C71-B2EE-431B-AA41-AEB7DD7EDB57}">
      <dgm:prSet/>
      <dgm:spPr/>
      <dgm:t>
        <a:bodyPr/>
        <a:lstStyle/>
        <a:p>
          <a:pPr algn="just"/>
          <a:r>
            <a:rPr lang="pl-PL" dirty="0"/>
            <a:t>zasada ta </a:t>
          </a:r>
          <a:r>
            <a:rPr lang="pl-PL" b="1" dirty="0"/>
            <a:t>powinna "chronić"</a:t>
          </a:r>
          <a:r>
            <a:rPr lang="pl-PL" dirty="0"/>
            <a:t> podatników, którzy w następstwie interpretacji prawa podatkowego lub kierując się wykładnią zawartą w uchwale NSA (7) z 24 października 2011 r. (sygn. akt I FPS 9/10), realizowali "pełne" prawo do odliczenia z tego tytułu, gdyż w tej sytuacji mogą ponieść konsekwencje podatkowe omawianej zmiany wykładni prawa.</a:t>
          </a:r>
        </a:p>
      </dgm:t>
    </dgm:pt>
    <dgm:pt modelId="{C28F6EFA-578A-47E4-B742-8B22827B4EAB}" type="parTrans" cxnId="{BDBFB97B-67AD-465A-8F52-EB330A2FB363}">
      <dgm:prSet/>
      <dgm:spPr/>
      <dgm:t>
        <a:bodyPr/>
        <a:lstStyle/>
        <a:p>
          <a:pPr algn="just"/>
          <a:endParaRPr lang="pl-PL"/>
        </a:p>
      </dgm:t>
    </dgm:pt>
    <dgm:pt modelId="{DE106B8A-A045-4B7C-96BF-F57DA8225ED7}" type="sibTrans" cxnId="{BDBFB97B-67AD-465A-8F52-EB330A2FB363}">
      <dgm:prSet/>
      <dgm:spPr/>
      <dgm:t>
        <a:bodyPr/>
        <a:lstStyle/>
        <a:p>
          <a:pPr algn="just"/>
          <a:endParaRPr lang="pl-PL"/>
        </a:p>
      </dgm:t>
    </dgm:pt>
    <dgm:pt modelId="{E1695974-F4BC-435B-BB3E-61A34FFCCB86}" type="pres">
      <dgm:prSet presAssocID="{1EFA6EAF-43BE-46C0-B4C0-9C4CBB0F174D}" presName="linear" presStyleCnt="0">
        <dgm:presLayoutVars>
          <dgm:animLvl val="lvl"/>
          <dgm:resizeHandles val="exact"/>
        </dgm:presLayoutVars>
      </dgm:prSet>
      <dgm:spPr/>
    </dgm:pt>
    <dgm:pt modelId="{621B01FD-36E2-4714-9BE0-6DB087E8FF2E}" type="pres">
      <dgm:prSet presAssocID="{96F559E8-9AFB-4320-8240-C787610F279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8E2FCFA-ADB2-44FF-A353-0134BA302B0E}" type="pres">
      <dgm:prSet presAssocID="{96F559E8-9AFB-4320-8240-C787610F279C}" presName="childText" presStyleLbl="revTx" presStyleIdx="0" presStyleCnt="2">
        <dgm:presLayoutVars>
          <dgm:bulletEnabled val="1"/>
        </dgm:presLayoutVars>
      </dgm:prSet>
      <dgm:spPr/>
    </dgm:pt>
    <dgm:pt modelId="{209BC3DA-1D03-44F8-BC05-1E04E167DB62}" type="pres">
      <dgm:prSet presAssocID="{505B71EB-94DE-4B95-9FCA-E0F5729C935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37BB7F1-759A-4134-805D-8E4C61B15851}" type="pres">
      <dgm:prSet presAssocID="{505B71EB-94DE-4B95-9FCA-E0F5729C9357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1DBC3A1A-51F7-4FCC-8DEE-23B6D4FE3CA6}" type="presOf" srcId="{96F559E8-9AFB-4320-8240-C787610F279C}" destId="{621B01FD-36E2-4714-9BE0-6DB087E8FF2E}" srcOrd="0" destOrd="0" presId="urn:microsoft.com/office/officeart/2005/8/layout/vList2"/>
    <dgm:cxn modelId="{BECF7C62-E318-4A0B-8931-8D17B3953F5B}" type="presOf" srcId="{505B71EB-94DE-4B95-9FCA-E0F5729C9357}" destId="{209BC3DA-1D03-44F8-BC05-1E04E167DB62}" srcOrd="0" destOrd="0" presId="urn:microsoft.com/office/officeart/2005/8/layout/vList2"/>
    <dgm:cxn modelId="{BDBFB97B-67AD-465A-8F52-EB330A2FB363}" srcId="{505B71EB-94DE-4B95-9FCA-E0F5729C9357}" destId="{46344C71-B2EE-431B-AA41-AEB7DD7EDB57}" srcOrd="1" destOrd="0" parTransId="{C28F6EFA-578A-47E4-B742-8B22827B4EAB}" sibTransId="{DE106B8A-A045-4B7C-96BF-F57DA8225ED7}"/>
    <dgm:cxn modelId="{06DEDE7D-8B79-40C8-8492-438826B08FB5}" type="presOf" srcId="{1EFA6EAF-43BE-46C0-B4C0-9C4CBB0F174D}" destId="{E1695974-F4BC-435B-BB3E-61A34FFCCB86}" srcOrd="0" destOrd="0" presId="urn:microsoft.com/office/officeart/2005/8/layout/vList2"/>
    <dgm:cxn modelId="{CE9A5E84-3B92-4A7D-87D1-5BF1E534FCBA}" srcId="{96F559E8-9AFB-4320-8240-C787610F279C}" destId="{85CAA440-7CAF-467B-B974-986C9809493D}" srcOrd="0" destOrd="0" parTransId="{79884537-E78B-4438-92C5-2BA846BE4C85}" sibTransId="{85F38C53-8A75-43A2-8465-6E60DE36E381}"/>
    <dgm:cxn modelId="{B4795692-2EC9-4279-A519-CB4EB33E141D}" type="presOf" srcId="{85CAA440-7CAF-467B-B974-986C9809493D}" destId="{C8E2FCFA-ADB2-44FF-A353-0134BA302B0E}" srcOrd="0" destOrd="0" presId="urn:microsoft.com/office/officeart/2005/8/layout/vList2"/>
    <dgm:cxn modelId="{7FF235B7-E4CD-4A5B-92A5-69251F03BDF0}" srcId="{1EFA6EAF-43BE-46C0-B4C0-9C4CBB0F174D}" destId="{505B71EB-94DE-4B95-9FCA-E0F5729C9357}" srcOrd="1" destOrd="0" parTransId="{2ED04AB4-AB33-4AC6-B519-2FDEEE7766DA}" sibTransId="{32A6D3B8-C7A0-4FF7-B693-1C1B154DE95A}"/>
    <dgm:cxn modelId="{266AADCF-E934-4ACA-A44F-36B32A58374E}" type="presOf" srcId="{46344C71-B2EE-431B-AA41-AEB7DD7EDB57}" destId="{137BB7F1-759A-4134-805D-8E4C61B15851}" srcOrd="0" destOrd="1" presId="urn:microsoft.com/office/officeart/2005/8/layout/vList2"/>
    <dgm:cxn modelId="{EDE86EE2-958B-4930-9056-C74E8702A46B}" srcId="{505B71EB-94DE-4B95-9FCA-E0F5729C9357}" destId="{F74E40D2-99D7-42B2-BA5F-9D5239663744}" srcOrd="0" destOrd="0" parTransId="{83FC3106-E098-43F5-9438-2DF19A19CB55}" sibTransId="{789975C9-EB31-4074-9799-5A536BEEE64A}"/>
    <dgm:cxn modelId="{6D5971F9-215F-4909-95BE-6666715815E6}" type="presOf" srcId="{F74E40D2-99D7-42B2-BA5F-9D5239663744}" destId="{137BB7F1-759A-4134-805D-8E4C61B15851}" srcOrd="0" destOrd="0" presId="urn:microsoft.com/office/officeart/2005/8/layout/vList2"/>
    <dgm:cxn modelId="{83DB49FC-3857-4EBA-A35A-97B77831BD29}" srcId="{1EFA6EAF-43BE-46C0-B4C0-9C4CBB0F174D}" destId="{96F559E8-9AFB-4320-8240-C787610F279C}" srcOrd="0" destOrd="0" parTransId="{4E47C462-9213-4091-88AF-D7734894566C}" sibTransId="{0CCE3675-A78A-4711-A3F1-FD186CAE63F7}"/>
    <dgm:cxn modelId="{EB2CAAFD-6AFB-44F5-B094-F2A2A536BF8E}" type="presParOf" srcId="{E1695974-F4BC-435B-BB3E-61A34FFCCB86}" destId="{621B01FD-36E2-4714-9BE0-6DB087E8FF2E}" srcOrd="0" destOrd="0" presId="urn:microsoft.com/office/officeart/2005/8/layout/vList2"/>
    <dgm:cxn modelId="{4868B7E0-86C1-4FED-8F5A-F1E546BE68C3}" type="presParOf" srcId="{E1695974-F4BC-435B-BB3E-61A34FFCCB86}" destId="{C8E2FCFA-ADB2-44FF-A353-0134BA302B0E}" srcOrd="1" destOrd="0" presId="urn:microsoft.com/office/officeart/2005/8/layout/vList2"/>
    <dgm:cxn modelId="{265EDA29-247A-4BB8-A315-76037D20B8DD}" type="presParOf" srcId="{E1695974-F4BC-435B-BB3E-61A34FFCCB86}" destId="{209BC3DA-1D03-44F8-BC05-1E04E167DB62}" srcOrd="2" destOrd="0" presId="urn:microsoft.com/office/officeart/2005/8/layout/vList2"/>
    <dgm:cxn modelId="{536352CE-BD00-45F7-8CD3-AC26DA54F2B7}" type="presParOf" srcId="{E1695974-F4BC-435B-BB3E-61A34FFCCB86}" destId="{137BB7F1-759A-4134-805D-8E4C61B1585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6D3DBC-867A-4B02-9BBD-51EF682E5A41}">
      <dsp:nvSpPr>
        <dsp:cNvPr id="0" name=""/>
        <dsp:cNvSpPr/>
      </dsp:nvSpPr>
      <dsp:spPr>
        <a:xfrm>
          <a:off x="0" y="28323"/>
          <a:ext cx="8892604" cy="3601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just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700" kern="1200" dirty="0"/>
            <a:t>Czy Gminie przysługuje pełne prawo do odliczenia podatku naliczonego, w sytuacji gdy ponoszone przez nią wydatki są związane zarówno z wykonywaniem czynności opodatkowanych VAT, jak i nieopodatkowanych tym podatkiem, a Skarżąca nie jest w stanie przyporządkować tychże wydatków oddzielnie do działalności opodatkowanej (podlegającej VAT) i działalności nieopodatkowanej (niepodlegającej VAT)?</a:t>
          </a:r>
        </a:p>
      </dsp:txBody>
      <dsp:txXfrm>
        <a:off x="175799" y="204122"/>
        <a:ext cx="8541006" cy="3249662"/>
      </dsp:txXfrm>
    </dsp:sp>
    <dsp:sp modelId="{D61C8AF0-396F-4FB8-A460-7B7A525E3E35}">
      <dsp:nvSpPr>
        <dsp:cNvPr id="0" name=""/>
        <dsp:cNvSpPr/>
      </dsp:nvSpPr>
      <dsp:spPr>
        <a:xfrm>
          <a:off x="0" y="3629583"/>
          <a:ext cx="8892604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340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100" kern="1200"/>
        </a:p>
      </dsp:txBody>
      <dsp:txXfrm>
        <a:off x="0" y="3629583"/>
        <a:ext cx="8892604" cy="447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CAC7D-7391-4144-8665-5BE0709F0557}">
      <dsp:nvSpPr>
        <dsp:cNvPr id="0" name=""/>
        <dsp:cNvSpPr/>
      </dsp:nvSpPr>
      <dsp:spPr>
        <a:xfrm>
          <a:off x="0" y="186372"/>
          <a:ext cx="8353425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Uchwala NSA (7) z 24 października 2011 r. (sygn. akt I FPS 9/10)</a:t>
          </a:r>
        </a:p>
      </dsp:txBody>
      <dsp:txXfrm>
        <a:off x="36845" y="223217"/>
        <a:ext cx="8279735" cy="681087"/>
      </dsp:txXfrm>
    </dsp:sp>
    <dsp:sp modelId="{5C3427C3-2247-49F1-9345-E8F4BCF28283}">
      <dsp:nvSpPr>
        <dsp:cNvPr id="0" name=""/>
        <dsp:cNvSpPr/>
      </dsp:nvSpPr>
      <dsp:spPr>
        <a:xfrm>
          <a:off x="0" y="941150"/>
          <a:ext cx="8353425" cy="688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24130" rIns="135128" bIns="24130" numCol="1" spcCol="1270" anchor="t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500" kern="1200" dirty="0"/>
            <a:t>w świetle przepisów art. 86 ust. 1 oraz art. 90 ust. 1 i 2 </a:t>
          </a:r>
          <a:r>
            <a:rPr lang="pl-PL" sz="1500" kern="1200" dirty="0" err="1"/>
            <a:t>u.p.t.u</a:t>
          </a:r>
          <a:r>
            <a:rPr lang="pl-PL" sz="1500" kern="1200" dirty="0"/>
            <a:t>., czynności niepodlegające opodatkowaniu podatkiem od towarów i usług nie mogą wpłynąć na zakres prawa do odliczenia podatku naliczonego przy zastosowaniu art. 90 ust. 3 tej ustawy.</a:t>
          </a:r>
        </a:p>
      </dsp:txBody>
      <dsp:txXfrm>
        <a:off x="0" y="941150"/>
        <a:ext cx="8353425" cy="688274"/>
      </dsp:txXfrm>
    </dsp:sp>
    <dsp:sp modelId="{16B6BBAF-C654-45EC-AF0A-C46EBFD3AAB7}">
      <dsp:nvSpPr>
        <dsp:cNvPr id="0" name=""/>
        <dsp:cNvSpPr/>
      </dsp:nvSpPr>
      <dsp:spPr>
        <a:xfrm>
          <a:off x="0" y="1629425"/>
          <a:ext cx="8353425" cy="7547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Wyrok Trybunału Sprawiedliwości Unii Europejskiej z 8 maja 2019 r. w sprawie C-566/17 Związku Gmin Zagłębia Miedziowego w Polkowicach</a:t>
          </a:r>
        </a:p>
      </dsp:txBody>
      <dsp:txXfrm>
        <a:off x="36845" y="1666270"/>
        <a:ext cx="8279735" cy="681087"/>
      </dsp:txXfrm>
    </dsp:sp>
    <dsp:sp modelId="{6A305898-F234-435B-B091-9A53DC3112EF}">
      <dsp:nvSpPr>
        <dsp:cNvPr id="0" name=""/>
        <dsp:cNvSpPr/>
      </dsp:nvSpPr>
      <dsp:spPr>
        <a:xfrm>
          <a:off x="0" y="2384202"/>
          <a:ext cx="8353425" cy="196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24130" rIns="135128" bIns="24130" numCol="1" spcCol="1270" anchor="t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500" b="0" i="0" kern="1200" dirty="0"/>
            <a:t>Artykuł 168 lit. a) dyrektywy Rady 2006/112/WE z dnia 28 listopada 2006 r. w sprawie wspólnego systemu podatku od wartości dodanej należy interpretować w ten sposób, że sprzeciwia się on praktyce krajowej zezwalającej podatnikowi na pełne odliczenie podatku od wartości dodanej (VAT) naliczonego w związku z nabyciem przez niego towarów i usług w celu prowadzenia zarówno działalności gospodarczej, opodatkowanej VAT, jak i działalności niemającej charakteru gospodarczego, która nie wchodzi w zakres stosowania VAT, ze względu na brak we właściwych przepisach podatkowych szczególnych uregulowań dotyczących kryteriów i metod podziału, które umożliwiłyby podatnikowi określenie części tego VAT naliczonego, którą należy uważać za związaną, odpowiednio, z jego działalnością gospodarczą i z działalnością niemającą charakteru gospodarczego.</a:t>
          </a:r>
          <a:endParaRPr lang="pl-PL" sz="1500" b="0" kern="1200" dirty="0"/>
        </a:p>
      </dsp:txBody>
      <dsp:txXfrm>
        <a:off x="0" y="2384202"/>
        <a:ext cx="8353425" cy="1966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DDCA38-5BF3-4D4A-AB95-0502437BF30F}">
      <dsp:nvSpPr>
        <dsp:cNvPr id="0" name=""/>
        <dsp:cNvSpPr/>
      </dsp:nvSpPr>
      <dsp:spPr>
        <a:xfrm>
          <a:off x="0" y="170502"/>
          <a:ext cx="8353425" cy="1133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Wpływ wyroku TSUE na związanie Sądu - na podstawie art. 269 § 1 </a:t>
          </a:r>
          <a:r>
            <a:rPr lang="pl-PL" sz="1600" kern="1200" dirty="0" err="1"/>
            <a:t>P.p.s.a</a:t>
          </a:r>
          <a:r>
            <a:rPr lang="pl-PL" sz="1600" kern="1200" dirty="0"/>
            <a:t>. - uchwałą NSA (7) z 24 października 2011 r. (sygn. akt I FPS 9/10);</a:t>
          </a:r>
        </a:p>
      </dsp:txBody>
      <dsp:txXfrm>
        <a:off x="55344" y="225846"/>
        <a:ext cx="8242737" cy="1023042"/>
      </dsp:txXfrm>
    </dsp:sp>
    <dsp:sp modelId="{6E877A9D-C8D9-4E59-B40C-8DE889240876}">
      <dsp:nvSpPr>
        <dsp:cNvPr id="0" name=""/>
        <dsp:cNvSpPr/>
      </dsp:nvSpPr>
      <dsp:spPr>
        <a:xfrm>
          <a:off x="0" y="1304232"/>
          <a:ext cx="8353425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20320" rIns="113792" bIns="2032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200" kern="1200"/>
        </a:p>
      </dsp:txBody>
      <dsp:txXfrm>
        <a:off x="0" y="1304232"/>
        <a:ext cx="8353425" cy="264960"/>
      </dsp:txXfrm>
    </dsp:sp>
    <dsp:sp modelId="{D219B524-ACDC-4009-95D2-4E9E40D3B67E}">
      <dsp:nvSpPr>
        <dsp:cNvPr id="0" name=""/>
        <dsp:cNvSpPr/>
      </dsp:nvSpPr>
      <dsp:spPr>
        <a:xfrm>
          <a:off x="0" y="1569192"/>
          <a:ext cx="8353425" cy="1133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Wpływ wyroku TSUE na rozstrzygnięcie sprawy w kontekście jej okoliczności faktycznych i prawnych;</a:t>
          </a:r>
        </a:p>
      </dsp:txBody>
      <dsp:txXfrm>
        <a:off x="55344" y="1624536"/>
        <a:ext cx="8242737" cy="1023042"/>
      </dsp:txXfrm>
    </dsp:sp>
    <dsp:sp modelId="{80CC1868-E2B8-4297-A93D-E7DA59C360C0}">
      <dsp:nvSpPr>
        <dsp:cNvPr id="0" name=""/>
        <dsp:cNvSpPr/>
      </dsp:nvSpPr>
      <dsp:spPr>
        <a:xfrm>
          <a:off x="0" y="2702922"/>
          <a:ext cx="8353425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20320" rIns="113792" bIns="2032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200" kern="1200"/>
        </a:p>
      </dsp:txBody>
      <dsp:txXfrm>
        <a:off x="0" y="2702922"/>
        <a:ext cx="8353425" cy="264960"/>
      </dsp:txXfrm>
    </dsp:sp>
    <dsp:sp modelId="{2FF26529-D10C-4CD7-87CF-C994041D6CC5}">
      <dsp:nvSpPr>
        <dsp:cNvPr id="0" name=""/>
        <dsp:cNvSpPr/>
      </dsp:nvSpPr>
      <dsp:spPr>
        <a:xfrm>
          <a:off x="0" y="2967882"/>
          <a:ext cx="8353425" cy="1133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Wpływ wyroku TSUE na obowiązek sądu krajowego dokonania wykładni i stosowania odpowiednich przepisów prawa krajowego, zapewniającego realizację zasady efektywności prawa Unii, przy jednoczesnym jednak obowiązku zapewnienia również skutecznej ochrony jednostce (ochrony podmiotowej), tzn. z uwzględnieniem zasad pewności prawa i niedziałania prawa wstecz.</a:t>
          </a:r>
        </a:p>
      </dsp:txBody>
      <dsp:txXfrm>
        <a:off x="55344" y="3023226"/>
        <a:ext cx="8242737" cy="1023042"/>
      </dsp:txXfrm>
    </dsp:sp>
    <dsp:sp modelId="{69AE49C3-79AE-4D99-ABD3-3FF64A72C62C}">
      <dsp:nvSpPr>
        <dsp:cNvPr id="0" name=""/>
        <dsp:cNvSpPr/>
      </dsp:nvSpPr>
      <dsp:spPr>
        <a:xfrm>
          <a:off x="0" y="4101612"/>
          <a:ext cx="8353425" cy="26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20320" rIns="113792" bIns="20320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200" kern="1200" dirty="0"/>
        </a:p>
      </dsp:txBody>
      <dsp:txXfrm>
        <a:off x="0" y="4101612"/>
        <a:ext cx="8353425" cy="2649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2E103-9B20-40BD-8A8B-4F884F895B0F}">
      <dsp:nvSpPr>
        <dsp:cNvPr id="0" name=""/>
        <dsp:cNvSpPr/>
      </dsp:nvSpPr>
      <dsp:spPr>
        <a:xfrm>
          <a:off x="0" y="93383"/>
          <a:ext cx="8353425" cy="18273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Za zdezaktualizowaną uznać należy uchwałę NSA (7) z 24 października 2011 r. (sygn. akt I FPS 9/10).</a:t>
          </a:r>
        </a:p>
      </dsp:txBody>
      <dsp:txXfrm>
        <a:off x="89206" y="182589"/>
        <a:ext cx="8175013" cy="1648981"/>
      </dsp:txXfrm>
    </dsp:sp>
    <dsp:sp modelId="{10EFF74F-577F-450D-A85E-CD645597948F}">
      <dsp:nvSpPr>
        <dsp:cNvPr id="0" name=""/>
        <dsp:cNvSpPr/>
      </dsp:nvSpPr>
      <dsp:spPr>
        <a:xfrm>
          <a:off x="0" y="1920777"/>
          <a:ext cx="8353425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26670" rIns="149352" bIns="2667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600" kern="1200"/>
        </a:p>
      </dsp:txBody>
      <dsp:txXfrm>
        <a:off x="0" y="1920777"/>
        <a:ext cx="8353425" cy="347760"/>
      </dsp:txXfrm>
    </dsp:sp>
    <dsp:sp modelId="{AA0A8BA7-63E3-423B-9838-EAC17DF3D1FB}">
      <dsp:nvSpPr>
        <dsp:cNvPr id="0" name=""/>
        <dsp:cNvSpPr/>
      </dsp:nvSpPr>
      <dsp:spPr>
        <a:xfrm>
          <a:off x="0" y="2268537"/>
          <a:ext cx="8353425" cy="18273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100" kern="1200" dirty="0"/>
            <a:t>Uznając w obecnej sytuacji pierwszeństwo i powagę interpretacji przepisów dyrektywy VAT zawartej w wyroku TSUE z 18 maja 2019 r. (C- 566/17 r.), a także uwzględniając zasadę efektywności prawa unijnego, jak również ekonomiki postępowania sądowoadministracyjnego, należy odstąpić od wszczęcia procedury przewidzianej przez art. 269 § 1 </a:t>
          </a:r>
          <a:r>
            <a:rPr lang="pl-PL" sz="2100" kern="1200" dirty="0" err="1"/>
            <a:t>P.p.s.a</a:t>
          </a:r>
          <a:r>
            <a:rPr lang="pl-PL" sz="2100" kern="1200" dirty="0"/>
            <a:t>.,</a:t>
          </a:r>
        </a:p>
      </dsp:txBody>
      <dsp:txXfrm>
        <a:off x="89206" y="2357743"/>
        <a:ext cx="8175013" cy="1648981"/>
      </dsp:txXfrm>
    </dsp:sp>
    <dsp:sp modelId="{17ED7531-BFC8-40E7-BEB5-D85D34F608F4}">
      <dsp:nvSpPr>
        <dsp:cNvPr id="0" name=""/>
        <dsp:cNvSpPr/>
      </dsp:nvSpPr>
      <dsp:spPr>
        <a:xfrm>
          <a:off x="0" y="4095931"/>
          <a:ext cx="8353425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26670" rIns="149352" bIns="2667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600" kern="1200"/>
        </a:p>
      </dsp:txBody>
      <dsp:txXfrm>
        <a:off x="0" y="4095931"/>
        <a:ext cx="8353425" cy="3477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6CB20-630F-40B9-A4C1-8EDEEF79C3AC}">
      <dsp:nvSpPr>
        <dsp:cNvPr id="0" name=""/>
        <dsp:cNvSpPr/>
      </dsp:nvSpPr>
      <dsp:spPr>
        <a:xfrm>
          <a:off x="0" y="265137"/>
          <a:ext cx="8353425" cy="3510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000" kern="1200" dirty="0"/>
            <a:t>Za zasadny uznać należy zarzut naruszenia art. 86 ust. 1 </a:t>
          </a:r>
          <a:r>
            <a:rPr lang="pl-PL" sz="3000" kern="1200" dirty="0" err="1"/>
            <a:t>u.p.t.u</a:t>
          </a:r>
          <a:r>
            <a:rPr lang="pl-PL" sz="3000" kern="1200" dirty="0"/>
            <a:t>., poprzez jego błędną wykładnię, polegającą na przyjęciu, że w przypadku podatku naliczonego wynikającego z faktur na wydatki związane tylko z czynnościami opodatkowanymi oraz z czynnościami niepodlegającymi podatkowi, podatnik ma prawo zastosować odliczenie pełne.</a:t>
          </a:r>
        </a:p>
      </dsp:txBody>
      <dsp:txXfrm>
        <a:off x="171344" y="436481"/>
        <a:ext cx="8010737" cy="3167312"/>
      </dsp:txXfrm>
    </dsp:sp>
    <dsp:sp modelId="{E3E50E8D-150A-4810-A0D1-E2B1B1F78F51}">
      <dsp:nvSpPr>
        <dsp:cNvPr id="0" name=""/>
        <dsp:cNvSpPr/>
      </dsp:nvSpPr>
      <dsp:spPr>
        <a:xfrm>
          <a:off x="0" y="3775137"/>
          <a:ext cx="8353425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2300" kern="1200"/>
        </a:p>
      </dsp:txBody>
      <dsp:txXfrm>
        <a:off x="0" y="3775137"/>
        <a:ext cx="8353425" cy="4968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B01FD-36E2-4714-9BE0-6DB087E8FF2E}">
      <dsp:nvSpPr>
        <dsp:cNvPr id="0" name=""/>
        <dsp:cNvSpPr/>
      </dsp:nvSpPr>
      <dsp:spPr>
        <a:xfrm>
          <a:off x="0" y="201417"/>
          <a:ext cx="8353425" cy="1284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Następstwa zmiany utrwalonego orzecznictwa, z uwagi na uwzględnienie stanowiska TSUE wyrażonego w wyroku z 8 maja 2019 r. (C-566/17 r.), muszą mieć na względzie przestrzeganie zasady ochrony uzasadnionych oczekiwań, a tym samym ochrony praw podmiotowych</a:t>
          </a:r>
        </a:p>
      </dsp:txBody>
      <dsp:txXfrm>
        <a:off x="62712" y="264129"/>
        <a:ext cx="8228001" cy="1159235"/>
      </dsp:txXfrm>
    </dsp:sp>
    <dsp:sp modelId="{C8E2FCFA-ADB2-44FF-A353-0134BA302B0E}">
      <dsp:nvSpPr>
        <dsp:cNvPr id="0" name=""/>
        <dsp:cNvSpPr/>
      </dsp:nvSpPr>
      <dsp:spPr>
        <a:xfrm>
          <a:off x="0" y="1486077"/>
          <a:ext cx="8353425" cy="29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22860" rIns="128016" bIns="2286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l-PL" sz="1400" kern="1200"/>
        </a:p>
      </dsp:txBody>
      <dsp:txXfrm>
        <a:off x="0" y="1486077"/>
        <a:ext cx="8353425" cy="298080"/>
      </dsp:txXfrm>
    </dsp:sp>
    <dsp:sp modelId="{209BC3DA-1D03-44F8-BC05-1E04E167DB62}">
      <dsp:nvSpPr>
        <dsp:cNvPr id="0" name=""/>
        <dsp:cNvSpPr/>
      </dsp:nvSpPr>
      <dsp:spPr>
        <a:xfrm>
          <a:off x="0" y="1784157"/>
          <a:ext cx="8353425" cy="1284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Realizacja tej ochrony będzie uzależniona od konkretnych okoliczności sytuacji podatkowo-prawnej poszczególnych podatników i możliwości narażenia ich na konsekwencje finansowe z tego tytułu.</a:t>
          </a:r>
        </a:p>
      </dsp:txBody>
      <dsp:txXfrm>
        <a:off x="62712" y="1846869"/>
        <a:ext cx="8228001" cy="1159235"/>
      </dsp:txXfrm>
    </dsp:sp>
    <dsp:sp modelId="{137BB7F1-759A-4134-805D-8E4C61B15851}">
      <dsp:nvSpPr>
        <dsp:cNvPr id="0" name=""/>
        <dsp:cNvSpPr/>
      </dsp:nvSpPr>
      <dsp:spPr>
        <a:xfrm>
          <a:off x="0" y="3068817"/>
          <a:ext cx="8353425" cy="1266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21" tIns="22860" rIns="128016" bIns="2286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400" kern="1200" dirty="0"/>
            <a:t>zasada ta </a:t>
          </a:r>
          <a:r>
            <a:rPr lang="pl-PL" sz="1400" b="1" kern="1200" dirty="0"/>
            <a:t>nie będzie "chroniła"</a:t>
          </a:r>
          <a:r>
            <a:rPr lang="pl-PL" sz="1400" kern="1200" dirty="0"/>
            <a:t> podatników w sprawach dotyczących wykładni oraz sposobu stosowania interpretowanych przepisów prawa podatkowego na tle opisanego we wniosku przez podatnika zagadnienia;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1400" kern="1200" dirty="0"/>
            <a:t>zasada ta </a:t>
          </a:r>
          <a:r>
            <a:rPr lang="pl-PL" sz="1400" b="1" kern="1200" dirty="0"/>
            <a:t>powinna "chronić"</a:t>
          </a:r>
          <a:r>
            <a:rPr lang="pl-PL" sz="1400" kern="1200" dirty="0"/>
            <a:t> podatników, którzy w następstwie interpretacji prawa podatkowego lub kierując się wykładnią zawartą w uchwale NSA (7) z 24 października 2011 r. (sygn. akt I FPS 9/10), realizowali "pełne" prawo do odliczenia z tego tytułu, gdyż w tej sytuacji mogą ponieść konsekwencje podatkowe omawianej zmiany wykładni prawa.</a:t>
          </a:r>
        </a:p>
      </dsp:txBody>
      <dsp:txXfrm>
        <a:off x="0" y="3068817"/>
        <a:ext cx="8353425" cy="1266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A8EBB-37F2-434B-8EE3-967919C3A52B}" type="datetimeFigureOut">
              <a:rPr lang="en-GB" smtClean="0"/>
              <a:pPr/>
              <a:t>04/03/2020</a:t>
            </a:fld>
            <a:endParaRPr lang="en-GB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41D27B-88F5-4822-AA8F-DF5AB5D43A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113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9FC778-18D7-4A6F-B3F4-1E10DA0C863E}" type="slidenum">
              <a:rPr lang="pl-PL"/>
              <a:pPr/>
              <a:t>1</a:t>
            </a:fld>
            <a:endParaRPr lang="pl-PL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987824" y="1772816"/>
            <a:ext cx="5688632" cy="938535"/>
          </a:xfrm>
          <a:prstGeom prst="rect">
            <a:avLst/>
          </a:prstGeom>
        </p:spPr>
        <p:txBody>
          <a:bodyPr/>
          <a:lstStyle>
            <a:lvl1pPr algn="l">
              <a:defRPr sz="2400" b="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0"/>
          </p:nvPr>
        </p:nvSpPr>
        <p:spPr>
          <a:xfrm>
            <a:off x="2987675" y="5805488"/>
            <a:ext cx="5832475" cy="431800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2pPr>
            <a:lvl3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3pPr>
            <a:lvl4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4pPr>
            <a:lvl5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niestandardowy z nagłów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4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698976" cy="1012974"/>
          </a:xfrm>
          <a:prstGeom prst="rect">
            <a:avLst/>
          </a:prstGeom>
        </p:spPr>
        <p:txBody>
          <a:bodyPr anchor="ctr" anchorCtr="0"/>
          <a:lstStyle>
            <a:lvl1pPr algn="l">
              <a:defRPr sz="28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114E0E3C-FC26-43C7-A423-B2826C7450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A4CDED82-1873-4518-8635-67216193421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3DA0A8-CF08-4C30-9B66-7D6851F067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566738" y="1752600"/>
            <a:ext cx="8001000" cy="42672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316FCEA-2B92-4C65-9BB6-9725020A3E2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DFB39D8B-AE94-4B14-B17A-639E42D154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987824" y="1772816"/>
            <a:ext cx="5688632" cy="938535"/>
          </a:xfrm>
          <a:prstGeom prst="rect">
            <a:avLst/>
          </a:prstGeom>
        </p:spPr>
        <p:txBody>
          <a:bodyPr/>
          <a:lstStyle>
            <a:lvl1pPr algn="l">
              <a:defRPr sz="2400" b="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0"/>
          </p:nvPr>
        </p:nvSpPr>
        <p:spPr>
          <a:xfrm>
            <a:off x="2987675" y="5805488"/>
            <a:ext cx="5832475" cy="431800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  <a:lvl2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2pPr>
            <a:lvl3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3pPr>
            <a:lvl4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4pPr>
            <a:lvl5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niestandardowy bez nagłów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114E0E3C-FC26-43C7-A423-B2826C7450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  <a:prstGeom prst="rect">
            <a:avLst/>
          </a:prstGeo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8B48961E-4971-4F8B-B942-96C1D6F99C0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114E0E3C-FC26-43C7-A423-B2826C7450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A4CDED82-1873-4518-8635-67216193421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3DA0A8-CF08-4C30-9B66-7D6851F067B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566738" y="1752600"/>
            <a:ext cx="8001000" cy="42672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316FCEA-2B92-4C65-9BB6-9725020A3E2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/>
          <a:lstStyle/>
          <a:p>
            <a:fld id="{DFB39D8B-AE94-4B14-B17A-639E42D154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ekst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700808"/>
            <a:ext cx="8352928" cy="4536504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698976" cy="1012974"/>
          </a:xfrm>
          <a:prstGeom prst="rect">
            <a:avLst/>
          </a:prstGeom>
        </p:spPr>
        <p:txBody>
          <a:bodyPr anchor="ctr" anchorCtr="0"/>
          <a:lstStyle>
            <a:lvl1pPr algn="l">
              <a:defRPr sz="28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grafik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sz="quarter" idx="10"/>
          </p:nvPr>
        </p:nvSpPr>
        <p:spPr>
          <a:xfrm>
            <a:off x="3059113" y="1773238"/>
            <a:ext cx="5761037" cy="4319587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4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endParaRPr lang="pl-PL" noProof="0" dirty="0"/>
          </a:p>
        </p:txBody>
      </p:sp>
      <p:sp>
        <p:nvSpPr>
          <p:cNvPr id="8" name="Tytuł 4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698976" cy="1012974"/>
          </a:xfrm>
          <a:prstGeom prst="rect">
            <a:avLst/>
          </a:prstGeom>
        </p:spPr>
        <p:txBody>
          <a:bodyPr anchor="ctr" anchorCtr="0"/>
          <a:lstStyle>
            <a:lvl1pPr algn="l">
              <a:defRPr sz="28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z krótkim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987824" y="1700808"/>
            <a:ext cx="5760640" cy="4536504"/>
          </a:xfrm>
          <a:prstGeom prst="rect">
            <a:avLst/>
          </a:prstGeom>
        </p:spPr>
        <p:txBody>
          <a:bodyPr/>
          <a:lstStyle>
            <a:lvl1pPr>
              <a:buNone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  <a:lvl2pPr marL="180975" indent="-180975">
              <a:buFont typeface="Arial" pitchFamily="34" charset="0"/>
              <a:buChar char="•"/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</p:txBody>
      </p:sp>
      <p:sp>
        <p:nvSpPr>
          <p:cNvPr id="4" name="Tytuł 4"/>
          <p:cNvSpPr>
            <a:spLocks noGrp="1"/>
          </p:cNvSpPr>
          <p:nvPr>
            <p:ph type="title"/>
          </p:nvPr>
        </p:nvSpPr>
        <p:spPr>
          <a:xfrm>
            <a:off x="2987824" y="404664"/>
            <a:ext cx="5698976" cy="1012974"/>
          </a:xfrm>
          <a:prstGeom prst="rect">
            <a:avLst/>
          </a:prstGeom>
        </p:spPr>
        <p:txBody>
          <a:bodyPr anchor="ctr" anchorCtr="0"/>
          <a:lstStyle>
            <a:lvl1pPr algn="l">
              <a:defRPr sz="2800">
                <a:solidFill>
                  <a:srgbClr val="002D6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az 8" descr="Prezentacja_ogólnouniwersytecka_slajd1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88" y="333375"/>
            <a:ext cx="9140825" cy="626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3" r:id="rId2"/>
    <p:sldLayoutId id="2147483674" r:id="rId3"/>
    <p:sldLayoutId id="2147483675" r:id="rId4"/>
    <p:sldLayoutId id="2147483676" r:id="rId5"/>
    <p:sldLayoutId id="2147483677" r:id="rId6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Obraz 8" descr="Prezentacja_ogólna_slajd2_z linią nagłówkową.jpg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85775" y="333375"/>
            <a:ext cx="8658225" cy="626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az 6" descr="Prezentacja_ogólna_slajd2_bez linii nagłówkowej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" y="333375"/>
            <a:ext cx="8658225" cy="626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84" r:id="rId2"/>
    <p:sldLayoutId id="2147483698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362200" y="1295400"/>
            <a:ext cx="441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l-PL" sz="2400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722313" y="1981200"/>
            <a:ext cx="7378079" cy="1362075"/>
          </a:xfrm>
        </p:spPr>
        <p:txBody>
          <a:bodyPr/>
          <a:lstStyle/>
          <a:p>
            <a:pPr algn="just"/>
            <a:r>
              <a:rPr lang="pl-PL" sz="2800" dirty="0">
                <a:effectLst/>
              </a:rPr>
              <a:t>Zasada demokratycznego państwa prawa oraz zasada pewności prawa jako uzasadnienie wadliwego opodatkowania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l-PL" b="1" dirty="0"/>
              <a:t>Wyrok NSA z 2 lutego 2019 r., I FSK 119/17</a:t>
            </a:r>
            <a:endParaRPr lang="pl-PL" dirty="0"/>
          </a:p>
          <a:p>
            <a:pPr algn="just"/>
            <a:endParaRPr lang="pl-PL" sz="1400" dirty="0"/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F1B7E75-E1A4-4EF2-AFFC-B68070232606}"/>
              </a:ext>
            </a:extLst>
          </p:cNvPr>
          <p:cNvSpPr txBox="1"/>
          <p:nvPr/>
        </p:nvSpPr>
        <p:spPr>
          <a:xfrm>
            <a:off x="5940152" y="5517231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200" i="1" dirty="0"/>
              <a:t>dr hab. Dominik Mączyński, prof. UAM</a:t>
            </a:r>
          </a:p>
          <a:p>
            <a:pPr algn="just"/>
            <a:r>
              <a:rPr lang="pl-PL" sz="1200" i="1" dirty="0"/>
              <a:t>Katedra Prawa Finansowego</a:t>
            </a:r>
          </a:p>
          <a:p>
            <a:pPr algn="just"/>
            <a:r>
              <a:rPr lang="pl-PL" sz="1200" i="1" dirty="0"/>
              <a:t>Wydział Prawa i Administracji</a:t>
            </a:r>
          </a:p>
          <a:p>
            <a:pPr algn="just"/>
            <a:r>
              <a:rPr lang="pl-PL" sz="1200" i="1" dirty="0"/>
              <a:t>UAM w Poznaniu</a:t>
            </a:r>
            <a:endParaRPr lang="pl-PL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57A54C34-D07F-4B93-9324-A509684A6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Tezy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9864FD46-9283-4BFF-A8C2-C42F5D01B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AutoNum type="arabicParenR"/>
            </a:pPr>
            <a:r>
              <a:rPr lang="pl-PL" sz="1400" dirty="0"/>
              <a:t>Przepis art. 86 ust. 1 ustawy z dnia 11 marca 2004 r. o podatku od towarów i usług (Dz. U. z 2011 r. Nr 177, poz. 1054, ze zm., dalej: </a:t>
            </a:r>
            <a:r>
              <a:rPr lang="pl-PL" sz="1400" dirty="0" err="1"/>
              <a:t>u.p.t.u</a:t>
            </a:r>
            <a:r>
              <a:rPr lang="pl-PL" sz="1400" dirty="0"/>
              <a:t>.) należy – w świetle wyroku TSUE z 8 maja 2019 r. w sprawie C-566/17 Związku Gmin Zagłębia Miedziowego w Polkowicach – rozumieć w ten sposób, że </a:t>
            </a:r>
            <a:r>
              <a:rPr lang="pl-PL" sz="1400" b="1" dirty="0">
                <a:solidFill>
                  <a:schemeClr val="tx1"/>
                </a:solidFill>
              </a:rPr>
              <a:t>brak</a:t>
            </a:r>
            <a:r>
              <a:rPr lang="pl-PL" sz="1400" b="1" dirty="0"/>
              <a:t> </a:t>
            </a:r>
            <a:r>
              <a:rPr lang="pl-PL" sz="1400" dirty="0"/>
              <a:t>w stanie prawnym obowiązującym do 31 grudnia 2015 r. w ww. ustawie </a:t>
            </a:r>
            <a:r>
              <a:rPr lang="pl-PL" sz="1400" b="1" dirty="0"/>
              <a:t>uregulowań</a:t>
            </a:r>
            <a:r>
              <a:rPr lang="pl-PL" sz="1400" dirty="0"/>
              <a:t>, dotyczących kryteriów i metod podziału, które umożliwiłyby podatnikowi określenie podlegającej odliczeniu części naliczonego podatku od towarów i usług związanego z jego działalnością gospodarczą i z działalnością niemającą charakteru gospodarczego,</a:t>
            </a:r>
            <a:r>
              <a:rPr lang="pl-PL" sz="1400" b="1" dirty="0"/>
              <a:t> nie dawał podatnikowi podstawy do pełnego odliczenia tego podatku.</a:t>
            </a:r>
          </a:p>
          <a:p>
            <a:pPr algn="just">
              <a:buAutoNum type="arabicParenR"/>
            </a:pPr>
            <a:endParaRPr lang="pl-PL" sz="1400" dirty="0"/>
          </a:p>
          <a:p>
            <a:pPr algn="just"/>
            <a:r>
              <a:rPr lang="pl-PL" sz="1400" dirty="0"/>
              <a:t>2) </a:t>
            </a:r>
            <a:r>
              <a:rPr lang="pl-PL" sz="1400" b="1" dirty="0"/>
              <a:t>Wyrażone w art. 2 Konstytucji RP zasady demokratycznego państwa prawa oraz pewności prawa sprzeciwiają się temu, aby </a:t>
            </a:r>
            <a:r>
              <a:rPr lang="pl-PL" sz="1400" dirty="0"/>
              <a:t>w przypadku okresów rozliczeniowych sprzed 1 stycznia 2016 r. </a:t>
            </a:r>
            <a:r>
              <a:rPr lang="pl-PL" sz="1400" b="1" dirty="0"/>
              <a:t>podatnicy</a:t>
            </a:r>
            <a:r>
              <a:rPr lang="pl-PL" sz="1400" dirty="0"/>
              <a:t>, którzy z uwagi na brak w stanie prawnym obowiązującym do 31 grudnia 2015 r. w </a:t>
            </a:r>
            <a:r>
              <a:rPr lang="pl-PL" sz="1400" dirty="0" err="1"/>
              <a:t>u.p.t.u</a:t>
            </a:r>
            <a:r>
              <a:rPr lang="pl-PL" sz="1400" dirty="0"/>
              <a:t>. uregulowań dotyczących kryteriów i metod podziału, umożliwiających podatnikowi określenie podlegającej odliczeniu części naliczonego podatku od towarów i usług związanego z jego działalnością gospodarczą i z działalnością niemającą charakteru gospodarczego, dokonali pełnego odliczenia tego podatku zgodnie z wykładnią prawa wyrażoną przez NSA w uchwale tego Sądu (7) z 24 października 2011 r. (sygn. akt I FPS 9/10), ponosili tego konsekwencje i byli - z uwagi na zmianę wykładni art. 86 ust. 1 </a:t>
            </a:r>
            <a:r>
              <a:rPr lang="pl-PL" sz="1400" dirty="0" err="1"/>
              <a:t>u.p.t.u</a:t>
            </a:r>
            <a:r>
              <a:rPr lang="pl-PL" sz="1400" dirty="0"/>
              <a:t>. w sposób określony w punkcie 1) - </a:t>
            </a:r>
            <a:r>
              <a:rPr lang="pl-PL" sz="1400" b="1" dirty="0"/>
              <a:t>zobligowani do korekty rozliczeń tych okresów rozliczeniowych, co do których zobowiązania podatkowe nie uległy przedawnieniu.</a:t>
            </a:r>
          </a:p>
        </p:txBody>
      </p:sp>
    </p:spTree>
    <p:extLst>
      <p:ext uri="{BB962C8B-B14F-4D97-AF65-F5344CB8AC3E}">
        <p14:creationId xmlns:p14="http://schemas.microsoft.com/office/powerpoint/2010/main" val="239320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0CEBCE18-3966-4DB9-BB2D-B28C9F4812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564644"/>
              </p:ext>
            </p:extLst>
          </p:nvPr>
        </p:nvGraphicFramePr>
        <p:xfrm>
          <a:off x="251396" y="2132856"/>
          <a:ext cx="8892604" cy="4105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ytuł 3">
            <a:extLst>
              <a:ext uri="{FF2B5EF4-FFF2-40B4-BE49-F238E27FC236}">
                <a16:creationId xmlns:a16="http://schemas.microsoft.com/office/drawing/2014/main" id="{B9CD67A2-5EA7-42C9-AE4B-E8C799EE3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Istota wątpliwości</a:t>
            </a:r>
          </a:p>
        </p:txBody>
      </p:sp>
    </p:spTree>
    <p:extLst>
      <p:ext uri="{BB962C8B-B14F-4D97-AF65-F5344CB8AC3E}">
        <p14:creationId xmlns:p14="http://schemas.microsoft.com/office/powerpoint/2010/main" val="1700794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ED59815B-0EC1-44A3-B8A8-6D53E9AEF8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754472"/>
              </p:ext>
            </p:extLst>
          </p:nvPr>
        </p:nvGraphicFramePr>
        <p:xfrm>
          <a:off x="395288" y="1700213"/>
          <a:ext cx="8353425" cy="4537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ytuł 3">
            <a:extLst>
              <a:ext uri="{FF2B5EF4-FFF2-40B4-BE49-F238E27FC236}">
                <a16:creationId xmlns:a16="http://schemas.microsoft.com/office/drawing/2014/main" id="{F16BA10D-1833-43CD-8601-2033C3F8A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Źródło problemu</a:t>
            </a:r>
          </a:p>
        </p:txBody>
      </p:sp>
    </p:spTree>
    <p:extLst>
      <p:ext uri="{BB962C8B-B14F-4D97-AF65-F5344CB8AC3E}">
        <p14:creationId xmlns:p14="http://schemas.microsoft.com/office/powerpoint/2010/main" val="1705291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5A95B6C0-4963-4A08-B0CD-2EEBD0D088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909018"/>
              </p:ext>
            </p:extLst>
          </p:nvPr>
        </p:nvGraphicFramePr>
        <p:xfrm>
          <a:off x="395288" y="1700213"/>
          <a:ext cx="8353425" cy="4537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ytuł 3">
            <a:extLst>
              <a:ext uri="{FF2B5EF4-FFF2-40B4-BE49-F238E27FC236}">
                <a16:creationId xmlns:a16="http://schemas.microsoft.com/office/drawing/2014/main" id="{8CA6089B-DCFF-49D2-B7F8-0A9FB877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Problemy do rozwiązania</a:t>
            </a:r>
          </a:p>
        </p:txBody>
      </p:sp>
    </p:spTree>
    <p:extLst>
      <p:ext uri="{BB962C8B-B14F-4D97-AF65-F5344CB8AC3E}">
        <p14:creationId xmlns:p14="http://schemas.microsoft.com/office/powerpoint/2010/main" val="112836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DFFE6DE1-B3DE-46FF-B4C4-197382723C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180461"/>
              </p:ext>
            </p:extLst>
          </p:nvPr>
        </p:nvGraphicFramePr>
        <p:xfrm>
          <a:off x="395288" y="1700213"/>
          <a:ext cx="8353425" cy="4537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ytuł 3">
            <a:extLst>
              <a:ext uri="{FF2B5EF4-FFF2-40B4-BE49-F238E27FC236}">
                <a16:creationId xmlns:a16="http://schemas.microsoft.com/office/drawing/2014/main" id="{4BAB90AB-FFF7-41F9-98E8-8817FB8B2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Relacja uchwała NSA – wyrok TSUE</a:t>
            </a:r>
          </a:p>
        </p:txBody>
      </p:sp>
    </p:spTree>
    <p:extLst>
      <p:ext uri="{BB962C8B-B14F-4D97-AF65-F5344CB8AC3E}">
        <p14:creationId xmlns:p14="http://schemas.microsoft.com/office/powerpoint/2010/main" val="1165741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F7BBB252-5F85-4A58-9C09-EEB5014C72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6120177"/>
              </p:ext>
            </p:extLst>
          </p:nvPr>
        </p:nvGraphicFramePr>
        <p:xfrm>
          <a:off x="395288" y="1700213"/>
          <a:ext cx="8353425" cy="4537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ytuł 3">
            <a:extLst>
              <a:ext uri="{FF2B5EF4-FFF2-40B4-BE49-F238E27FC236}">
                <a16:creationId xmlns:a16="http://schemas.microsoft.com/office/drawing/2014/main" id="{ADA69BE6-ADF1-4674-8468-11552CA97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404664"/>
            <a:ext cx="6131024" cy="1012974"/>
          </a:xfrm>
        </p:spPr>
        <p:txBody>
          <a:bodyPr/>
          <a:lstStyle/>
          <a:p>
            <a:r>
              <a:rPr lang="pl-PL" sz="2400" dirty="0"/>
              <a:t>Wyrok TSUE z 8 maja 2019 r. (C-566/17), a zasadność rozpatrywanej skargi kasacyjnej</a:t>
            </a:r>
          </a:p>
        </p:txBody>
      </p:sp>
    </p:spTree>
    <p:extLst>
      <p:ext uri="{BB962C8B-B14F-4D97-AF65-F5344CB8AC3E}">
        <p14:creationId xmlns:p14="http://schemas.microsoft.com/office/powerpoint/2010/main" val="1431009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B3C054E8-F3B2-49CB-9F10-153008FBF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886295"/>
              </p:ext>
            </p:extLst>
          </p:nvPr>
        </p:nvGraphicFramePr>
        <p:xfrm>
          <a:off x="395288" y="1700808"/>
          <a:ext cx="8353425" cy="4537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ytuł 3">
            <a:extLst>
              <a:ext uri="{FF2B5EF4-FFF2-40B4-BE49-F238E27FC236}">
                <a16:creationId xmlns:a16="http://schemas.microsoft.com/office/drawing/2014/main" id="{9D6413D2-FBE6-44D7-B852-B7E849ED1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3848" y="404664"/>
            <a:ext cx="5482952" cy="1012974"/>
          </a:xfrm>
        </p:spPr>
        <p:txBody>
          <a:bodyPr/>
          <a:lstStyle/>
          <a:p>
            <a:r>
              <a:rPr lang="pl-PL" dirty="0"/>
              <a:t>Wyrok TSUE z 8 maja 2019 r. (C-566/17) a ochrona podmiotowa</a:t>
            </a:r>
          </a:p>
        </p:txBody>
      </p:sp>
    </p:spTree>
    <p:extLst>
      <p:ext uri="{BB962C8B-B14F-4D97-AF65-F5344CB8AC3E}">
        <p14:creationId xmlns:p14="http://schemas.microsoft.com/office/powerpoint/2010/main" val="1751867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92D2D4E8-25A0-43B1-A189-DF73DB58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 !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4D6C8E3-993C-4FF4-A65A-1928E1643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58409" y="5517232"/>
            <a:ext cx="2985591" cy="781992"/>
          </a:xfrm>
        </p:spPr>
        <p:txBody>
          <a:bodyPr/>
          <a:lstStyle/>
          <a:p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Dominik Mączyński</a:t>
            </a:r>
          </a:p>
          <a:p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dominik.maczynski@amu.edu.pl</a:t>
            </a:r>
          </a:p>
        </p:txBody>
      </p:sp>
    </p:spTree>
    <p:extLst>
      <p:ext uri="{BB962C8B-B14F-4D97-AF65-F5344CB8AC3E}">
        <p14:creationId xmlns:p14="http://schemas.microsoft.com/office/powerpoint/2010/main" val="3349649440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ja_UAM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— klasyczny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 marL="342900" marR="0" indent="-342900" algn="l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000" b="0" i="0" u="none" strike="noStrike" kern="1200" cap="none" spc="0" normalizeH="0" baseline="0" noProof="0" dirty="0" smtClean="0">
            <a:ln>
              <a:noFill/>
            </a:ln>
            <a:solidFill>
              <a:srgbClr val="002D69"/>
            </a:solidFill>
            <a:effectLst/>
            <a:uLnTx/>
            <a:uFillTx/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Slajd kolejn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ajd niestandardowy bez nagłówka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Prezentacja_UAM</Template>
  <TotalTime>2186</TotalTime>
  <Words>1086</Words>
  <Application>Microsoft Office PowerPoint</Application>
  <PresentationFormat>Pokaz na ekranie (4:3)</PresentationFormat>
  <Paragraphs>35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3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Prezentacja_UAM</vt:lpstr>
      <vt:lpstr>Slajd kolejny</vt:lpstr>
      <vt:lpstr>Slajd niestandardowy bez nagłówka</vt:lpstr>
      <vt:lpstr>Zasada demokratycznego państwa prawa oraz zasada pewności prawa jako uzasadnienie wadliwego opodatkowania</vt:lpstr>
      <vt:lpstr>Tezy</vt:lpstr>
      <vt:lpstr>Istota wątpliwości</vt:lpstr>
      <vt:lpstr>Źródło problemu</vt:lpstr>
      <vt:lpstr>Problemy do rozwiązania</vt:lpstr>
      <vt:lpstr>Relacja uchwała NSA – wyrok TSUE</vt:lpstr>
      <vt:lpstr>Wyrok TSUE z 8 maja 2019 r. (C-566/17), a zasadność rozpatrywanej skargi kasacyjnej</vt:lpstr>
      <vt:lpstr>Wyrok TSUE z 8 maja 2019 r. (C-566/17) a ochrona podmiotowa</vt:lpstr>
      <vt:lpstr>Dziękuję za uwagę !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budżetowe</dc:title>
  <dc:creator>Your User Name</dc:creator>
  <cp:lastModifiedBy>Wojciech Morawski</cp:lastModifiedBy>
  <cp:revision>132</cp:revision>
  <dcterms:created xsi:type="dcterms:W3CDTF">2013-11-05T14:22:03Z</dcterms:created>
  <dcterms:modified xsi:type="dcterms:W3CDTF">2020-03-04T15:55:08Z</dcterms:modified>
</cp:coreProperties>
</file>