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416" r:id="rId2"/>
    <p:sldId id="417" r:id="rId3"/>
    <p:sldId id="418" r:id="rId4"/>
    <p:sldId id="419" r:id="rId5"/>
    <p:sldId id="420" r:id="rId6"/>
    <p:sldId id="426" r:id="rId7"/>
    <p:sldId id="427" r:id="rId8"/>
    <p:sldId id="423" r:id="rId9"/>
    <p:sldId id="424" r:id="rId10"/>
    <p:sldId id="425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4795"/>
  </p:normalViewPr>
  <p:slideViewPr>
    <p:cSldViewPr snapToGrid="0" snapToObjects="1" showGuides="1">
      <p:cViewPr varScale="1">
        <p:scale>
          <a:sx n="78" d="100"/>
          <a:sy n="78" d="100"/>
        </p:scale>
        <p:origin x="92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27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21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55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9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1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2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F551EDA-1BC9-487A-8B93-65502CD3BF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pl-PL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2001"/>
            <a:ext cx="6559198" cy="492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6D8473E2-014C-4595-A89D-CC194805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1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64282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6000" cy="4575812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457581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4575812"/>
            <a:ext cx="6096000" cy="2282188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6692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5101594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337737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13607"/>
            <a:ext cx="5473699" cy="592074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4" y="428624"/>
            <a:ext cx="7418386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9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tIns="9144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713607"/>
            <a:ext cx="5473700" cy="594221"/>
          </a:xfr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4"/>
            <a:ext cx="7418387" cy="1884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71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1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88617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9450000" y="0"/>
            <a:ext cx="2742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2" y="428625"/>
            <a:ext cx="7418388" cy="2771775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3" y="3394710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97423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-1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5365-ACD4-4445-B744-F720FB8FF28C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64282"/>
            <a:ext cx="525864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69586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1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E733A-F034-2C46-AB70-A0813595ECD7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3610"/>
            <a:ext cx="5258640" cy="2425391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64282"/>
            <a:ext cx="525864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34346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8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675EB2-67BA-8341-AFDE-B097C16A2531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64282"/>
            <a:ext cx="525864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58713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5103159" y="0"/>
            <a:ext cx="7088841" cy="6858000"/>
          </a:xfrm>
          <a:solidFill>
            <a:srgbClr val="DEDEDE"/>
          </a:solidFill>
        </p:spPr>
        <p:txBody>
          <a:bodyPr rIns="1371600" anchor="ctr" anchorCtr="0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670607-F478-BE4E-8608-89949C7D5279}"/>
              </a:ext>
            </a:extLst>
          </p:cNvPr>
          <p:cNvGrpSpPr/>
          <p:nvPr userDrawn="1"/>
        </p:nvGrpSpPr>
        <p:grpSpPr>
          <a:xfrm>
            <a:off x="0" y="0"/>
            <a:ext cx="8914102" cy="6858001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913" y="1009185"/>
            <a:ext cx="5258640" cy="241981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42914" y="3764282"/>
            <a:ext cx="525864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3951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6C4682-7C6E-42E5-8EF0-99CD7726177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pl-PL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1665489"/>
            <a:ext cx="5115915" cy="492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 dirty="0"/>
              <a:t>[Action </a:t>
            </a:r>
            <a:r>
              <a:rPr lang="pl-PL" dirty="0" err="1"/>
              <a:t>title</a:t>
            </a:r>
            <a:r>
              <a:rPr lang="pl-PL" dirty="0"/>
              <a:t>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C74AF-BB88-4AC6-B403-AD86DE435F43}"/>
              </a:ext>
            </a:extLst>
          </p:cNvPr>
          <p:cNvSpPr/>
          <p:nvPr userDrawn="1"/>
        </p:nvSpPr>
        <p:spPr>
          <a:xfrm>
            <a:off x="5893806" y="0"/>
            <a:ext cx="629819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99CA9BA7-FAE9-4B28-ACD9-CAF08433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7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34000" y="0"/>
            <a:ext cx="6858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750888"/>
            <a:ext cx="4675186" cy="2678112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6185"/>
            <a:ext cx="4675187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7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990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[</a:t>
            </a:r>
            <a:r>
              <a:rPr lang="pl-PL" dirty="0"/>
              <a:t>Action </a:t>
            </a:r>
            <a:r>
              <a:rPr lang="en-US" dirty="0"/>
              <a:t>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4456FC-B230-4967-8B6D-EDE85EA4AE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pl-PL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7258050" cy="990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[</a:t>
            </a:r>
            <a:r>
              <a:rPr lang="pl-PL" dirty="0"/>
              <a:t>Action </a:t>
            </a:r>
            <a:r>
              <a:rPr lang="en-US" dirty="0"/>
              <a:t>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35674C0-31B1-4F01-91FD-4C1D2824F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8619" y="0"/>
            <a:ext cx="4233381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9464" name="Picture 8">
            <a:extLst>
              <a:ext uri="{FF2B5EF4-FFF2-40B4-BE49-F238E27FC236}">
                <a16:creationId xmlns:a16="http://schemas.microsoft.com/office/drawing/2014/main" id="{E8A3088E-2D5B-4373-BC65-C68AE714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02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4924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1052299"/>
            <a:ext cx="11306176" cy="3693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423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4924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1052299"/>
            <a:ext cx="11306176" cy="3693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6228792"/>
            <a:ext cx="11306175" cy="115416"/>
          </a:xfrm>
        </p:spPr>
        <p:txBody>
          <a:bodyPr anchor="b">
            <a:spAutoFit/>
          </a:bodyPr>
          <a:lstStyle>
            <a:lvl1pPr>
              <a:spcAft>
                <a:spcPts val="0"/>
              </a:spcAft>
              <a:defRPr sz="750" b="0">
                <a:solidFill>
                  <a:schemeClr val="tx1"/>
                </a:solidFill>
              </a:defRPr>
            </a:lvl1pPr>
            <a:lvl2pPr>
              <a:defRPr sz="750">
                <a:solidFill>
                  <a:schemeClr val="tx1"/>
                </a:solidFill>
              </a:defRPr>
            </a:lvl2pPr>
            <a:lvl3pPr>
              <a:defRPr sz="750">
                <a:solidFill>
                  <a:schemeClr val="tx1"/>
                </a:solidFill>
              </a:defRPr>
            </a:lvl3pPr>
            <a:lvl4pPr>
              <a:defRPr sz="750">
                <a:solidFill>
                  <a:schemeClr val="tx1"/>
                </a:solidFill>
              </a:defRPr>
            </a:lvl4pPr>
            <a:lvl5pP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Source: </a:t>
            </a:r>
            <a:endParaRPr lang="en-US" dirty="0"/>
          </a:p>
        </p:txBody>
      </p:sp>
      <p:pic>
        <p:nvPicPr>
          <p:cNvPr id="2075" name="Picture 27">
            <a:extLst>
              <a:ext uri="{FF2B5EF4-FFF2-40B4-BE49-F238E27FC236}">
                <a16:creationId xmlns:a16="http://schemas.microsoft.com/office/drawing/2014/main" id="{6BB6D469-209A-4615-9781-D4514DF6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39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aR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800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5221287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233381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6246" y="432001"/>
            <a:ext cx="7072842" cy="990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pic>
        <p:nvPicPr>
          <p:cNvPr id="3098" name="Picture 26">
            <a:extLst>
              <a:ext uri="{FF2B5EF4-FFF2-40B4-BE49-F238E27FC236}">
                <a16:creationId xmlns:a16="http://schemas.microsoft.com/office/drawing/2014/main" id="{54D07FF6-EEDE-41A9-99A0-BF347CC2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7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4" userDrawn="1">
          <p15:clr>
            <a:srgbClr val="FBAE40"/>
          </p15:clr>
        </p15:guide>
        <p15:guide id="2" pos="267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233381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6246" y="432001"/>
            <a:ext cx="7072842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676246" y="1052299"/>
            <a:ext cx="7072842" cy="3693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pic>
        <p:nvPicPr>
          <p:cNvPr id="4122" name="Picture 26">
            <a:extLst>
              <a:ext uri="{FF2B5EF4-FFF2-40B4-BE49-F238E27FC236}">
                <a16:creationId xmlns:a16="http://schemas.microsoft.com/office/drawing/2014/main" id="{0AAAEEB8-1F01-420F-89EF-513CAA24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8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4">
          <p15:clr>
            <a:srgbClr val="FBAE40"/>
          </p15:clr>
        </p15:guide>
        <p15:guide id="2" pos="267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665288"/>
            <a:ext cx="3971925" cy="450691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929924"/>
            <a:ext cx="3328986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27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1665288"/>
            <a:ext cx="7421563" cy="4506911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9903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6C4682-7C6E-42E5-8EF0-99CD7726177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pl-PL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5115915" cy="49244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C74AF-BB88-4AC6-B403-AD86DE435F43}"/>
              </a:ext>
            </a:extLst>
          </p:cNvPr>
          <p:cNvSpPr/>
          <p:nvPr userDrawn="1"/>
        </p:nvSpPr>
        <p:spPr>
          <a:xfrm>
            <a:off x="5893806" y="0"/>
            <a:ext cx="629819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DDD6CDAE-7D25-4186-AFD9-30B1E305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53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913" y="3247190"/>
            <a:ext cx="3529012" cy="293040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665288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1665288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1665288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9848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327525" y="3247190"/>
            <a:ext cx="3533775" cy="293040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222571" y="3247190"/>
            <a:ext cx="3529012" cy="293040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990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ED1-193B-074D-A589-B9E109B66EF5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 with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49244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ED1-193B-074D-A589-B9E109B66EF5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1052299"/>
            <a:ext cx="11306176" cy="369332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364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NoAction 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ED1-193B-074D-A589-B9E109B66EF5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1975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A47A-A519-524E-B3BA-613F4B8FF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7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665288"/>
            <a:ext cx="5299393" cy="45069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7CDB-3D5A-144D-891F-76C8EE52C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BB7F1-AF3C-874C-BE8B-D104DA2E8F83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01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665288"/>
            <a:ext cx="5299393" cy="45069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85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B6AD2-D7A1-494A-91CB-06E4CD0D7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5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0FB7D-272D-B945-B988-9D863187C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951FF-D80A-B440-AD59-21C8CAD0B09D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2B484D-0DB3-F141-89A2-0AE991EDAF71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4423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6F6AB-3F75-814E-B81E-F9E4C24E9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72BC-16D1-2045-8477-A02F773FC3E7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F59E92-0B7C-6340-9BCB-B2E93DCC0ECB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3899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1 Image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1DFF6C-D689-4C1C-A8AC-5B7E3B6DBDF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pl-PL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DE5DCB-A856-4056-8090-64C19A3922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7CDB-3D5A-144D-891F-76C8EE52C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BB7F1-AF3C-874C-BE8B-D104DA2E8F83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pl-PL" sz="750" b="1">
                <a:solidFill>
                  <a:schemeClr val="bg1"/>
                </a:solidFill>
              </a:rPr>
              <a:t>PwC</a:t>
            </a:r>
            <a:endParaRPr lang="pl-PL" sz="750" b="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D914CB-B479-48CF-A4B8-42D63D2F8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213" y="432001"/>
            <a:ext cx="5221287" cy="492443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pic>
        <p:nvPicPr>
          <p:cNvPr id="8203" name="Picture 11">
            <a:extLst>
              <a:ext uri="{FF2B5EF4-FFF2-40B4-BE49-F238E27FC236}">
                <a16:creationId xmlns:a16="http://schemas.microsoft.com/office/drawing/2014/main" id="{8DB6B456-1F01-45E9-A888-C1ED41DB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22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F919-EC3A-3241-8DAE-2E4D035F7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1A23C-DCC6-AB46-9BE5-B99F14C52642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C12044F-4FE3-EA46-A9A8-1FD082BCFDA8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56678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1AB2D-BD6C-ED44-886E-A866C564D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32DA9-721C-CB42-9B45-34944DEEA5B9}"/>
              </a:ext>
            </a:extLst>
          </p:cNvPr>
          <p:cNvSpPr txBox="1"/>
          <p:nvPr userDrawn="1"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1" dirty="0">
                <a:solidFill>
                  <a:schemeClr val="bg1"/>
                </a:solidFill>
              </a:rPr>
              <a:t>PwC</a:t>
            </a:r>
            <a:endParaRPr lang="en-GB" sz="750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879C374-4EBE-A344-AEC0-A65E3C58CDC1}"/>
              </a:ext>
            </a:extLst>
          </p:cNvPr>
          <p:cNvSpPr txBox="1">
            <a:spLocks/>
          </p:cNvSpPr>
          <p:nvPr userDrawn="1"/>
        </p:nvSpPr>
        <p:spPr>
          <a:xfrm>
            <a:off x="8218488" y="6400800"/>
            <a:ext cx="2942431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9272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10212" y="1665289"/>
            <a:ext cx="6238875" cy="278016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1665289"/>
            <a:ext cx="4344987" cy="4506912"/>
          </a:xfr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2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519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510212" y="1665289"/>
            <a:ext cx="6238875" cy="2780164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1665289"/>
            <a:ext cx="4344987" cy="4506912"/>
          </a:xfr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2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2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10212" y="1665289"/>
            <a:ext cx="6238875" cy="278016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1665289"/>
            <a:ext cx="4344987" cy="4506912"/>
          </a:xfr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2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8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10212" y="1665289"/>
            <a:ext cx="6238875" cy="278016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1665289"/>
            <a:ext cx="4344987" cy="4506912"/>
          </a:xfr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2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02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26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17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44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6096000" y="0"/>
            <a:ext cx="6095999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6096000" cy="3429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609600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428625"/>
            <a:ext cx="5473700" cy="2055496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64282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1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1964947"/>
            <a:ext cx="5473699" cy="892552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3FBC-337E-0D4B-8811-6E0EEC0A9293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 err="1">
                <a:solidFill>
                  <a:schemeClr val="bg1"/>
                </a:solidFill>
              </a:rPr>
              <a:t>pwc.com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1964947"/>
            <a:ext cx="5473699" cy="892552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 dirty="0" err="1">
                <a:solidFill>
                  <a:schemeClr val="tx1"/>
                </a:solidFill>
              </a:rPr>
              <a:t>pwc.com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8809605" y="1"/>
            <a:ext cx="3382393" cy="6857643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7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ltGray">
          <a:xfrm>
            <a:off x="1" y="0"/>
            <a:ext cx="10591059" cy="4860788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7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588" y="-1"/>
            <a:ext cx="4067412" cy="651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09602" y="457200"/>
            <a:ext cx="5307012" cy="2514601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C9C6A0-E585-3746-819C-6C91E3E793F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09600" y="3749040"/>
            <a:ext cx="5307013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01168" y="5330952"/>
            <a:ext cx="1636776" cy="1351185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ltGray">
          <a:xfrm>
            <a:off x="8124587" y="4860788"/>
            <a:ext cx="4067411" cy="1997212"/>
          </a:xfrm>
          <a:prstGeom prst="rect">
            <a:avLst/>
          </a:prstGeom>
          <a:solidFill>
            <a:srgbClr val="DB536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7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41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8A692-B2AF-6448-8025-A2D10476E9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BD465-CD15-EC45-83F1-C724AC166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47A16-A0E7-4A40-BC88-A10C50CA51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50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F61F8B9-9696-49D0-BCB0-AC79283DD90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2438923"/>
            <a:ext cx="7418388" cy="418576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64282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3BF7E7D0-C0F1-4738-BEBF-7F57AB02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64282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64282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764282"/>
            <a:ext cx="5473700" cy="70484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7EFBB-B928-AC40-8026-93C731DCE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85139" y="5330952"/>
            <a:ext cx="1636776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5507057-14F0-4649-A618-914CEE773D1A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pl-PL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[</a:t>
            </a:r>
            <a:r>
              <a:rPr lang="pl-PL" dirty="0"/>
              <a:t>Action </a:t>
            </a:r>
            <a:r>
              <a:rPr lang="pl-PL" dirty="0" err="1"/>
              <a:t>title</a:t>
            </a:r>
            <a:r>
              <a:rPr lang="pl-PL" dirty="0"/>
              <a:t>]</a:t>
            </a:r>
            <a:br>
              <a:rPr lang="pl-PL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665288"/>
            <a:ext cx="11306175" cy="4506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913" y="6400798"/>
            <a:ext cx="3048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750" b="0" dirty="0">
                <a:solidFill>
                  <a:schemeClr val="tx1"/>
                </a:solidFill>
              </a:rPr>
              <a:t>PwC</a:t>
            </a:r>
          </a:p>
        </p:txBody>
      </p:sp>
      <p:pic>
        <p:nvPicPr>
          <p:cNvPr id="1053" name="Picture 29">
            <a:extLst>
              <a:ext uri="{FF2B5EF4-FFF2-40B4-BE49-F238E27FC236}">
                <a16:creationId xmlns:a16="http://schemas.microsoft.com/office/drawing/2014/main" id="{CE04C0C3-D048-4026-A185-EDB46597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86" r:id="rId21"/>
    <p:sldLayoutId id="2147483804" r:id="rId22"/>
    <p:sldLayoutId id="2147483791" r:id="rId23"/>
    <p:sldLayoutId id="2147483794" r:id="rId24"/>
    <p:sldLayoutId id="2147483790" r:id="rId25"/>
    <p:sldLayoutId id="2147483745" r:id="rId26"/>
    <p:sldLayoutId id="2147483796" r:id="rId27"/>
    <p:sldLayoutId id="2147483797" r:id="rId28"/>
    <p:sldLayoutId id="2147483765" r:id="rId29"/>
    <p:sldLayoutId id="2147483766" r:id="rId30"/>
    <p:sldLayoutId id="2147483767" r:id="rId31"/>
    <p:sldLayoutId id="2147483792" r:id="rId32"/>
    <p:sldLayoutId id="2147483793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8" r:id="rId50"/>
    <p:sldLayoutId id="2147483789" r:id="rId51"/>
    <p:sldLayoutId id="2147483798" r:id="rId52"/>
    <p:sldLayoutId id="2147483799" r:id="rId5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  <p15:guide id="12" orient="horz" pos="89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8.xml"/><Relationship Id="rId5" Type="http://schemas.openxmlformats.org/officeDocument/2006/relationships/image" Target="../media/image2.emf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535EFF9-B564-4227-8CA4-137662AA77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912" y="1601771"/>
            <a:ext cx="7418388" cy="1255728"/>
          </a:xfrm>
        </p:spPr>
        <p:txBody>
          <a:bodyPr/>
          <a:lstStyle/>
          <a:p>
            <a:r>
              <a:rPr lang="pl-PL" dirty="0"/>
              <a:t>Niepobranie podatku przez płatnika stosującego się do interpretacji a odpowiedzialność podatnika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Wyrok NSA z dnia 13 sierpnia 2019 r., sygn. akt II FSK 3485/17 </a:t>
            </a:r>
          </a:p>
          <a:p>
            <a:r>
              <a:rPr lang="en-GB" dirty="0" err="1"/>
              <a:t>doradca</a:t>
            </a:r>
            <a:r>
              <a:rPr lang="en-GB" dirty="0"/>
              <a:t> </a:t>
            </a:r>
            <a:r>
              <a:rPr lang="en-GB" dirty="0" err="1"/>
              <a:t>podatkowy</a:t>
            </a:r>
            <a:r>
              <a:rPr lang="en-GB" dirty="0"/>
              <a:t> Mariusz </a:t>
            </a:r>
            <a:r>
              <a:rPr lang="en-GB" dirty="0" err="1"/>
              <a:t>Marecki</a:t>
            </a:r>
            <a:endParaRPr lang="en-GB" dirty="0"/>
          </a:p>
          <a:p>
            <a:endParaRPr lang="en-GB" dirty="0"/>
          </a:p>
        </p:txBody>
      </p:sp>
      <p:sp>
        <p:nvSpPr>
          <p:cNvPr id="9" name="Google Shape;265;p26">
            <a:extLst>
              <a:ext uri="{FF2B5EF4-FFF2-40B4-BE49-F238E27FC236}">
                <a16:creationId xmlns:a16="http://schemas.microsoft.com/office/drawing/2014/main" id="{F8003C82-A0F7-4A1A-AEE2-8C456C554C6C}"/>
              </a:ext>
            </a:extLst>
          </p:cNvPr>
          <p:cNvSpPr txBox="1">
            <a:spLocks/>
          </p:cNvSpPr>
          <p:nvPr/>
        </p:nvSpPr>
        <p:spPr>
          <a:xfrm>
            <a:off x="442914" y="428625"/>
            <a:ext cx="5473700" cy="704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/>
              <a:t>Toruń, 6 marca 2020 r.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C5E548D7-2B42-457A-BC7A-918B7EAC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5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8963820-2E41-4466-8BCC-89F5C81135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58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914" y="1964947"/>
            <a:ext cx="7238046" cy="892552"/>
          </a:xfrm>
        </p:spPr>
        <p:txBody>
          <a:bodyPr/>
          <a:lstStyle/>
          <a:p>
            <a:r>
              <a:rPr lang="pl-PL" dirty="0"/>
              <a:t>Dziękuję za uwagę.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C6113-2943-4303-AADF-4ECFC50A8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© 2020 </a:t>
            </a:r>
            <a:r>
              <a:rPr lang="pl-PL" dirty="0" err="1"/>
              <a:t>PwC</a:t>
            </a:r>
            <a:r>
              <a:rPr lang="pl-PL" dirty="0"/>
              <a:t>. Wszystkie prawa zastrzeżone. W tym dokumencie nazwa "</a:t>
            </a:r>
            <a:r>
              <a:rPr lang="pl-PL" dirty="0" err="1"/>
              <a:t>PwC</a:t>
            </a:r>
            <a:r>
              <a:rPr lang="pl-PL" dirty="0"/>
              <a:t>" odnosi się do polskich podmiotów wchodzącej w skład sieci </a:t>
            </a:r>
            <a:r>
              <a:rPr lang="pl-PL" dirty="0" err="1"/>
              <a:t>PricewaterhouseCoopers</a:t>
            </a:r>
            <a:r>
              <a:rPr lang="pl-PL" dirty="0"/>
              <a:t> International Limited, z których każda stanowi odrębny i niezależny podmiot prawny. Niniejsza treść ma charakter ogólny i nie powinna być używana jako odpowiednik konsultacji z profesjonalnymi doradcami. W </a:t>
            </a:r>
            <a:r>
              <a:rPr lang="pl-PL" dirty="0" err="1"/>
              <a:t>PwC</a:t>
            </a:r>
            <a:r>
              <a:rPr lang="pl-PL" dirty="0"/>
              <a:t> naszym celem jest budowanie zaufania wśród społeczeństwa i odpowiadanie na kluczowe wyzwania współczesnego świata. Jesteśmy siecią firm działającą w 157 krajach. Zatrudniamy ponad 276 tysięcy osób, dostarczających naszym klientom najwyższą jakość usług w zakresie audytu, doradztwa biznesowego oraz doradztwa podatkowego i prawnego. Dowiedz się więcej na </a:t>
            </a:r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www.pwc.pl</a:t>
            </a:r>
            <a:r>
              <a:rPr lang="pl-PL" dirty="0"/>
              <a:t>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E46E4E8-AAF2-48B8-A1F8-CFE2C1683135}"/>
              </a:ext>
            </a:extLst>
          </p:cNvPr>
          <p:cNvSpPr txBox="1">
            <a:spLocks/>
          </p:cNvSpPr>
          <p:nvPr/>
        </p:nvSpPr>
        <p:spPr>
          <a:xfrm>
            <a:off x="442914" y="3429000"/>
            <a:ext cx="5673011" cy="5943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/>
              <a:t>Mariusz Marecki</a:t>
            </a:r>
          </a:p>
          <a:p>
            <a:r>
              <a:rPr lang="pl-PL" sz="1800" dirty="0"/>
              <a:t>doradca podatkowy</a:t>
            </a:r>
            <a:endParaRPr lang="en-GB" sz="1800" dirty="0"/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23B3CC6C-3E05-42F7-B239-73118D15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1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14B5AA-C109-4571-A78D-22471533D3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faktyczny</a:t>
            </a:r>
            <a:endParaRPr lang="en-GB" b="0" i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64A19F-1C25-4F58-8BD2-A802541D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D99390-87ED-4448-8BC6-C3CA1F4F873E}"/>
              </a:ext>
            </a:extLst>
          </p:cNvPr>
          <p:cNvGrpSpPr/>
          <p:nvPr/>
        </p:nvGrpSpPr>
        <p:grpSpPr>
          <a:xfrm>
            <a:off x="442912" y="1673225"/>
            <a:ext cx="6694487" cy="430887"/>
            <a:chOff x="442912" y="1673225"/>
            <a:chExt cx="6694487" cy="430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7ED5C4-0012-4B5F-BFE0-050272D37A84}"/>
                </a:ext>
              </a:extLst>
            </p:cNvPr>
            <p:cNvSpPr txBox="1"/>
            <p:nvPr/>
          </p:nvSpPr>
          <p:spPr>
            <a:xfrm>
              <a:off x="713734" y="1673225"/>
              <a:ext cx="642366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Podatnik otrzymywał wynagrodzenie ze stosunku pracy, od którego części płatnik nie pobierał zaliczek</a:t>
              </a: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77D3841-FE9D-4A55-A925-16A75BFEE9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1673268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C5D6E5-11C6-4C91-A322-4292EDECB475}"/>
              </a:ext>
            </a:extLst>
          </p:cNvPr>
          <p:cNvGrpSpPr/>
          <p:nvPr/>
        </p:nvGrpSpPr>
        <p:grpSpPr>
          <a:xfrm>
            <a:off x="442912" y="2556466"/>
            <a:ext cx="6694487" cy="646331"/>
            <a:chOff x="442912" y="2501900"/>
            <a:chExt cx="669448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F0EC99-4A83-4AD6-AE40-895CF425F4DD}"/>
                </a:ext>
              </a:extLst>
            </p:cNvPr>
            <p:cNvSpPr txBox="1"/>
            <p:nvPr/>
          </p:nvSpPr>
          <p:spPr>
            <a:xfrm>
              <a:off x="713734" y="2501900"/>
              <a:ext cx="642366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1400" dirty="0"/>
                <a:t>Opierając się o interpretacje indywidualną wydaną na jego wniosek, płatnik zastosował zwolnienie od opodatkowania (dochody w ramach realizacji projektu opłacanego z grantu Komisji Europejskiej)</a:t>
              </a: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D54AA50-EBA3-4875-971F-A345AFDF66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2502579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F3B2A5-B6C9-4A3D-9563-3C18A386F73A}"/>
              </a:ext>
            </a:extLst>
          </p:cNvPr>
          <p:cNvGrpSpPr/>
          <p:nvPr/>
        </p:nvGrpSpPr>
        <p:grpSpPr>
          <a:xfrm>
            <a:off x="442912" y="3655151"/>
            <a:ext cx="6694487" cy="431160"/>
            <a:chOff x="442912" y="3331890"/>
            <a:chExt cx="6694487" cy="4311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5A0205-7326-4EE5-A9D7-19B61E47C511}"/>
                </a:ext>
              </a:extLst>
            </p:cNvPr>
            <p:cNvSpPr txBox="1"/>
            <p:nvPr/>
          </p:nvSpPr>
          <p:spPr>
            <a:xfrm>
              <a:off x="713734" y="3332163"/>
              <a:ext cx="642366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Minister Finansów następnie zmienił interpretację płatnika, stwierdzając, że dochód pracownika nie korzysta ze zwolnienia</a:t>
              </a: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C99EED4-FE93-4CB3-92FB-5F029262DB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3331890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23EAC0-937E-4F4F-922E-5A2739D7B82E}"/>
              </a:ext>
            </a:extLst>
          </p:cNvPr>
          <p:cNvGrpSpPr/>
          <p:nvPr/>
        </p:nvGrpSpPr>
        <p:grpSpPr>
          <a:xfrm>
            <a:off x="442912" y="4538663"/>
            <a:ext cx="6694487" cy="861774"/>
            <a:chOff x="442912" y="4161200"/>
            <a:chExt cx="6694487" cy="8617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66D203-C2EF-4C70-842C-2F6BFC695AF3}"/>
                </a:ext>
              </a:extLst>
            </p:cNvPr>
            <p:cNvSpPr txBox="1"/>
            <p:nvPr/>
          </p:nvSpPr>
          <p:spPr>
            <a:xfrm>
              <a:off x="713734" y="4161200"/>
              <a:ext cx="642366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pl-PL" sz="1400" dirty="0"/>
                <a:t>Podatnik z kolei wystąpił o własną interpretację, pytając, czy na podstawie art. 26a §1 ordynacji podatkowej będzie zobowiązany do uregulowania zaległego podatku w sytuacji, gdy płatnik wykazywał dochody podatnika uznając, że są zwolnione</a:t>
              </a: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FC35E12-0E7D-4E2D-B10F-CAD2D7DF46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4161200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77EC5BF-B73C-4EA1-9262-DE6D8A6AA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19" y="0"/>
            <a:ext cx="4233381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E29555-B117-41EA-B1AB-4C25E6F333AA}"/>
              </a:ext>
            </a:extLst>
          </p:cNvPr>
          <p:cNvCxnSpPr/>
          <p:nvPr/>
        </p:nvCxnSpPr>
        <p:spPr>
          <a:xfrm>
            <a:off x="442913" y="4312488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828B8-5037-46AB-94FD-D5534A896424}"/>
              </a:ext>
            </a:extLst>
          </p:cNvPr>
          <p:cNvCxnSpPr/>
          <p:nvPr/>
        </p:nvCxnSpPr>
        <p:spPr>
          <a:xfrm>
            <a:off x="442913" y="3428974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34199-24E9-437E-A9B7-87FAB8BD6479}"/>
              </a:ext>
            </a:extLst>
          </p:cNvPr>
          <p:cNvCxnSpPr/>
          <p:nvPr/>
        </p:nvCxnSpPr>
        <p:spPr>
          <a:xfrm>
            <a:off x="442913" y="2330289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11275" name="Picture 11">
            <a:extLst>
              <a:ext uri="{FF2B5EF4-FFF2-40B4-BE49-F238E27FC236}">
                <a16:creationId xmlns:a16="http://schemas.microsoft.com/office/drawing/2014/main" id="{32E5E07D-1D0C-41D7-BCFF-0AD6620E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2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7D9CFE-F92E-4E3E-AADF-1C65015297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CCDD38-345B-45BD-A3AF-DC1BD117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48" r="25115"/>
          <a:stretch/>
        </p:blipFill>
        <p:spPr>
          <a:xfrm>
            <a:off x="7958619" y="0"/>
            <a:ext cx="423337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935AB49-71B8-46C0-AC3B-69F60B176F8C}"/>
              </a:ext>
            </a:extLst>
          </p:cNvPr>
          <p:cNvSpPr/>
          <p:nvPr/>
        </p:nvSpPr>
        <p:spPr>
          <a:xfrm>
            <a:off x="7958619" y="0"/>
            <a:ext cx="4233834" cy="685800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Stanowisko organu interpretacyjnego</a:t>
            </a:r>
            <a:endParaRPr lang="en-GB" b="0" i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520AC2-4694-4A8E-9ED2-72114016F72C}"/>
              </a:ext>
            </a:extLst>
          </p:cNvPr>
          <p:cNvGrpSpPr/>
          <p:nvPr/>
        </p:nvGrpSpPr>
        <p:grpSpPr>
          <a:xfrm>
            <a:off x="442912" y="1673225"/>
            <a:ext cx="6694487" cy="646331"/>
            <a:chOff x="442912" y="1673225"/>
            <a:chExt cx="669448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8CB114-46D6-491B-80C8-8C670AFA5694}"/>
                </a:ext>
              </a:extLst>
            </p:cNvPr>
            <p:cNvSpPr txBox="1"/>
            <p:nvPr/>
          </p:nvSpPr>
          <p:spPr>
            <a:xfrm>
              <a:off x="713734" y="1673225"/>
              <a:ext cx="642366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Organ interpretacyjny uznał, że uchylenie odpowiedzialności podatnika w oparciu o art. 26a ordynacji podatkowej nie może mieć miejsca jeśli podatnik nie miał obowiązku poboru zaliczki</a:t>
              </a: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3E7DA56-265F-4EE4-8C96-2E8C58955D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1673268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340083-F41A-4C6A-A6B5-18565109B64F}"/>
              </a:ext>
            </a:extLst>
          </p:cNvPr>
          <p:cNvGrpSpPr/>
          <p:nvPr/>
        </p:nvGrpSpPr>
        <p:grpSpPr>
          <a:xfrm>
            <a:off x="442912" y="2771910"/>
            <a:ext cx="6694487" cy="430887"/>
            <a:chOff x="442912" y="2501900"/>
            <a:chExt cx="6694487" cy="4308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7D91D8-2E16-4420-BECD-AC4B072107CF}"/>
                </a:ext>
              </a:extLst>
            </p:cNvPr>
            <p:cNvSpPr txBox="1"/>
            <p:nvPr/>
          </p:nvSpPr>
          <p:spPr>
            <a:xfrm>
              <a:off x="713734" y="2501900"/>
              <a:ext cx="642366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Z ochrony z tytułu zastosowania się do zmienionej następnie interpretacji indywidualnej może skorzystać wnioskodawca, czyli płatnik, a nie podatnik</a:t>
              </a: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572A96C-299F-4649-8EB8-13D62CD475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2502579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FD9F9-D6D1-4442-84A4-D0146085BA08}"/>
              </a:ext>
            </a:extLst>
          </p:cNvPr>
          <p:cNvGrpSpPr/>
          <p:nvPr/>
        </p:nvGrpSpPr>
        <p:grpSpPr>
          <a:xfrm>
            <a:off x="442912" y="3655151"/>
            <a:ext cx="6694487" cy="431160"/>
            <a:chOff x="442912" y="3331890"/>
            <a:chExt cx="6694487" cy="4311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A04608-F05D-476B-BBBF-29FCD884C13B}"/>
                </a:ext>
              </a:extLst>
            </p:cNvPr>
            <p:cNvSpPr txBox="1"/>
            <p:nvPr/>
          </p:nvSpPr>
          <p:spPr>
            <a:xfrm>
              <a:off x="713734" y="3332163"/>
              <a:ext cx="642366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Podatnik musi wykazać w rocznym zeznaniu wszystkie dochody, niezależnie czy płatnik pobrał podatek, czy nie</a:t>
              </a: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F91AD60-32B6-4DBC-A70F-DA42D21D34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3331890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449222-B928-4A73-B91B-AA83FC0DD82E}"/>
              </a:ext>
            </a:extLst>
          </p:cNvPr>
          <p:cNvCxnSpPr/>
          <p:nvPr/>
        </p:nvCxnSpPr>
        <p:spPr>
          <a:xfrm>
            <a:off x="442913" y="3428974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8904F1-3CA1-406B-9502-B71675C50D58}"/>
              </a:ext>
            </a:extLst>
          </p:cNvPr>
          <p:cNvCxnSpPr/>
          <p:nvPr/>
        </p:nvCxnSpPr>
        <p:spPr>
          <a:xfrm>
            <a:off x="442913" y="2545733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12300" name="Picture 12">
            <a:extLst>
              <a:ext uri="{FF2B5EF4-FFF2-40B4-BE49-F238E27FC236}">
                <a16:creationId xmlns:a16="http://schemas.microsoft.com/office/drawing/2014/main" id="{10A400DF-0DD4-4E75-9D5A-5C2D6AFD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4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E5941A7-2F29-4240-9FB5-BEAFFC3215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70DB53-32C2-4591-B521-9B29D7AF62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77" t="775" r="10415" b="13394"/>
          <a:stretch/>
        </p:blipFill>
        <p:spPr>
          <a:xfrm>
            <a:off x="7958618" y="0"/>
            <a:ext cx="4233381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48B7FB-CDE0-47FA-AAF8-714BD3B9B512}"/>
              </a:ext>
            </a:extLst>
          </p:cNvPr>
          <p:cNvSpPr/>
          <p:nvPr/>
        </p:nvSpPr>
        <p:spPr>
          <a:xfrm>
            <a:off x="7958619" y="0"/>
            <a:ext cx="4233834" cy="685800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Stanowisko WSA we Wrocławiu</a:t>
            </a:r>
            <a:endParaRPr lang="en-GB" b="0" i="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DB991-403E-4B06-8071-EC7D6EDBBC34}"/>
              </a:ext>
            </a:extLst>
          </p:cNvPr>
          <p:cNvGrpSpPr/>
          <p:nvPr/>
        </p:nvGrpSpPr>
        <p:grpSpPr>
          <a:xfrm>
            <a:off x="442912" y="1673225"/>
            <a:ext cx="6694487" cy="430887"/>
            <a:chOff x="442912" y="1673225"/>
            <a:chExt cx="6694487" cy="4308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254172-F990-4C59-8342-A2A51AACBB40}"/>
                </a:ext>
              </a:extLst>
            </p:cNvPr>
            <p:cNvSpPr txBox="1"/>
            <p:nvPr/>
          </p:nvSpPr>
          <p:spPr>
            <a:xfrm>
              <a:off x="713734" y="1673225"/>
              <a:ext cx="642366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WSA we Wrocławiu w wyroku z dnia 6 czerwca 2017 r., sygn. akt I SA/</a:t>
              </a:r>
              <a:r>
                <a:rPr lang="pl-PL" sz="1400" dirty="0" err="1"/>
                <a:t>Wr</a:t>
              </a:r>
              <a:r>
                <a:rPr lang="pl-PL" sz="1400" dirty="0"/>
                <a:t> 261/17, oddalił skargę podatnika</a:t>
              </a: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FB22F42-52FB-4D22-8707-FA4FA46A05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1673268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606DD6-7359-49E1-9058-D4370AAB9273}"/>
              </a:ext>
            </a:extLst>
          </p:cNvPr>
          <p:cNvGrpSpPr/>
          <p:nvPr/>
        </p:nvGrpSpPr>
        <p:grpSpPr>
          <a:xfrm>
            <a:off x="442912" y="2448744"/>
            <a:ext cx="6694487" cy="861774"/>
            <a:chOff x="442912" y="2501900"/>
            <a:chExt cx="6694487" cy="8617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55C262-105A-4FD7-ABA9-84C5BE754636}"/>
                </a:ext>
              </a:extLst>
            </p:cNvPr>
            <p:cNvSpPr txBox="1"/>
            <p:nvPr/>
          </p:nvSpPr>
          <p:spPr>
            <a:xfrm>
              <a:off x="713734" y="2501900"/>
              <a:ext cx="6423665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Sąd stwierdził, że uchylenie odpowiedzialności podatkowej podatnika na mocy art. 26a §1 ordynacji podatkowej nie może mieć miejsca w sytuacji zaniżenia lub nieujawnienia podstawy opodatkowania, jeśli płatnik nie miał obowiązku poboru zaliczki</a:t>
              </a: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AAF67FC-20A2-48D0-8E40-EF7EB0C3F0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2502579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CC8B60-95D2-4A5C-84B7-2124C84A88F8}"/>
              </a:ext>
            </a:extLst>
          </p:cNvPr>
          <p:cNvGrpSpPr/>
          <p:nvPr/>
        </p:nvGrpSpPr>
        <p:grpSpPr>
          <a:xfrm>
            <a:off x="442912" y="3655151"/>
            <a:ext cx="6694487" cy="646604"/>
            <a:chOff x="442912" y="3331890"/>
            <a:chExt cx="6694487" cy="6466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ACE8F1-85CD-4FC4-9C6E-4E115E69F1C0}"/>
                </a:ext>
              </a:extLst>
            </p:cNvPr>
            <p:cNvSpPr txBox="1"/>
            <p:nvPr/>
          </p:nvSpPr>
          <p:spPr>
            <a:xfrm>
              <a:off x="713734" y="3332163"/>
              <a:ext cx="642366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/>
                <a:t>Płatnik, w sytuacji objętej hipotezą normy prawnej zawartej w art. 14m §1 Ordynacji podatkowej, był zwolniony z obowiązków określonych w art. 8 tej ustawy, a zatem z obowiązku obliczenia, pobrania i wpłacenia podatku</a:t>
              </a: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0DE5A61-BA8C-45F9-8496-1E7839D3CD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12" y="3331890"/>
              <a:ext cx="128587" cy="204811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1AEDB2-6864-4CDF-AAE0-221F8453D226}"/>
              </a:ext>
            </a:extLst>
          </p:cNvPr>
          <p:cNvCxnSpPr/>
          <p:nvPr/>
        </p:nvCxnSpPr>
        <p:spPr>
          <a:xfrm>
            <a:off x="442913" y="3482834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D2CE74-E348-4680-AA36-9DB366A0685F}"/>
              </a:ext>
            </a:extLst>
          </p:cNvPr>
          <p:cNvCxnSpPr/>
          <p:nvPr/>
        </p:nvCxnSpPr>
        <p:spPr>
          <a:xfrm>
            <a:off x="442913" y="2276428"/>
            <a:ext cx="7258050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15371" name="Picture 11">
            <a:extLst>
              <a:ext uri="{FF2B5EF4-FFF2-40B4-BE49-F238E27FC236}">
                <a16:creationId xmlns:a16="http://schemas.microsoft.com/office/drawing/2014/main" id="{FB446CEF-0F13-434A-9D4D-E3EAD1C9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9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149627-FAA2-4280-909E-EE3855A52D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Stanowisko NSA w komentowanym wyroku</a:t>
            </a:r>
            <a:endParaRPr lang="en-GB" b="0" i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3325F-4FE7-4E2A-9DC4-DD13E861C1A8}"/>
              </a:ext>
            </a:extLst>
          </p:cNvPr>
          <p:cNvSpPr txBox="1"/>
          <p:nvPr/>
        </p:nvSpPr>
        <p:spPr>
          <a:xfrm>
            <a:off x="442913" y="2934764"/>
            <a:ext cx="655919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/>
              <a:t>„W ocenie Naczelnego Sądu Administracyjnego, przepis art. 26a § 1 </a:t>
            </a:r>
            <a:r>
              <a:rPr lang="pl-PL" sz="1400" dirty="0" err="1"/>
              <a:t>o.p</a:t>
            </a:r>
            <a:r>
              <a:rPr lang="pl-PL" sz="1400" dirty="0"/>
              <a:t>. należy rozumieć w ten sposób, że wyklucza odpowiedzialność podatnika zarówno za zaliczkę, jak również za tę część zobowiązania rocznego, która odpowiada kwocie zaliczki niepobranej przez płatnika w warunkach uregulowanych w tym przepisie. W konsekwencji za część zobowiązania, za którą nie odpowiada podatnik, odpowiedzialność stosownie do treści art. 30 § 1 </a:t>
            </a:r>
            <a:r>
              <a:rPr lang="pl-PL" sz="1400" dirty="0" err="1"/>
              <a:t>o.p</a:t>
            </a:r>
            <a:r>
              <a:rPr lang="pl-PL" sz="1400" dirty="0"/>
              <a:t>. ponosi płatnik. Wynikająca z art. 14k i art. 14m w zw. z art. 14p </a:t>
            </a:r>
            <a:r>
              <a:rPr lang="pl-PL" sz="1400" dirty="0" err="1"/>
              <a:t>o.p</a:t>
            </a:r>
            <a:r>
              <a:rPr lang="pl-PL" sz="1400" dirty="0"/>
              <a:t>. ochrona płatnika - który otrzymał interpretację indywidualną, następnie zmienioną, do której zastosował się przed jej zmianą - nie oznacza, że odpowiedzialność za zaniżenie lub nieujawnienie przez płatnika podstawy opodatkowania czynności, o których mowa w art. 12, 13 i 18 </a:t>
            </a:r>
            <a:r>
              <a:rPr lang="pl-PL" sz="1400" dirty="0" err="1"/>
              <a:t>u.p.d.o.f</a:t>
            </a:r>
            <a:r>
              <a:rPr lang="pl-PL" sz="1400" dirty="0"/>
              <a:t>., do którego doszło na skutek błędnej interpretacji indywidualnej, ponosi podatnik.”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078ABC3-EB96-4940-821D-B4C546518EEF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926695"/>
            <a:ext cx="970251" cy="756407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774975-64F9-4ABB-A204-EC27820A58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75C8A-F0B0-4339-964F-53F114F1F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19" y="0"/>
            <a:ext cx="42338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E7C6A8-774C-4FEC-AAEC-19374171F084}"/>
              </a:ext>
            </a:extLst>
          </p:cNvPr>
          <p:cNvSpPr/>
          <p:nvPr/>
        </p:nvSpPr>
        <p:spPr>
          <a:xfrm>
            <a:off x="7958619" y="0"/>
            <a:ext cx="4233834" cy="685800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sp>
        <p:nvSpPr>
          <p:cNvPr id="13" name="Google Shape;342;p28">
            <a:extLst>
              <a:ext uri="{FF2B5EF4-FFF2-40B4-BE49-F238E27FC236}">
                <a16:creationId xmlns:a16="http://schemas.microsoft.com/office/drawing/2014/main" id="{8B5516E6-85A8-4A2F-835B-754E4FA5FDDC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11327130" y="6400800"/>
            <a:ext cx="421958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5</a:t>
            </a:fld>
            <a:endParaRPr lang="pl-PL" dirty="0"/>
          </a:p>
        </p:txBody>
      </p:sp>
      <p:pic>
        <p:nvPicPr>
          <p:cNvPr id="16395" name="Picture 11">
            <a:extLst>
              <a:ext uri="{FF2B5EF4-FFF2-40B4-BE49-F238E27FC236}">
                <a16:creationId xmlns:a16="http://schemas.microsoft.com/office/drawing/2014/main" id="{5540406A-FC10-4971-9C98-B4549A7E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9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149627-FAA2-4280-909E-EE3855A52D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Zdanie odrębne do komentowanego wyroku NSA</a:t>
            </a:r>
            <a:endParaRPr lang="en-GB" b="0" i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3325F-4FE7-4E2A-9DC4-DD13E861C1A8}"/>
              </a:ext>
            </a:extLst>
          </p:cNvPr>
          <p:cNvSpPr txBox="1"/>
          <p:nvPr/>
        </p:nvSpPr>
        <p:spPr>
          <a:xfrm>
            <a:off x="442913" y="2934764"/>
            <a:ext cx="655919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/>
              <a:t>„Z wykładni art. 26 i art. 26a </a:t>
            </a:r>
            <a:r>
              <a:rPr lang="pl-PL" sz="1400" dirty="0" err="1"/>
              <a:t>o.p</a:t>
            </a:r>
            <a:r>
              <a:rPr lang="pl-PL" sz="1400" dirty="0"/>
              <a:t>. wynika, że płatnik ponosi odpowiedzialność za swoje działania (art. 8 </a:t>
            </a:r>
            <a:r>
              <a:rPr lang="pl-PL" sz="1400" dirty="0" err="1"/>
              <a:t>o.p</a:t>
            </a:r>
            <a:r>
              <a:rPr lang="pl-PL" sz="1400" dirty="0"/>
              <a:t>.) tylko wówczas, gdy zaniżył lub nie ujawnił podstawy opodatkowania przez swe zaniedbanie (także gdy nie zbadał okoliczności wskazujących na winę podatnika), a był do tego zobowiązany, a nie także wówczas, gdy do zaniżenia, czy nieujawnienia był uprawniony przez indywidualną interpretację przepisów prawa podatkowego. Nie sposób więc zgodzić się z argumentacją, że każdy przypadek zaniżenia lub nieujawnienia podstawy opodatkowania – także niezawiniony przez płatnika – prowadzi do wyłączenia odpowiedzialności podatnika, a przerzuca tę odpowiedzialność na płatnika.”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D5013E4-3116-4524-8BFE-6058BD1A39F7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926695"/>
            <a:ext cx="970251" cy="756407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C543F9-BA84-4384-95A5-6687C6357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C7F0A-17A2-40CE-A5D9-F5ED0501F8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19" y="0"/>
            <a:ext cx="423338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96355B-6D36-4392-82F6-502DE8313553}"/>
              </a:ext>
            </a:extLst>
          </p:cNvPr>
          <p:cNvSpPr/>
          <p:nvPr/>
        </p:nvSpPr>
        <p:spPr>
          <a:xfrm>
            <a:off x="7958619" y="0"/>
            <a:ext cx="4233834" cy="685800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pl-PL" sz="1600"/>
          </a:p>
        </p:txBody>
      </p:sp>
      <p:pic>
        <p:nvPicPr>
          <p:cNvPr id="17419" name="Picture 11">
            <a:extLst>
              <a:ext uri="{FF2B5EF4-FFF2-40B4-BE49-F238E27FC236}">
                <a16:creationId xmlns:a16="http://schemas.microsoft.com/office/drawing/2014/main" id="{E0EF5DF9-210E-4AB3-AB3F-056FC779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149627-FAA2-4280-909E-EE3855A52D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Stanowisko podobne do komentowanego wyroku</a:t>
            </a:r>
            <a:endParaRPr lang="en-GB" b="0" i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55F7D9D-02FD-41A9-A8DB-BC9E197DB844}"/>
              </a:ext>
            </a:extLst>
          </p:cNvPr>
          <p:cNvSpPr txBox="1">
            <a:spLocks/>
          </p:cNvSpPr>
          <p:nvPr/>
        </p:nvSpPr>
        <p:spPr>
          <a:xfrm>
            <a:off x="442913" y="1455065"/>
            <a:ext cx="11306175" cy="21544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Przykładowo: wyrok NSA z dnia 19 grudnia 2019 r., sygn. akt II FSK 3381/17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D5225-63F3-4EAB-A150-E4FB12077FA3}"/>
              </a:ext>
            </a:extLst>
          </p:cNvPr>
          <p:cNvSpPr txBox="1"/>
          <p:nvPr/>
        </p:nvSpPr>
        <p:spPr>
          <a:xfrm>
            <a:off x="442913" y="2934764"/>
            <a:ext cx="11306175" cy="43088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400" dirty="0"/>
              <a:t>„(…) zgodnie z art. 26a § 1 podatnik nie odpowiada za podatek w takim zakresie, w jakim nie został on zapłacony w wyniku wadliwie wykonanych czynności płatnika (lub niewykonania ich w ogóle) i w odniesieniu do poboru zaliczek od kwot wypłacanych z tytułu czynności, o których mowa w art. 12, 13 oraz 18 </a:t>
            </a:r>
            <a:r>
              <a:rPr lang="pl-PL" sz="1400" dirty="0" err="1"/>
              <a:t>u.p.d.o.f</a:t>
            </a:r>
            <a:r>
              <a:rPr lang="pl-PL" sz="1400" dirty="0"/>
              <a:t>. (zob. A. Olesińska, Uchylenie odpowiedzialności podatnika za zaliczki niepobrane przez płatnika, Prawo i Podatki 2007, nr 6, str. 20). Bez znaczenia jest tutaj okoliczność, że płatnik nie jest związany z </a:t>
            </a:r>
            <a:r>
              <a:rPr lang="pl-PL" sz="1400" dirty="0" err="1"/>
              <a:t>podatkowoprawnym</a:t>
            </a:r>
            <a:r>
              <a:rPr lang="pl-PL" sz="1400" dirty="0"/>
              <a:t> stanem faktycznym rodzącym obowiązek podatkowy, gdyż nałożone na niego przez prawo obowiązki mają charakter instrumentalny w stosunku do obowiązku podatkowego podatnika i służą jego realizacji.”</a:t>
            </a:r>
          </a:p>
          <a:p>
            <a:endParaRPr lang="pl-PL" sz="1400" dirty="0"/>
          </a:p>
          <a:p>
            <a:r>
              <a:rPr lang="pl-PL" sz="1400" dirty="0"/>
              <a:t>„(…) Bez wpływu na wynik dokonanej wykładni pozostaje fakt prowadzonego w sprawie postępowania interpretacyjnego zarówno na wniosek jak i z urzędu. Istotne jest tylko, że w zobiektywizowanym stanie faktycznym, płatnik (pracodawca skarżącego) miał obowiązek obliczania i pobierania zaliczek na podatek dochodowy od osób fizycznych od całości wypłacanego skarżącemu wynagrodzenia. Od wymienionego obowiązku ustawowego płatnik nie został, bo nie mógł zostać, zwolniony poprzez wydanie w stosunku do niego indywidualnej interpretacji przepisów prawa podatkowego oraz przez zastosowanie się do tej interpretacji.”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171F04F-1AA1-4BCF-A1D2-0F80C73C45C6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926695"/>
            <a:ext cx="970251" cy="756407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8443" name="Picture 11">
            <a:extLst>
              <a:ext uri="{FF2B5EF4-FFF2-40B4-BE49-F238E27FC236}">
                <a16:creationId xmlns:a16="http://schemas.microsoft.com/office/drawing/2014/main" id="{AB65AD0F-E36B-4ADE-BF1B-D58A5CE0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7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16ADCF6-6808-4554-8D34-2CECFDA18B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0B7CB-892B-4A06-AD1F-94CAEAB9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990399"/>
          </a:xfrm>
        </p:spPr>
        <p:txBody>
          <a:bodyPr/>
          <a:lstStyle/>
          <a:p>
            <a:r>
              <a:rPr lang="pl-PL" dirty="0"/>
              <a:t>Główne problemy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CC1F-0EDF-41B9-9B90-421220253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C70AFD-77AA-4635-B46A-C16FF849AB06}"/>
              </a:ext>
            </a:extLst>
          </p:cNvPr>
          <p:cNvGrpSpPr/>
          <p:nvPr/>
        </p:nvGrpSpPr>
        <p:grpSpPr>
          <a:xfrm>
            <a:off x="442913" y="1696066"/>
            <a:ext cx="11306175" cy="492443"/>
            <a:chOff x="442913" y="1696066"/>
            <a:chExt cx="11306175" cy="4924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0AB80C-30D8-4E7D-9ED3-56F8061D4BC5}"/>
                </a:ext>
              </a:extLst>
            </p:cNvPr>
            <p:cNvSpPr txBox="1"/>
            <p:nvPr/>
          </p:nvSpPr>
          <p:spPr>
            <a:xfrm>
              <a:off x="1076960" y="1696066"/>
              <a:ext cx="1067212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pl-PL" sz="1600" dirty="0"/>
                <a:t>Z jakich obowiązków zwalnia płatnika zastosowanie się do interpretacji indywidualnej? Obowiązek rozliczenia podatnika a zwolnienie z obowiązku zapłaty podatku.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5BF7F5-A090-4316-A74A-F3A18A1A5A59}"/>
                </a:ext>
              </a:extLst>
            </p:cNvPr>
            <p:cNvSpPr/>
            <p:nvPr/>
          </p:nvSpPr>
          <p:spPr>
            <a:xfrm>
              <a:off x="442913" y="1721784"/>
              <a:ext cx="441007" cy="441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pl-PL" sz="1600" b="1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D70DB7-5256-4001-BC5A-9CC40B885FBA}"/>
              </a:ext>
            </a:extLst>
          </p:cNvPr>
          <p:cNvGrpSpPr/>
          <p:nvPr/>
        </p:nvGrpSpPr>
        <p:grpSpPr>
          <a:xfrm>
            <a:off x="442913" y="3286890"/>
            <a:ext cx="11306175" cy="492443"/>
            <a:chOff x="442913" y="2934437"/>
            <a:chExt cx="11306175" cy="492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3B0F72-983F-4690-A1DB-F94659969B99}"/>
                </a:ext>
              </a:extLst>
            </p:cNvPr>
            <p:cNvSpPr txBox="1"/>
            <p:nvPr/>
          </p:nvSpPr>
          <p:spPr>
            <a:xfrm>
              <a:off x="1076960" y="2934437"/>
              <a:ext cx="1067212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pl-PL" sz="1600" dirty="0"/>
                <a:t>Kto (czy ktoś?) powinien zapłacić tę część zobowiązania rocznego, która odpowiada kwocie zaliczki niepobranej przez płatnika, jeśli płatnika chroni fakt zastosowania się do interpretacji indywidualnej?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830A04-96AB-46DD-8352-BC4ED60D2A99}"/>
                </a:ext>
              </a:extLst>
            </p:cNvPr>
            <p:cNvSpPr/>
            <p:nvPr/>
          </p:nvSpPr>
          <p:spPr>
            <a:xfrm>
              <a:off x="442913" y="2960155"/>
              <a:ext cx="441007" cy="441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pl-PL" sz="16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5266E-341A-48B0-81C9-70F001BF3BB3}"/>
              </a:ext>
            </a:extLst>
          </p:cNvPr>
          <p:cNvGrpSpPr/>
          <p:nvPr/>
        </p:nvGrpSpPr>
        <p:grpSpPr>
          <a:xfrm>
            <a:off x="442913" y="4877713"/>
            <a:ext cx="11306175" cy="492443"/>
            <a:chOff x="442913" y="4249797"/>
            <a:chExt cx="11306175" cy="492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C78D79-253A-40E8-B060-B075AB30616A}"/>
                </a:ext>
              </a:extLst>
            </p:cNvPr>
            <p:cNvSpPr txBox="1"/>
            <p:nvPr/>
          </p:nvSpPr>
          <p:spPr>
            <a:xfrm>
              <a:off x="1076960" y="4249797"/>
              <a:ext cx="1067212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  <a:buSzPct val="100000"/>
              </a:pPr>
              <a:r>
                <a:rPr lang="pl-PL" sz="1600" dirty="0"/>
                <a:t>Jak prawidłowo określić zobowiązanie roczne podatnika, jeżeli organ podatkowy ustali, że płatnik nie pobrał części zaliczek na podatek?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7214ED-BDD7-48F4-A97B-2DF893F4A013}"/>
                </a:ext>
              </a:extLst>
            </p:cNvPr>
            <p:cNvSpPr/>
            <p:nvPr/>
          </p:nvSpPr>
          <p:spPr>
            <a:xfrm>
              <a:off x="442913" y="4275515"/>
              <a:ext cx="441007" cy="441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pl-PL" sz="1600" b="1" dirty="0"/>
                <a:t>3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546977-6559-41A5-951B-31F96B43C426}"/>
              </a:ext>
            </a:extLst>
          </p:cNvPr>
          <p:cNvCxnSpPr/>
          <p:nvPr/>
        </p:nvCxnSpPr>
        <p:spPr>
          <a:xfrm>
            <a:off x="442913" y="2737699"/>
            <a:ext cx="11306175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1E0056-8ED2-458D-924F-4702565ED10A}"/>
              </a:ext>
            </a:extLst>
          </p:cNvPr>
          <p:cNvCxnSpPr/>
          <p:nvPr/>
        </p:nvCxnSpPr>
        <p:spPr>
          <a:xfrm>
            <a:off x="442913" y="4328523"/>
            <a:ext cx="11306175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20488" name="Picture 8">
            <a:extLst>
              <a:ext uri="{FF2B5EF4-FFF2-40B4-BE49-F238E27FC236}">
                <a16:creationId xmlns:a16="http://schemas.microsoft.com/office/drawing/2014/main" id="{6FD937EC-A63C-47B6-94B4-DFBCB950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5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637C793-4EA8-4DED-AB28-030CEA67E8C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pl-PL" sz="320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99FC7A-DC5B-4843-81C0-3BFE5AF4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 referenta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3F12-C296-43BF-9430-00BE87EBB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1575D0-2B4D-4C03-8EB1-6CE87D912D8C}"/>
              </a:ext>
            </a:extLst>
          </p:cNvPr>
          <p:cNvCxnSpPr/>
          <p:nvPr/>
        </p:nvCxnSpPr>
        <p:spPr>
          <a:xfrm>
            <a:off x="442913" y="2590654"/>
            <a:ext cx="11306175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C789A8-7856-43D9-AED7-C79331F667AD}"/>
              </a:ext>
            </a:extLst>
          </p:cNvPr>
          <p:cNvGrpSpPr/>
          <p:nvPr/>
        </p:nvGrpSpPr>
        <p:grpSpPr>
          <a:xfrm>
            <a:off x="442913" y="1721784"/>
            <a:ext cx="11306175" cy="441007"/>
            <a:chOff x="442913" y="1721784"/>
            <a:chExt cx="11306175" cy="4410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0F7B12-807E-4260-A949-82ADFA2ABA4D}"/>
                </a:ext>
              </a:extLst>
            </p:cNvPr>
            <p:cNvGrpSpPr/>
            <p:nvPr/>
          </p:nvGrpSpPr>
          <p:grpSpPr>
            <a:xfrm>
              <a:off x="442913" y="1721784"/>
              <a:ext cx="11306175" cy="441007"/>
              <a:chOff x="442913" y="1721784"/>
              <a:chExt cx="11306175" cy="44100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FFBF1-7EA0-472B-87EF-99578372810E}"/>
                  </a:ext>
                </a:extLst>
              </p:cNvPr>
              <p:cNvSpPr txBox="1"/>
              <p:nvPr/>
            </p:nvSpPr>
            <p:spPr>
              <a:xfrm>
                <a:off x="1076960" y="1819176"/>
                <a:ext cx="106721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  <a:buSzPct val="100000"/>
                </a:pPr>
                <a:r>
                  <a:rPr lang="pl-PL" sz="1600" dirty="0"/>
                  <a:t>art. 26a §1 ordynacji podatkowej daje pełną ochronę podatnika tak w trakcie roku, jak i po złożeniu zeznania;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634560-B08C-42BC-9E2D-06BE2A0B728A}"/>
                  </a:ext>
                </a:extLst>
              </p:cNvPr>
              <p:cNvSpPr/>
              <p:nvPr/>
            </p:nvSpPr>
            <p:spPr>
              <a:xfrm>
                <a:off x="442913" y="1721784"/>
                <a:ext cx="441007" cy="4410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pl-PL" sz="1600" b="1" dirty="0"/>
              </a:p>
            </p:txBody>
          </p:sp>
        </p:grp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17F29CA-B6D3-4C5C-81B3-2EEC8E9EEC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945" y="1798160"/>
              <a:ext cx="180975" cy="288255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7B4499-E154-49FD-90FB-27E9F0DFE0B2}"/>
              </a:ext>
            </a:extLst>
          </p:cNvPr>
          <p:cNvGrpSpPr/>
          <p:nvPr/>
        </p:nvGrpSpPr>
        <p:grpSpPr>
          <a:xfrm>
            <a:off x="442913" y="2992800"/>
            <a:ext cx="11306175" cy="492443"/>
            <a:chOff x="442913" y="1696066"/>
            <a:chExt cx="11306175" cy="4924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7CE7C88-6EC1-4D0B-B29F-F0688FFF1202}"/>
                </a:ext>
              </a:extLst>
            </p:cNvPr>
            <p:cNvGrpSpPr/>
            <p:nvPr/>
          </p:nvGrpSpPr>
          <p:grpSpPr>
            <a:xfrm>
              <a:off x="442913" y="1696066"/>
              <a:ext cx="11306175" cy="492443"/>
              <a:chOff x="442913" y="1696066"/>
              <a:chExt cx="11306175" cy="49244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5FE1CB-4A54-44C0-8E53-83D0AF45F088}"/>
                  </a:ext>
                </a:extLst>
              </p:cNvPr>
              <p:cNvSpPr txBox="1"/>
              <p:nvPr/>
            </p:nvSpPr>
            <p:spPr>
              <a:xfrm>
                <a:off x="1076960" y="1696066"/>
                <a:ext cx="106721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  <a:buSzPct val="100000"/>
                </a:pPr>
                <a:r>
                  <a:rPr lang="pl-PL" sz="1600" dirty="0"/>
                  <a:t>podatnik, na gruncie tez omawianego wyroku, jest skutecznie chroniony przed działaniami aparatu państwa (odsetki, </a:t>
                </a:r>
                <a:r>
                  <a:rPr lang="pl-PL" sz="1600" dirty="0" err="1"/>
                  <a:t>kks</a:t>
                </a:r>
                <a:r>
                  <a:rPr lang="pl-PL" sz="1600" dirty="0"/>
                  <a:t>) do wysokości zaliczek;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AC819D1-27C6-455D-B5ED-8F2350182543}"/>
                  </a:ext>
                </a:extLst>
              </p:cNvPr>
              <p:cNvSpPr/>
              <p:nvPr/>
            </p:nvSpPr>
            <p:spPr>
              <a:xfrm>
                <a:off x="442913" y="1721784"/>
                <a:ext cx="441007" cy="4410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pl-PL" sz="1600" b="1" dirty="0"/>
              </a:p>
            </p:txBody>
          </p:sp>
        </p:grp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83DB1BC-A4EA-4FC4-9B8A-3225988B69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945" y="1798160"/>
              <a:ext cx="180975" cy="288255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91D0BF-E3D0-46E9-A933-A05A332487DA}"/>
              </a:ext>
            </a:extLst>
          </p:cNvPr>
          <p:cNvCxnSpPr/>
          <p:nvPr/>
        </p:nvCxnSpPr>
        <p:spPr>
          <a:xfrm>
            <a:off x="442913" y="3887388"/>
            <a:ext cx="11306175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8E6AF4-74AC-4346-A744-1E8001392816}"/>
              </a:ext>
            </a:extLst>
          </p:cNvPr>
          <p:cNvGrpSpPr/>
          <p:nvPr/>
        </p:nvGrpSpPr>
        <p:grpSpPr>
          <a:xfrm>
            <a:off x="442913" y="4258756"/>
            <a:ext cx="11306175" cy="441007"/>
            <a:chOff x="442913" y="1721784"/>
            <a:chExt cx="11306175" cy="44100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BD59CD-28B4-4970-B1F3-190CF75D59C5}"/>
                </a:ext>
              </a:extLst>
            </p:cNvPr>
            <p:cNvGrpSpPr/>
            <p:nvPr/>
          </p:nvGrpSpPr>
          <p:grpSpPr>
            <a:xfrm>
              <a:off x="442913" y="1721784"/>
              <a:ext cx="11306175" cy="441007"/>
              <a:chOff x="442913" y="1721784"/>
              <a:chExt cx="11306175" cy="44100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DA5DB2-BE04-4C9F-9413-0D06359D818F}"/>
                  </a:ext>
                </a:extLst>
              </p:cNvPr>
              <p:cNvSpPr txBox="1"/>
              <p:nvPr/>
            </p:nvSpPr>
            <p:spPr>
              <a:xfrm>
                <a:off x="1076960" y="1819176"/>
                <a:ext cx="1067212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  <a:buSzPct val="100000"/>
                </a:pPr>
                <a:r>
                  <a:rPr lang="pl-PL" sz="1600" dirty="0"/>
                  <a:t>organ musi kierować swoje kroki najpierw do płatnika;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A236EE-1C04-4580-A368-5E13EC9298BA}"/>
                  </a:ext>
                </a:extLst>
              </p:cNvPr>
              <p:cNvSpPr/>
              <p:nvPr/>
            </p:nvSpPr>
            <p:spPr>
              <a:xfrm>
                <a:off x="442913" y="1721784"/>
                <a:ext cx="441007" cy="4410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pl-PL" sz="1600" b="1" dirty="0"/>
              </a:p>
            </p:txBody>
          </p:sp>
        </p:grp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01F9E725-DD6E-4BFC-8492-FB1D672EF8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945" y="1798160"/>
              <a:ext cx="180975" cy="288255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E3949B-3E70-4362-B56F-5422F046EC35}"/>
              </a:ext>
            </a:extLst>
          </p:cNvPr>
          <p:cNvCxnSpPr/>
          <p:nvPr/>
        </p:nvCxnSpPr>
        <p:spPr>
          <a:xfrm>
            <a:off x="442913" y="5071131"/>
            <a:ext cx="11306175" cy="0"/>
          </a:xfrm>
          <a:prstGeom prst="line">
            <a:avLst/>
          </a:prstGeom>
          <a:ln w="31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B2DCDB-3CF1-4EE5-8BEE-5B69BAC9EC4A}"/>
              </a:ext>
            </a:extLst>
          </p:cNvPr>
          <p:cNvGrpSpPr/>
          <p:nvPr/>
        </p:nvGrpSpPr>
        <p:grpSpPr>
          <a:xfrm>
            <a:off x="442913" y="5473275"/>
            <a:ext cx="11306175" cy="492443"/>
            <a:chOff x="442913" y="1696066"/>
            <a:chExt cx="11306175" cy="49244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219815D-8453-43FB-A237-21091CFB9028}"/>
                </a:ext>
              </a:extLst>
            </p:cNvPr>
            <p:cNvGrpSpPr/>
            <p:nvPr/>
          </p:nvGrpSpPr>
          <p:grpSpPr>
            <a:xfrm>
              <a:off x="442913" y="1696066"/>
              <a:ext cx="11306175" cy="492443"/>
              <a:chOff x="442913" y="1696066"/>
              <a:chExt cx="11306175" cy="49244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FC21CF-A543-4667-8FEF-6A0DB246E137}"/>
                  </a:ext>
                </a:extLst>
              </p:cNvPr>
              <p:cNvSpPr txBox="1"/>
              <p:nvPr/>
            </p:nvSpPr>
            <p:spPr>
              <a:xfrm>
                <a:off x="1076960" y="1696066"/>
                <a:ext cx="1067212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  <a:buSzPct val="100000"/>
                </a:pPr>
                <a:r>
                  <a:rPr lang="pl-PL" sz="1600" dirty="0"/>
                  <a:t>efekt braku zapłaty podatku przy interpretacji chroniącej płatnika wystąpi na skutek błędu (zmiany stanowiska) organu; skarb państwa poniesie (słusznie) skutek błędnego działania swojego organu.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8EFBC4B-265D-46C8-A29A-DC3491E52F08}"/>
                  </a:ext>
                </a:extLst>
              </p:cNvPr>
              <p:cNvSpPr/>
              <p:nvPr/>
            </p:nvSpPr>
            <p:spPr>
              <a:xfrm>
                <a:off x="442913" y="1721784"/>
                <a:ext cx="441007" cy="4410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pl-PL" sz="1600" b="1" dirty="0"/>
              </a:p>
            </p:txBody>
          </p:sp>
        </p:grp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3ED1E183-1143-408E-8C50-EFE213E3FD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945" y="1798160"/>
              <a:ext cx="180975" cy="288255"/>
            </a:xfrm>
            <a:custGeom>
              <a:avLst/>
              <a:gdLst>
                <a:gd name="T0" fmla="*/ 34 w 128"/>
                <a:gd name="T1" fmla="*/ 197 h 204"/>
                <a:gd name="T2" fmla="*/ 128 w 128"/>
                <a:gd name="T3" fmla="*/ 102 h 204"/>
                <a:gd name="T4" fmla="*/ 34 w 128"/>
                <a:gd name="T5" fmla="*/ 8 h 204"/>
                <a:gd name="T6" fmla="*/ 7 w 128"/>
                <a:gd name="T7" fmla="*/ 8 h 204"/>
                <a:gd name="T8" fmla="*/ 7 w 128"/>
                <a:gd name="T9" fmla="*/ 34 h 204"/>
                <a:gd name="T10" fmla="*/ 75 w 128"/>
                <a:gd name="T11" fmla="*/ 102 h 204"/>
                <a:gd name="T12" fmla="*/ 7 w 128"/>
                <a:gd name="T13" fmla="*/ 170 h 204"/>
                <a:gd name="T14" fmla="*/ 2 w 128"/>
                <a:gd name="T15" fmla="*/ 183 h 204"/>
                <a:gd name="T16" fmla="*/ 7 w 128"/>
                <a:gd name="T17" fmla="*/ 197 h 204"/>
                <a:gd name="T18" fmla="*/ 34 w 128"/>
                <a:gd name="T19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04">
                  <a:moveTo>
                    <a:pt x="34" y="197"/>
                  </a:moveTo>
                  <a:cubicBezTo>
                    <a:pt x="128" y="102"/>
                    <a:pt x="128" y="102"/>
                    <a:pt x="128" y="10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0"/>
                    <a:pt x="15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4" y="174"/>
                    <a:pt x="2" y="179"/>
                    <a:pt x="2" y="183"/>
                  </a:cubicBezTo>
                  <a:cubicBezTo>
                    <a:pt x="2" y="188"/>
                    <a:pt x="4" y="193"/>
                    <a:pt x="7" y="197"/>
                  </a:cubicBezTo>
                  <a:cubicBezTo>
                    <a:pt x="15" y="204"/>
                    <a:pt x="26" y="204"/>
                    <a:pt x="34" y="1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pic>
        <p:nvPicPr>
          <p:cNvPr id="21511" name="Picture 7">
            <a:extLst>
              <a:ext uri="{FF2B5EF4-FFF2-40B4-BE49-F238E27FC236}">
                <a16:creationId xmlns:a16="http://schemas.microsoft.com/office/drawing/2014/main" id="{27358D7A-9A57-4589-AF48-9250A3DE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26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1J5ZRw9sPMYGEJOyn.6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fdlt9iPxnkxhvXEu6x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arfdrTZ541BsMVhO1x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ompjkDztYn0Nj3oKXG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ompjkDztYn0Nj3oKXG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ompjkDztYn0Nj3oKXG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fQs1S5BZhxSsGkKCl6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Uq_oneEkASJm7OagRr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qeAZdlutC6c4BulSU9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zzcf.N0LMGgp2NHtUP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zPdIhSCyrZynIeGlrN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wYUApGfVjsqe6MdkNZ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wYUApGfVjsqe6MdkNZ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aMEXMwVNQnXRA_VLhl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Dk31NY7IaXp_59JIuE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nvmW3zHxa7rJa6_1FQ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bwGdg2KozS3mL1qL6YtA"/>
</p:tagLst>
</file>

<file path=ppt/theme/theme1.xml><?xml version="1.0" encoding="utf-8"?>
<a:theme xmlns:a="http://schemas.openxmlformats.org/drawingml/2006/main" name="PwC">
  <a:themeElements>
    <a:clrScheme name="PwC_Brand_Updated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00000"/>
          </a:lnSpc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 08Oct2018" id="{BF377696-7D08-47D2-AF19-27D76F4E8FB7}" vid="{71BF8C14-62C8-40A5-97EF-74ED9907CD5B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PwC_16x9_BrandUpdate_2018</Template>
  <TotalTime>344</TotalTime>
  <Words>1150</Words>
  <Application>Microsoft Office PowerPoint</Application>
  <PresentationFormat>Panoramiczny</PresentationFormat>
  <Paragraphs>56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Georgia</vt:lpstr>
      <vt:lpstr>PwC</vt:lpstr>
      <vt:lpstr>Niepobranie podatku przez płatnika stosującego się do interpretacji a odpowiedzialność podatnika</vt:lpstr>
      <vt:lpstr>Stan faktyczny</vt:lpstr>
      <vt:lpstr>Stanowisko organu interpretacyjnego</vt:lpstr>
      <vt:lpstr>Stanowisko WSA we Wrocławiu</vt:lpstr>
      <vt:lpstr>Stanowisko NSA w komentowanym wyroku</vt:lpstr>
      <vt:lpstr>Zdanie odrębne do komentowanego wyroku NSA</vt:lpstr>
      <vt:lpstr>Stanowisko podobne do komentowanego wyroku</vt:lpstr>
      <vt:lpstr>Główne problemy</vt:lpstr>
      <vt:lpstr>Konkluzje referenta</vt:lpstr>
      <vt:lpstr>Dziękuję za uwagę.</vt:lpstr>
    </vt:vector>
  </TitlesOfParts>
  <Manager/>
  <Company>PricewaterhouseCoopers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 consectetuer</dc:title>
  <dc:subject/>
  <dc:creator>Dorota Joziak</dc:creator>
  <cp:keywords/>
  <dc:description/>
  <cp:lastModifiedBy>Wojciech Morawski</cp:lastModifiedBy>
  <cp:revision>35</cp:revision>
  <dcterms:created xsi:type="dcterms:W3CDTF">2018-11-30T12:52:36Z</dcterms:created>
  <dcterms:modified xsi:type="dcterms:W3CDTF">2020-03-04T15:54:13Z</dcterms:modified>
  <cp:category/>
</cp:coreProperties>
</file>