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5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6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519" r:id="rId2"/>
    <p:sldId id="520" r:id="rId3"/>
    <p:sldId id="602" r:id="rId4"/>
    <p:sldId id="621" r:id="rId5"/>
    <p:sldId id="603" r:id="rId6"/>
    <p:sldId id="625" r:id="rId7"/>
    <p:sldId id="622" r:id="rId8"/>
    <p:sldId id="624" r:id="rId9"/>
    <p:sldId id="606" r:id="rId10"/>
    <p:sldId id="628" r:id="rId11"/>
    <p:sldId id="627" r:id="rId12"/>
    <p:sldId id="629" r:id="rId13"/>
    <p:sldId id="630" r:id="rId14"/>
    <p:sldId id="631" r:id="rId15"/>
    <p:sldId id="632" r:id="rId16"/>
    <p:sldId id="633" r:id="rId17"/>
  </p:sldIdLst>
  <p:sldSz cx="9144000" cy="6858000" type="screen4x3"/>
  <p:notesSz cx="9944100" cy="6805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3E6D988-11CA-438E-9B25-116A6542D37A}">
          <p14:sldIdLst>
            <p14:sldId id="519"/>
            <p14:sldId id="520"/>
            <p14:sldId id="602"/>
            <p14:sldId id="621"/>
            <p14:sldId id="603"/>
            <p14:sldId id="625"/>
            <p14:sldId id="622"/>
            <p14:sldId id="624"/>
            <p14:sldId id="606"/>
            <p14:sldId id="628"/>
            <p14:sldId id="627"/>
            <p14:sldId id="629"/>
            <p14:sldId id="630"/>
            <p14:sldId id="631"/>
            <p14:sldId id="632"/>
            <p14:sldId id="633"/>
          </p14:sldIdLst>
        </p14:section>
        <p14:section name="Untitled Section" id="{7C09AB2A-7F81-4845-A2ED-A651317ABED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rolina Martuszewska" initials="KMA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2320"/>
    <a:srgbClr val="F2C0C0"/>
    <a:srgbClr val="EB8C00"/>
    <a:srgbClr val="DC6900"/>
    <a:srgbClr val="A32020"/>
    <a:srgbClr val="E0301E"/>
    <a:srgbClr val="F8EAE7"/>
    <a:srgbClr val="FFB600"/>
    <a:srgbClr val="A3232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16" autoAdjust="0"/>
    <p:restoredTop sz="78129" autoAdjust="0"/>
  </p:normalViewPr>
  <p:slideViewPr>
    <p:cSldViewPr>
      <p:cViewPr varScale="1">
        <p:scale>
          <a:sx n="89" d="100"/>
          <a:sy n="89" d="100"/>
        </p:scale>
        <p:origin x="149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31975" y="0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297A0-432E-479A-BA26-3FA03C5AC423}" type="datetimeFigureOut">
              <a:rPr lang="en-GB" smtClean="0"/>
              <a:t>05/09/2018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64463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31975" y="6464463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B4F63-BE8A-4845-9BEA-64E44E3D1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84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2689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1E428-4521-49B8-9901-011BF76CB2D2}" type="datetimeFigureOut">
              <a:rPr lang="en-GB" smtClean="0"/>
              <a:pPr/>
              <a:t>05/09/2018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73425" y="511175"/>
            <a:ext cx="3400425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411" y="3232667"/>
            <a:ext cx="7955279" cy="306252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64151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2689" y="6464151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AD0E1-B820-4F7B-8B89-8829D7437F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7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464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531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530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719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0088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694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 userDrawn="1"/>
        </p:nvGrpSpPr>
        <p:grpSpPr bwMode="gray">
          <a:xfrm>
            <a:off x="1752601" y="1"/>
            <a:ext cx="7391400" cy="6176009"/>
            <a:chOff x="19140488" y="13674"/>
            <a:chExt cx="7443798" cy="6145827"/>
          </a:xfrm>
        </p:grpSpPr>
        <p:sp>
          <p:nvSpPr>
            <p:cNvPr id="23" name="Rectangle 17"/>
            <p:cNvSpPr>
              <a:spLocks noChangeArrowheads="1"/>
            </p:cNvSpPr>
            <p:nvPr/>
          </p:nvSpPr>
          <p:spPr bwMode="gray">
            <a:xfrm>
              <a:off x="19140488" y="4188799"/>
              <a:ext cx="2302206" cy="1970702"/>
            </a:xfrm>
            <a:prstGeom prst="rect">
              <a:avLst/>
            </a:prstGeom>
            <a:solidFill>
              <a:srgbClr val="9A170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4" name="Rectangle 7"/>
            <p:cNvSpPr>
              <a:spLocks noChangeArrowheads="1"/>
            </p:cNvSpPr>
            <p:nvPr/>
          </p:nvSpPr>
          <p:spPr bwMode="gray">
            <a:xfrm>
              <a:off x="25663403" y="4032250"/>
              <a:ext cx="920883" cy="2127250"/>
            </a:xfrm>
            <a:prstGeom prst="rect">
              <a:avLst/>
            </a:prstGeom>
            <a:solidFill>
              <a:srgbClr val="F3BE2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8" name="Rectangle 8"/>
            <p:cNvSpPr>
              <a:spLocks noChangeArrowheads="1"/>
            </p:cNvSpPr>
            <p:nvPr/>
          </p:nvSpPr>
          <p:spPr bwMode="gray">
            <a:xfrm>
              <a:off x="25049482" y="2899477"/>
              <a:ext cx="734694" cy="1289321"/>
            </a:xfrm>
            <a:prstGeom prst="rect">
              <a:avLst/>
            </a:prstGeom>
            <a:solidFill>
              <a:srgbClr val="F3BC87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gray">
            <a:xfrm>
              <a:off x="25049482" y="4032250"/>
              <a:ext cx="734693" cy="2127250"/>
            </a:xfrm>
            <a:prstGeom prst="rect">
              <a:avLst/>
            </a:prstGeom>
            <a:solidFill>
              <a:srgbClr val="E88C1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4" name="Rectangle 11"/>
            <p:cNvSpPr>
              <a:spLocks noChangeArrowheads="1"/>
            </p:cNvSpPr>
            <p:nvPr/>
          </p:nvSpPr>
          <p:spPr bwMode="gray">
            <a:xfrm>
              <a:off x="24665780" y="706365"/>
              <a:ext cx="477045" cy="2263848"/>
            </a:xfrm>
            <a:prstGeom prst="rect">
              <a:avLst/>
            </a:prstGeom>
            <a:solidFill>
              <a:srgbClr val="E669A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gray">
            <a:xfrm>
              <a:off x="24665780" y="2899478"/>
              <a:ext cx="477045" cy="1289321"/>
            </a:xfrm>
            <a:prstGeom prst="rect">
              <a:avLst/>
            </a:prstGeom>
            <a:solidFill>
              <a:srgbClr val="DB4D5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6" name="Rectangle 13"/>
            <p:cNvSpPr>
              <a:spLocks noChangeArrowheads="1"/>
            </p:cNvSpPr>
            <p:nvPr/>
          </p:nvSpPr>
          <p:spPr bwMode="gray">
            <a:xfrm>
              <a:off x="24665780" y="4032250"/>
              <a:ext cx="477045" cy="2127250"/>
            </a:xfrm>
            <a:prstGeom prst="rect">
              <a:avLst/>
            </a:prstGeom>
            <a:solidFill>
              <a:srgbClr val="D13A0D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7" name="Rectangle 14"/>
            <p:cNvSpPr>
              <a:spLocks noChangeArrowheads="1"/>
            </p:cNvSpPr>
            <p:nvPr/>
          </p:nvSpPr>
          <p:spPr bwMode="gray">
            <a:xfrm>
              <a:off x="19140488" y="669925"/>
              <a:ext cx="5662612" cy="2300288"/>
            </a:xfrm>
            <a:prstGeom prst="rect">
              <a:avLst/>
            </a:prstGeom>
            <a:solidFill>
              <a:srgbClr val="D7402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8" name="Rectangle 15"/>
            <p:cNvSpPr>
              <a:spLocks noChangeArrowheads="1"/>
            </p:cNvSpPr>
            <p:nvPr/>
          </p:nvSpPr>
          <p:spPr bwMode="gray">
            <a:xfrm>
              <a:off x="19140488" y="2899478"/>
              <a:ext cx="5662612" cy="1289321"/>
            </a:xfrm>
            <a:prstGeom prst="rect">
              <a:avLst/>
            </a:prstGeom>
            <a:solidFill>
              <a:srgbClr val="CD2F1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9" name="Freeform 16"/>
            <p:cNvSpPr>
              <a:spLocks/>
            </p:cNvSpPr>
            <p:nvPr/>
          </p:nvSpPr>
          <p:spPr bwMode="gray">
            <a:xfrm>
              <a:off x="19140488" y="4032250"/>
              <a:ext cx="5662612" cy="2127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67" y="0"/>
                </a:cxn>
                <a:cxn ang="0">
                  <a:pos x="3567" y="1340"/>
                </a:cxn>
                <a:cxn ang="0">
                  <a:pos x="1372" y="1340"/>
                </a:cxn>
                <a:cxn ang="0">
                  <a:pos x="1372" y="181"/>
                </a:cxn>
                <a:cxn ang="0">
                  <a:pos x="0" y="181"/>
                </a:cxn>
                <a:cxn ang="0">
                  <a:pos x="0" y="0"/>
                </a:cxn>
              </a:cxnLst>
              <a:rect l="0" t="0" r="r" b="b"/>
              <a:pathLst>
                <a:path w="3567" h="1340">
                  <a:moveTo>
                    <a:pt x="0" y="0"/>
                  </a:moveTo>
                  <a:lnTo>
                    <a:pt x="3567" y="0"/>
                  </a:lnTo>
                  <a:lnTo>
                    <a:pt x="3567" y="1340"/>
                  </a:lnTo>
                  <a:lnTo>
                    <a:pt x="1372" y="1340"/>
                  </a:lnTo>
                  <a:lnTo>
                    <a:pt x="13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230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40" name="Rectangle 10"/>
            <p:cNvSpPr>
              <a:spLocks noChangeArrowheads="1"/>
            </p:cNvSpPr>
            <p:nvPr/>
          </p:nvSpPr>
          <p:spPr bwMode="gray">
            <a:xfrm>
              <a:off x="19140488" y="13674"/>
              <a:ext cx="5662612" cy="692692"/>
            </a:xfrm>
            <a:prstGeom prst="rect">
              <a:avLst/>
            </a:prstGeom>
            <a:solidFill>
              <a:srgbClr val="EE9C3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</p:grp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895475" y="838200"/>
            <a:ext cx="534352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add the presentation’s main title</a:t>
            </a:r>
            <a:endParaRPr lang="en-US" noProof="0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895475" y="1828799"/>
            <a:ext cx="534352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US" noProof="0" smtClean="0"/>
              <a:t>Subtitle and date (move higher if title is only one line)</a:t>
            </a:r>
            <a:endParaRPr lang="en-US" noProof="0" dirty="0" smtClean="0"/>
          </a:p>
        </p:txBody>
      </p:sp>
      <p:sp>
        <p:nvSpPr>
          <p:cNvPr id="21" name="Text Placeholder 31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895475" y="374904"/>
            <a:ext cx="4105656" cy="146304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noProof="0" smtClean="0"/>
              <a:t>www.pwc.com</a:t>
            </a:r>
            <a:endParaRPr lang="en-US" noProof="0" dirty="0"/>
          </a:p>
        </p:txBody>
      </p:sp>
      <p:grpSp>
        <p:nvGrpSpPr>
          <p:cNvPr id="16" name="Group 32"/>
          <p:cNvGrpSpPr/>
          <p:nvPr userDrawn="1"/>
        </p:nvGrpSpPr>
        <p:grpSpPr>
          <a:xfrm>
            <a:off x="968592" y="6170991"/>
            <a:ext cx="914400" cy="533479"/>
            <a:chOff x="518032" y="978681"/>
            <a:chExt cx="4572000" cy="2667393"/>
          </a:xfrm>
        </p:grpSpPr>
        <p:sp>
          <p:nvSpPr>
            <p:cNvPr id="17" name="Rectangle 37"/>
            <p:cNvSpPr>
              <a:spLocks noChangeArrowheads="1"/>
            </p:cNvSpPr>
            <p:nvPr userDrawn="1"/>
          </p:nvSpPr>
          <p:spPr bwMode="black">
            <a:xfrm>
              <a:off x="3295650" y="978681"/>
              <a:ext cx="1143000" cy="263229"/>
            </a:xfrm>
            <a:prstGeom prst="rect">
              <a:avLst/>
            </a:prstGeom>
            <a:solidFill>
              <a:srgbClr val="A1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0" name="Freeform 7"/>
            <p:cNvSpPr>
              <a:spLocks noEditPoints="1"/>
            </p:cNvSpPr>
            <p:nvPr userDrawn="1"/>
          </p:nvSpPr>
          <p:spPr bwMode="black">
            <a:xfrm>
              <a:off x="518032" y="1922794"/>
              <a:ext cx="4572000" cy="1723280"/>
            </a:xfrm>
            <a:custGeom>
              <a:avLst/>
              <a:gdLst/>
              <a:ahLst/>
              <a:cxnLst>
                <a:cxn ang="0">
                  <a:pos x="581" y="233"/>
                </a:cxn>
                <a:cxn ang="0">
                  <a:pos x="538" y="949"/>
                </a:cxn>
                <a:cxn ang="0">
                  <a:pos x="630" y="946"/>
                </a:cxn>
                <a:cxn ang="0">
                  <a:pos x="793" y="880"/>
                </a:cxn>
                <a:cxn ang="0">
                  <a:pos x="886" y="728"/>
                </a:cxn>
                <a:cxn ang="0">
                  <a:pos x="905" y="505"/>
                </a:cxn>
                <a:cxn ang="0">
                  <a:pos x="850" y="329"/>
                </a:cxn>
                <a:cxn ang="0">
                  <a:pos x="727" y="241"/>
                </a:cxn>
                <a:cxn ang="0">
                  <a:pos x="521" y="3"/>
                </a:cxn>
                <a:cxn ang="0">
                  <a:pos x="643" y="74"/>
                </a:cxn>
                <a:cxn ang="0">
                  <a:pos x="761" y="24"/>
                </a:cxn>
                <a:cxn ang="0">
                  <a:pos x="855" y="9"/>
                </a:cxn>
                <a:cxn ang="0">
                  <a:pos x="1026" y="40"/>
                </a:cxn>
                <a:cxn ang="0">
                  <a:pos x="1180" y="172"/>
                </a:cxn>
                <a:cxn ang="0">
                  <a:pos x="1265" y="383"/>
                </a:cxn>
                <a:cxn ang="0">
                  <a:pos x="1265" y="641"/>
                </a:cxn>
                <a:cxn ang="0">
                  <a:pos x="1175" y="857"/>
                </a:cxn>
                <a:cxn ang="0">
                  <a:pos x="1005" y="1006"/>
                </a:cxn>
                <a:cxn ang="0">
                  <a:pos x="766" y="1074"/>
                </a:cxn>
                <a:cxn ang="0">
                  <a:pos x="601" y="1074"/>
                </a:cxn>
                <a:cxn ang="0">
                  <a:pos x="692" y="1447"/>
                </a:cxn>
                <a:cxn ang="0">
                  <a:pos x="171" y="1408"/>
                </a:cxn>
                <a:cxn ang="0">
                  <a:pos x="413" y="3"/>
                </a:cxn>
                <a:cxn ang="0">
                  <a:pos x="3876" y="20"/>
                </a:cxn>
                <a:cxn ang="0">
                  <a:pos x="4036" y="100"/>
                </a:cxn>
                <a:cxn ang="0">
                  <a:pos x="4113" y="232"/>
                </a:cxn>
                <a:cxn ang="0">
                  <a:pos x="4091" y="362"/>
                </a:cxn>
                <a:cxn ang="0">
                  <a:pos x="3995" y="436"/>
                </a:cxn>
                <a:cxn ang="0">
                  <a:pos x="3859" y="438"/>
                </a:cxn>
                <a:cxn ang="0">
                  <a:pos x="3757" y="114"/>
                </a:cxn>
                <a:cxn ang="0">
                  <a:pos x="3597" y="187"/>
                </a:cxn>
                <a:cxn ang="0">
                  <a:pos x="3508" y="339"/>
                </a:cxn>
                <a:cxn ang="0">
                  <a:pos x="3489" y="565"/>
                </a:cxn>
                <a:cxn ang="0">
                  <a:pos x="3547" y="753"/>
                </a:cxn>
                <a:cxn ang="0">
                  <a:pos x="3668" y="869"/>
                </a:cxn>
                <a:cxn ang="0">
                  <a:pos x="3821" y="896"/>
                </a:cxn>
                <a:cxn ang="0">
                  <a:pos x="3931" y="872"/>
                </a:cxn>
                <a:cxn ang="0">
                  <a:pos x="4079" y="810"/>
                </a:cxn>
                <a:cxn ang="0">
                  <a:pos x="4016" y="1024"/>
                </a:cxn>
                <a:cxn ang="0">
                  <a:pos x="3830" y="1080"/>
                </a:cxn>
                <a:cxn ang="0">
                  <a:pos x="3651" y="1095"/>
                </a:cxn>
                <a:cxn ang="0">
                  <a:pos x="3426" y="1060"/>
                </a:cxn>
                <a:cxn ang="0">
                  <a:pos x="3255" y="947"/>
                </a:cxn>
                <a:cxn ang="0">
                  <a:pos x="3140" y="772"/>
                </a:cxn>
                <a:cxn ang="0">
                  <a:pos x="3101" y="561"/>
                </a:cxn>
                <a:cxn ang="0">
                  <a:pos x="3153" y="318"/>
                </a:cxn>
                <a:cxn ang="0">
                  <a:pos x="3293" y="135"/>
                </a:cxn>
                <a:cxn ang="0">
                  <a:pos x="3508" y="27"/>
                </a:cxn>
                <a:cxn ang="0">
                  <a:pos x="2910" y="0"/>
                </a:cxn>
                <a:cxn ang="0">
                  <a:pos x="3040" y="52"/>
                </a:cxn>
                <a:cxn ang="0">
                  <a:pos x="3093" y="178"/>
                </a:cxn>
                <a:cxn ang="0">
                  <a:pos x="3071" y="277"/>
                </a:cxn>
                <a:cxn ang="0">
                  <a:pos x="3004" y="393"/>
                </a:cxn>
                <a:cxn ang="0">
                  <a:pos x="2876" y="561"/>
                </a:cxn>
                <a:cxn ang="0">
                  <a:pos x="1784" y="1078"/>
                </a:cxn>
                <a:cxn ang="0">
                  <a:pos x="1313" y="118"/>
                </a:cxn>
                <a:cxn ang="0">
                  <a:pos x="2247" y="25"/>
                </a:cxn>
                <a:cxn ang="0">
                  <a:pos x="2759" y="62"/>
                </a:cxn>
                <a:cxn ang="0">
                  <a:pos x="2872" y="4"/>
                </a:cxn>
              </a:cxnLst>
              <a:rect l="0" t="0" r="r" b="b"/>
              <a:pathLst>
                <a:path w="4127" h="1544">
                  <a:moveTo>
                    <a:pt x="640" y="229"/>
                  </a:moveTo>
                  <a:lnTo>
                    <a:pt x="622" y="229"/>
                  </a:lnTo>
                  <a:lnTo>
                    <a:pt x="603" y="230"/>
                  </a:lnTo>
                  <a:lnTo>
                    <a:pt x="581" y="233"/>
                  </a:lnTo>
                  <a:lnTo>
                    <a:pt x="553" y="235"/>
                  </a:lnTo>
                  <a:lnTo>
                    <a:pt x="521" y="241"/>
                  </a:lnTo>
                  <a:lnTo>
                    <a:pt x="521" y="947"/>
                  </a:lnTo>
                  <a:lnTo>
                    <a:pt x="538" y="949"/>
                  </a:lnTo>
                  <a:lnTo>
                    <a:pt x="553" y="949"/>
                  </a:lnTo>
                  <a:lnTo>
                    <a:pt x="566" y="949"/>
                  </a:lnTo>
                  <a:lnTo>
                    <a:pt x="578" y="949"/>
                  </a:lnTo>
                  <a:lnTo>
                    <a:pt x="630" y="946"/>
                  </a:lnTo>
                  <a:lnTo>
                    <a:pt x="677" y="937"/>
                  </a:lnTo>
                  <a:lnTo>
                    <a:pt x="720" y="924"/>
                  </a:lnTo>
                  <a:lnTo>
                    <a:pt x="758" y="905"/>
                  </a:lnTo>
                  <a:lnTo>
                    <a:pt x="793" y="880"/>
                  </a:lnTo>
                  <a:lnTo>
                    <a:pt x="824" y="850"/>
                  </a:lnTo>
                  <a:lnTo>
                    <a:pt x="849" y="815"/>
                  </a:lnTo>
                  <a:lnTo>
                    <a:pt x="870" y="775"/>
                  </a:lnTo>
                  <a:lnTo>
                    <a:pt x="886" y="728"/>
                  </a:lnTo>
                  <a:lnTo>
                    <a:pt x="897" y="678"/>
                  </a:lnTo>
                  <a:lnTo>
                    <a:pt x="905" y="622"/>
                  </a:lnTo>
                  <a:lnTo>
                    <a:pt x="907" y="561"/>
                  </a:lnTo>
                  <a:lnTo>
                    <a:pt x="905" y="505"/>
                  </a:lnTo>
                  <a:lnTo>
                    <a:pt x="897" y="452"/>
                  </a:lnTo>
                  <a:lnTo>
                    <a:pt x="886" y="407"/>
                  </a:lnTo>
                  <a:lnTo>
                    <a:pt x="870" y="366"/>
                  </a:lnTo>
                  <a:lnTo>
                    <a:pt x="850" y="329"/>
                  </a:lnTo>
                  <a:lnTo>
                    <a:pt x="826" y="299"/>
                  </a:lnTo>
                  <a:lnTo>
                    <a:pt x="797" y="274"/>
                  </a:lnTo>
                  <a:lnTo>
                    <a:pt x="763" y="254"/>
                  </a:lnTo>
                  <a:lnTo>
                    <a:pt x="727" y="241"/>
                  </a:lnTo>
                  <a:lnTo>
                    <a:pt x="686" y="232"/>
                  </a:lnTo>
                  <a:lnTo>
                    <a:pt x="640" y="229"/>
                  </a:lnTo>
                  <a:close/>
                  <a:moveTo>
                    <a:pt x="413" y="3"/>
                  </a:moveTo>
                  <a:lnTo>
                    <a:pt x="521" y="3"/>
                  </a:lnTo>
                  <a:lnTo>
                    <a:pt x="521" y="143"/>
                  </a:lnTo>
                  <a:lnTo>
                    <a:pt x="566" y="117"/>
                  </a:lnTo>
                  <a:lnTo>
                    <a:pt x="607" y="93"/>
                  </a:lnTo>
                  <a:lnTo>
                    <a:pt x="643" y="74"/>
                  </a:lnTo>
                  <a:lnTo>
                    <a:pt x="677" y="57"/>
                  </a:lnTo>
                  <a:lnTo>
                    <a:pt x="707" y="44"/>
                  </a:lnTo>
                  <a:lnTo>
                    <a:pt x="735" y="33"/>
                  </a:lnTo>
                  <a:lnTo>
                    <a:pt x="761" y="24"/>
                  </a:lnTo>
                  <a:lnTo>
                    <a:pt x="785" y="18"/>
                  </a:lnTo>
                  <a:lnTo>
                    <a:pt x="809" y="13"/>
                  </a:lnTo>
                  <a:lnTo>
                    <a:pt x="831" y="10"/>
                  </a:lnTo>
                  <a:lnTo>
                    <a:pt x="855" y="9"/>
                  </a:lnTo>
                  <a:lnTo>
                    <a:pt x="879" y="8"/>
                  </a:lnTo>
                  <a:lnTo>
                    <a:pt x="931" y="12"/>
                  </a:lnTo>
                  <a:lnTo>
                    <a:pt x="980" y="23"/>
                  </a:lnTo>
                  <a:lnTo>
                    <a:pt x="1026" y="40"/>
                  </a:lnTo>
                  <a:lnTo>
                    <a:pt x="1070" y="64"/>
                  </a:lnTo>
                  <a:lnTo>
                    <a:pt x="1110" y="94"/>
                  </a:lnTo>
                  <a:lnTo>
                    <a:pt x="1148" y="130"/>
                  </a:lnTo>
                  <a:lnTo>
                    <a:pt x="1180" y="172"/>
                  </a:lnTo>
                  <a:lnTo>
                    <a:pt x="1209" y="218"/>
                  </a:lnTo>
                  <a:lnTo>
                    <a:pt x="1233" y="268"/>
                  </a:lnTo>
                  <a:lnTo>
                    <a:pt x="1252" y="324"/>
                  </a:lnTo>
                  <a:lnTo>
                    <a:pt x="1265" y="383"/>
                  </a:lnTo>
                  <a:lnTo>
                    <a:pt x="1274" y="446"/>
                  </a:lnTo>
                  <a:lnTo>
                    <a:pt x="1278" y="512"/>
                  </a:lnTo>
                  <a:lnTo>
                    <a:pt x="1274" y="578"/>
                  </a:lnTo>
                  <a:lnTo>
                    <a:pt x="1265" y="641"/>
                  </a:lnTo>
                  <a:lnTo>
                    <a:pt x="1252" y="701"/>
                  </a:lnTo>
                  <a:lnTo>
                    <a:pt x="1232" y="756"/>
                  </a:lnTo>
                  <a:lnTo>
                    <a:pt x="1205" y="809"/>
                  </a:lnTo>
                  <a:lnTo>
                    <a:pt x="1175" y="857"/>
                  </a:lnTo>
                  <a:lnTo>
                    <a:pt x="1140" y="901"/>
                  </a:lnTo>
                  <a:lnTo>
                    <a:pt x="1099" y="941"/>
                  </a:lnTo>
                  <a:lnTo>
                    <a:pt x="1054" y="976"/>
                  </a:lnTo>
                  <a:lnTo>
                    <a:pt x="1005" y="1006"/>
                  </a:lnTo>
                  <a:lnTo>
                    <a:pt x="951" y="1031"/>
                  </a:lnTo>
                  <a:lnTo>
                    <a:pt x="894" y="1051"/>
                  </a:lnTo>
                  <a:lnTo>
                    <a:pt x="831" y="1065"/>
                  </a:lnTo>
                  <a:lnTo>
                    <a:pt x="766" y="1074"/>
                  </a:lnTo>
                  <a:lnTo>
                    <a:pt x="696" y="1078"/>
                  </a:lnTo>
                  <a:lnTo>
                    <a:pt x="670" y="1078"/>
                  </a:lnTo>
                  <a:lnTo>
                    <a:pt x="637" y="1076"/>
                  </a:lnTo>
                  <a:lnTo>
                    <a:pt x="601" y="1074"/>
                  </a:lnTo>
                  <a:lnTo>
                    <a:pt x="561" y="1071"/>
                  </a:lnTo>
                  <a:lnTo>
                    <a:pt x="521" y="1068"/>
                  </a:lnTo>
                  <a:lnTo>
                    <a:pt x="521" y="1408"/>
                  </a:lnTo>
                  <a:lnTo>
                    <a:pt x="692" y="1447"/>
                  </a:lnTo>
                  <a:lnTo>
                    <a:pt x="692" y="1544"/>
                  </a:lnTo>
                  <a:lnTo>
                    <a:pt x="18" y="1544"/>
                  </a:lnTo>
                  <a:lnTo>
                    <a:pt x="18" y="1447"/>
                  </a:lnTo>
                  <a:lnTo>
                    <a:pt x="171" y="1408"/>
                  </a:lnTo>
                  <a:lnTo>
                    <a:pt x="171" y="229"/>
                  </a:lnTo>
                  <a:lnTo>
                    <a:pt x="0" y="229"/>
                  </a:lnTo>
                  <a:lnTo>
                    <a:pt x="0" y="128"/>
                  </a:lnTo>
                  <a:lnTo>
                    <a:pt x="413" y="3"/>
                  </a:lnTo>
                  <a:close/>
                  <a:moveTo>
                    <a:pt x="3711" y="0"/>
                  </a:moveTo>
                  <a:lnTo>
                    <a:pt x="3770" y="3"/>
                  </a:lnTo>
                  <a:lnTo>
                    <a:pt x="3825" y="9"/>
                  </a:lnTo>
                  <a:lnTo>
                    <a:pt x="3876" y="20"/>
                  </a:lnTo>
                  <a:lnTo>
                    <a:pt x="3923" y="34"/>
                  </a:lnTo>
                  <a:lnTo>
                    <a:pt x="3965" y="53"/>
                  </a:lnTo>
                  <a:lnTo>
                    <a:pt x="4004" y="75"/>
                  </a:lnTo>
                  <a:lnTo>
                    <a:pt x="4036" y="100"/>
                  </a:lnTo>
                  <a:lnTo>
                    <a:pt x="4064" y="129"/>
                  </a:lnTo>
                  <a:lnTo>
                    <a:pt x="4086" y="160"/>
                  </a:lnTo>
                  <a:lnTo>
                    <a:pt x="4103" y="194"/>
                  </a:lnTo>
                  <a:lnTo>
                    <a:pt x="4113" y="232"/>
                  </a:lnTo>
                  <a:lnTo>
                    <a:pt x="4117" y="271"/>
                  </a:lnTo>
                  <a:lnTo>
                    <a:pt x="4114" y="304"/>
                  </a:lnTo>
                  <a:lnTo>
                    <a:pt x="4105" y="334"/>
                  </a:lnTo>
                  <a:lnTo>
                    <a:pt x="4091" y="362"/>
                  </a:lnTo>
                  <a:lnTo>
                    <a:pt x="4074" y="387"/>
                  </a:lnTo>
                  <a:lnTo>
                    <a:pt x="4051" y="407"/>
                  </a:lnTo>
                  <a:lnTo>
                    <a:pt x="4025" y="423"/>
                  </a:lnTo>
                  <a:lnTo>
                    <a:pt x="3995" y="436"/>
                  </a:lnTo>
                  <a:lnTo>
                    <a:pt x="3961" y="443"/>
                  </a:lnTo>
                  <a:lnTo>
                    <a:pt x="3925" y="446"/>
                  </a:lnTo>
                  <a:lnTo>
                    <a:pt x="3891" y="444"/>
                  </a:lnTo>
                  <a:lnTo>
                    <a:pt x="3859" y="438"/>
                  </a:lnTo>
                  <a:lnTo>
                    <a:pt x="3826" y="428"/>
                  </a:lnTo>
                  <a:lnTo>
                    <a:pt x="3792" y="413"/>
                  </a:lnTo>
                  <a:lnTo>
                    <a:pt x="3757" y="394"/>
                  </a:lnTo>
                  <a:lnTo>
                    <a:pt x="3757" y="114"/>
                  </a:lnTo>
                  <a:lnTo>
                    <a:pt x="3711" y="125"/>
                  </a:lnTo>
                  <a:lnTo>
                    <a:pt x="3668" y="140"/>
                  </a:lnTo>
                  <a:lnTo>
                    <a:pt x="3631" y="162"/>
                  </a:lnTo>
                  <a:lnTo>
                    <a:pt x="3597" y="187"/>
                  </a:lnTo>
                  <a:lnTo>
                    <a:pt x="3568" y="218"/>
                  </a:lnTo>
                  <a:lnTo>
                    <a:pt x="3543" y="253"/>
                  </a:lnTo>
                  <a:lnTo>
                    <a:pt x="3523" y="294"/>
                  </a:lnTo>
                  <a:lnTo>
                    <a:pt x="3508" y="339"/>
                  </a:lnTo>
                  <a:lnTo>
                    <a:pt x="3497" y="391"/>
                  </a:lnTo>
                  <a:lnTo>
                    <a:pt x="3489" y="447"/>
                  </a:lnTo>
                  <a:lnTo>
                    <a:pt x="3487" y="507"/>
                  </a:lnTo>
                  <a:lnTo>
                    <a:pt x="3489" y="565"/>
                  </a:lnTo>
                  <a:lnTo>
                    <a:pt x="3497" y="617"/>
                  </a:lnTo>
                  <a:lnTo>
                    <a:pt x="3509" y="667"/>
                  </a:lnTo>
                  <a:lnTo>
                    <a:pt x="3526" y="712"/>
                  </a:lnTo>
                  <a:lnTo>
                    <a:pt x="3547" y="753"/>
                  </a:lnTo>
                  <a:lnTo>
                    <a:pt x="3571" y="790"/>
                  </a:lnTo>
                  <a:lnTo>
                    <a:pt x="3600" y="821"/>
                  </a:lnTo>
                  <a:lnTo>
                    <a:pt x="3632" y="847"/>
                  </a:lnTo>
                  <a:lnTo>
                    <a:pt x="3668" y="869"/>
                  </a:lnTo>
                  <a:lnTo>
                    <a:pt x="3707" y="885"/>
                  </a:lnTo>
                  <a:lnTo>
                    <a:pt x="3750" y="894"/>
                  </a:lnTo>
                  <a:lnTo>
                    <a:pt x="3795" y="897"/>
                  </a:lnTo>
                  <a:lnTo>
                    <a:pt x="3821" y="896"/>
                  </a:lnTo>
                  <a:lnTo>
                    <a:pt x="3847" y="894"/>
                  </a:lnTo>
                  <a:lnTo>
                    <a:pt x="3874" y="889"/>
                  </a:lnTo>
                  <a:lnTo>
                    <a:pt x="3901" y="881"/>
                  </a:lnTo>
                  <a:lnTo>
                    <a:pt x="3931" y="872"/>
                  </a:lnTo>
                  <a:lnTo>
                    <a:pt x="3964" y="861"/>
                  </a:lnTo>
                  <a:lnTo>
                    <a:pt x="3999" y="846"/>
                  </a:lnTo>
                  <a:lnTo>
                    <a:pt x="4036" y="830"/>
                  </a:lnTo>
                  <a:lnTo>
                    <a:pt x="4079" y="810"/>
                  </a:lnTo>
                  <a:lnTo>
                    <a:pt x="4127" y="787"/>
                  </a:lnTo>
                  <a:lnTo>
                    <a:pt x="4127" y="976"/>
                  </a:lnTo>
                  <a:lnTo>
                    <a:pt x="4069" y="1001"/>
                  </a:lnTo>
                  <a:lnTo>
                    <a:pt x="4016" y="1024"/>
                  </a:lnTo>
                  <a:lnTo>
                    <a:pt x="3966" y="1041"/>
                  </a:lnTo>
                  <a:lnTo>
                    <a:pt x="3919" y="1058"/>
                  </a:lnTo>
                  <a:lnTo>
                    <a:pt x="3874" y="1070"/>
                  </a:lnTo>
                  <a:lnTo>
                    <a:pt x="3830" y="1080"/>
                  </a:lnTo>
                  <a:lnTo>
                    <a:pt x="3786" y="1086"/>
                  </a:lnTo>
                  <a:lnTo>
                    <a:pt x="3742" y="1091"/>
                  </a:lnTo>
                  <a:lnTo>
                    <a:pt x="3697" y="1094"/>
                  </a:lnTo>
                  <a:lnTo>
                    <a:pt x="3651" y="1095"/>
                  </a:lnTo>
                  <a:lnTo>
                    <a:pt x="3588" y="1093"/>
                  </a:lnTo>
                  <a:lnTo>
                    <a:pt x="3530" y="1086"/>
                  </a:lnTo>
                  <a:lnTo>
                    <a:pt x="3476" y="1075"/>
                  </a:lnTo>
                  <a:lnTo>
                    <a:pt x="3426" y="1060"/>
                  </a:lnTo>
                  <a:lnTo>
                    <a:pt x="3378" y="1039"/>
                  </a:lnTo>
                  <a:lnTo>
                    <a:pt x="3334" y="1014"/>
                  </a:lnTo>
                  <a:lnTo>
                    <a:pt x="3294" y="984"/>
                  </a:lnTo>
                  <a:lnTo>
                    <a:pt x="3255" y="947"/>
                  </a:lnTo>
                  <a:lnTo>
                    <a:pt x="3219" y="907"/>
                  </a:lnTo>
                  <a:lnTo>
                    <a:pt x="3188" y="865"/>
                  </a:lnTo>
                  <a:lnTo>
                    <a:pt x="3162" y="820"/>
                  </a:lnTo>
                  <a:lnTo>
                    <a:pt x="3140" y="772"/>
                  </a:lnTo>
                  <a:lnTo>
                    <a:pt x="3124" y="722"/>
                  </a:lnTo>
                  <a:lnTo>
                    <a:pt x="3111" y="670"/>
                  </a:lnTo>
                  <a:lnTo>
                    <a:pt x="3104" y="616"/>
                  </a:lnTo>
                  <a:lnTo>
                    <a:pt x="3101" y="561"/>
                  </a:lnTo>
                  <a:lnTo>
                    <a:pt x="3105" y="494"/>
                  </a:lnTo>
                  <a:lnTo>
                    <a:pt x="3115" y="433"/>
                  </a:lnTo>
                  <a:lnTo>
                    <a:pt x="3130" y="373"/>
                  </a:lnTo>
                  <a:lnTo>
                    <a:pt x="3153" y="318"/>
                  </a:lnTo>
                  <a:lnTo>
                    <a:pt x="3179" y="267"/>
                  </a:lnTo>
                  <a:lnTo>
                    <a:pt x="3213" y="219"/>
                  </a:lnTo>
                  <a:lnTo>
                    <a:pt x="3250" y="175"/>
                  </a:lnTo>
                  <a:lnTo>
                    <a:pt x="3293" y="135"/>
                  </a:lnTo>
                  <a:lnTo>
                    <a:pt x="3341" y="102"/>
                  </a:lnTo>
                  <a:lnTo>
                    <a:pt x="3392" y="72"/>
                  </a:lnTo>
                  <a:lnTo>
                    <a:pt x="3448" y="47"/>
                  </a:lnTo>
                  <a:lnTo>
                    <a:pt x="3508" y="27"/>
                  </a:lnTo>
                  <a:lnTo>
                    <a:pt x="3573" y="12"/>
                  </a:lnTo>
                  <a:lnTo>
                    <a:pt x="3640" y="3"/>
                  </a:lnTo>
                  <a:lnTo>
                    <a:pt x="3711" y="0"/>
                  </a:lnTo>
                  <a:close/>
                  <a:moveTo>
                    <a:pt x="2910" y="0"/>
                  </a:moveTo>
                  <a:lnTo>
                    <a:pt x="2948" y="4"/>
                  </a:lnTo>
                  <a:lnTo>
                    <a:pt x="2983" y="14"/>
                  </a:lnTo>
                  <a:lnTo>
                    <a:pt x="3014" y="30"/>
                  </a:lnTo>
                  <a:lnTo>
                    <a:pt x="3040" y="52"/>
                  </a:lnTo>
                  <a:lnTo>
                    <a:pt x="3063" y="78"/>
                  </a:lnTo>
                  <a:lnTo>
                    <a:pt x="3079" y="109"/>
                  </a:lnTo>
                  <a:lnTo>
                    <a:pt x="3089" y="142"/>
                  </a:lnTo>
                  <a:lnTo>
                    <a:pt x="3093" y="178"/>
                  </a:lnTo>
                  <a:lnTo>
                    <a:pt x="3091" y="203"/>
                  </a:lnTo>
                  <a:lnTo>
                    <a:pt x="3088" y="227"/>
                  </a:lnTo>
                  <a:lnTo>
                    <a:pt x="3081" y="252"/>
                  </a:lnTo>
                  <a:lnTo>
                    <a:pt x="3071" y="277"/>
                  </a:lnTo>
                  <a:lnTo>
                    <a:pt x="3060" y="303"/>
                  </a:lnTo>
                  <a:lnTo>
                    <a:pt x="3044" y="331"/>
                  </a:lnTo>
                  <a:lnTo>
                    <a:pt x="3025" y="361"/>
                  </a:lnTo>
                  <a:lnTo>
                    <a:pt x="3004" y="393"/>
                  </a:lnTo>
                  <a:lnTo>
                    <a:pt x="2978" y="429"/>
                  </a:lnTo>
                  <a:lnTo>
                    <a:pt x="2948" y="468"/>
                  </a:lnTo>
                  <a:lnTo>
                    <a:pt x="2914" y="512"/>
                  </a:lnTo>
                  <a:lnTo>
                    <a:pt x="2876" y="561"/>
                  </a:lnTo>
                  <a:lnTo>
                    <a:pt x="2472" y="1078"/>
                  </a:lnTo>
                  <a:lnTo>
                    <a:pt x="2182" y="1078"/>
                  </a:lnTo>
                  <a:lnTo>
                    <a:pt x="2182" y="424"/>
                  </a:lnTo>
                  <a:lnTo>
                    <a:pt x="1784" y="1078"/>
                  </a:lnTo>
                  <a:lnTo>
                    <a:pt x="1518" y="1078"/>
                  </a:lnTo>
                  <a:lnTo>
                    <a:pt x="1518" y="234"/>
                  </a:lnTo>
                  <a:lnTo>
                    <a:pt x="1313" y="214"/>
                  </a:lnTo>
                  <a:lnTo>
                    <a:pt x="1313" y="118"/>
                  </a:lnTo>
                  <a:lnTo>
                    <a:pt x="1690" y="25"/>
                  </a:lnTo>
                  <a:lnTo>
                    <a:pt x="1832" y="25"/>
                  </a:lnTo>
                  <a:lnTo>
                    <a:pt x="1832" y="713"/>
                  </a:lnTo>
                  <a:lnTo>
                    <a:pt x="2247" y="25"/>
                  </a:lnTo>
                  <a:lnTo>
                    <a:pt x="2497" y="25"/>
                  </a:lnTo>
                  <a:lnTo>
                    <a:pt x="2497" y="822"/>
                  </a:lnTo>
                  <a:lnTo>
                    <a:pt x="2759" y="473"/>
                  </a:lnTo>
                  <a:lnTo>
                    <a:pt x="2759" y="62"/>
                  </a:lnTo>
                  <a:lnTo>
                    <a:pt x="2779" y="44"/>
                  </a:lnTo>
                  <a:lnTo>
                    <a:pt x="2806" y="27"/>
                  </a:lnTo>
                  <a:lnTo>
                    <a:pt x="2837" y="13"/>
                  </a:lnTo>
                  <a:lnTo>
                    <a:pt x="2872" y="4"/>
                  </a:lnTo>
                  <a:lnTo>
                    <a:pt x="29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463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533400" y="1752600"/>
            <a:ext cx="8077200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cxnSp>
        <p:nvCxnSpPr>
          <p:cNvPr id="15" name="Shape 14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410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cxnSp>
        <p:nvCxnSpPr>
          <p:cNvPr id="10" name="Shape 9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3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873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000" dirty="0">
                <a:solidFill>
                  <a:srgbClr val="000000"/>
                </a:solidFill>
                <a:cs typeface="Arial" pitchFamily="34" charset="0"/>
              </a:rPr>
              <a:t>Value graphics</a:t>
            </a:r>
          </a:p>
        </p:txBody>
      </p:sp>
    </p:spTree>
    <p:extLst>
      <p:ext uri="{BB962C8B-B14F-4D97-AF65-F5344CB8AC3E}">
        <p14:creationId xmlns:p14="http://schemas.microsoft.com/office/powerpoint/2010/main" val="172891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noProof="0" smtClean="0"/>
              <a:t>Click to edit Master title style</a:t>
            </a:r>
            <a:endParaRPr lang="en-GB" noProof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5867400"/>
            <a:ext cx="4800600" cy="762000"/>
          </a:xfrm>
        </p:spPr>
        <p:txBody>
          <a:bodyPr anchor="b"/>
          <a:lstStyle>
            <a:lvl1pPr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noProof="0" smtClean="0"/>
              <a:t>Add legal and copyright disclaimers here.</a:t>
            </a:r>
            <a:endParaRPr lang="en-GB" noProof="0"/>
          </a:p>
        </p:txBody>
      </p:sp>
      <p:cxnSp>
        <p:nvCxnSpPr>
          <p:cNvPr id="7" name="Shape 6"/>
          <p:cNvCxnSpPr/>
          <p:nvPr/>
        </p:nvCxnSpPr>
        <p:spPr>
          <a:xfrm rot="5400000" flipH="1" flipV="1">
            <a:off x="4419602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94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: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533400" y="685800"/>
            <a:ext cx="8077200" cy="10668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 noProof="0" smtClean="0"/>
              <a:t>Click to edit Master title style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3"/>
          </p:nvPr>
        </p:nvSpPr>
        <p:spPr>
          <a:xfrm>
            <a:off x="533401" y="2819400"/>
            <a:ext cx="3962399" cy="3352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bg1"/>
              </a:buCl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3" name="Subtitle 2"/>
          <p:cNvSpPr>
            <a:spLocks noGrp="1"/>
          </p:cNvSpPr>
          <p:nvPr>
            <p:ph type="subTitle" idx="1"/>
          </p:nvPr>
        </p:nvSpPr>
        <p:spPr bwMode="black">
          <a:xfrm>
            <a:off x="533400" y="1905001"/>
            <a:ext cx="8077200" cy="76200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smtClean="0"/>
              <a:t>Click to edit Master subtitle style</a:t>
            </a:r>
          </a:p>
        </p:txBody>
      </p:sp>
      <p:sp>
        <p:nvSpPr>
          <p:cNvPr id="3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324600"/>
            <a:ext cx="5257800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noProof="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" y="6477001"/>
            <a:ext cx="2590800" cy="1524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PwC</a:t>
            </a:r>
            <a:endParaRPr lang="en-GB" sz="1000" noProof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hape 11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086600" y="6324600"/>
            <a:ext cx="1524000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40419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1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dirty="0" smtClean="0"/>
              <a:t>Click to edit</a:t>
            </a:r>
            <a:br>
              <a:rPr lang="en-US" noProof="0" dirty="0" smtClean="0"/>
            </a:br>
            <a:r>
              <a:rPr lang="en-US" noProof="0" dirty="0" smtClean="0"/>
              <a:t>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1752600"/>
            <a:ext cx="8077199" cy="441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580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-27432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SzTx/>
        <a:buFontTx/>
        <a:buNone/>
        <a:tabLst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•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54864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-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82296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◦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›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74320" marR="0" indent="-27432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SzPct val="100000"/>
        <a:buFont typeface="+mj-lt"/>
        <a:buAutoNum type="arabicPeriod"/>
        <a:tabLst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54864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SzPct val="100000"/>
        <a:buFont typeface="+mj-lt"/>
        <a:buAutoNum type="alpha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82296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SzPct val="100000"/>
        <a:buFont typeface="+mj-lt"/>
        <a:buAutoNum type="roman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Font typeface="Arial" pitchFamily="34" charset="0"/>
        <a:buNone/>
        <a:defRPr sz="2000" b="1" kern="1200" baseline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Wpływ </a:t>
            </a:r>
            <a:r>
              <a:rPr lang="pl-PL" sz="2800" dirty="0"/>
              <a:t>czynności niepodlegających opodatkowaniu na zakres prawa do </a:t>
            </a:r>
            <a:r>
              <a:rPr lang="pl-PL" sz="2800" dirty="0" smtClean="0"/>
              <a:t>odliczenia</a:t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400" dirty="0" smtClean="0"/>
              <a:t>- Mariusz Marecki</a:t>
            </a:r>
            <a:endParaRPr lang="en-US" sz="2800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835696" y="2492896"/>
            <a:ext cx="5343525" cy="1562473"/>
          </a:xfrm>
        </p:spPr>
        <p:txBody>
          <a:bodyPr/>
          <a:lstStyle/>
          <a:p>
            <a:endParaRPr lang="pl-PL" sz="2400" dirty="0" smtClean="0"/>
          </a:p>
          <a:p>
            <a:endParaRPr lang="pl-PL" sz="2400" dirty="0"/>
          </a:p>
          <a:p>
            <a:endParaRPr lang="pl-PL" sz="2400" i="1" dirty="0"/>
          </a:p>
          <a:p>
            <a:endParaRPr lang="pl-PL" sz="2000" i="1" dirty="0" smtClean="0"/>
          </a:p>
          <a:p>
            <a:endParaRPr lang="pl-PL" sz="2000" i="1" dirty="0" smtClean="0"/>
          </a:p>
          <a:p>
            <a:r>
              <a:rPr lang="pl-PL" sz="2000" i="1" dirty="0" smtClean="0"/>
              <a:t>Wyrok Naczelnego Sądu Administracyjnego </a:t>
            </a:r>
            <a:r>
              <a:rPr lang="pl-PL" sz="2000" i="1" dirty="0"/>
              <a:t>z </a:t>
            </a:r>
            <a:r>
              <a:rPr lang="pl-PL" sz="2000" i="1" dirty="0" smtClean="0"/>
              <a:t>9 </a:t>
            </a:r>
            <a:r>
              <a:rPr lang="pl-PL" sz="2000" i="1" dirty="0"/>
              <a:t>lutego 2016 r., sygn. I FSK 1464/14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www.pwc.com</a:t>
            </a:r>
            <a:r>
              <a:rPr lang="pl-PL" dirty="0" smtClean="0"/>
              <a:t>/</a:t>
            </a:r>
            <a:r>
              <a:rPr lang="pl-PL" dirty="0" err="1" smtClean="0"/>
              <a:t>pl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763688" y="4433902"/>
            <a:ext cx="2634229" cy="3600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12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</a:t>
            </a:r>
            <a:r>
              <a:rPr lang="pl-PL" altLang="pl-PL" sz="2200" dirty="0" smtClean="0"/>
              <a:t>Wojewódzkiego Sądu Administracyjnego we </a:t>
            </a:r>
            <a:r>
              <a:rPr lang="pl-PL" altLang="pl-PL" sz="2200" dirty="0"/>
              <a:t>Wrocławiu z dnia 24 lipca 2014 r. I SA/</a:t>
            </a:r>
            <a:r>
              <a:rPr lang="pl-PL" altLang="pl-PL" sz="2200" dirty="0" err="1"/>
              <a:t>Wr</a:t>
            </a:r>
            <a:r>
              <a:rPr lang="pl-PL" altLang="pl-PL" sz="2200" dirty="0"/>
              <a:t> 754/14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55" name="Rectangle 5"/>
          <p:cNvSpPr txBox="1">
            <a:spLocks noChangeArrowheads="1"/>
          </p:cNvSpPr>
          <p:nvPr/>
        </p:nvSpPr>
        <p:spPr bwMode="auto">
          <a:xfrm>
            <a:off x="545523" y="1141687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W tym </a:t>
            </a:r>
            <a:r>
              <a:rPr lang="pl-PL" sz="1800" b="0" i="0" dirty="0">
                <a:solidFill>
                  <a:schemeClr val="tx1"/>
                </a:solidFill>
              </a:rPr>
              <a:t>duchu stanowisko wyraził </a:t>
            </a:r>
            <a:r>
              <a:rPr lang="pl-PL" sz="1800" i="0" dirty="0" smtClean="0">
                <a:solidFill>
                  <a:schemeClr val="tx1"/>
                </a:solidFill>
              </a:rPr>
              <a:t>Wojewódzki Sąd Administracyjny </a:t>
            </a:r>
            <a:r>
              <a:rPr lang="pl-PL" sz="1800" i="0" dirty="0">
                <a:solidFill>
                  <a:schemeClr val="tx1"/>
                </a:solidFill>
              </a:rPr>
              <a:t>we Wrocławiu z dnia 24 lipca 2014 r. I SA/</a:t>
            </a:r>
            <a:r>
              <a:rPr lang="pl-PL" sz="1800" i="0" dirty="0" err="1">
                <a:solidFill>
                  <a:schemeClr val="tx1"/>
                </a:solidFill>
              </a:rPr>
              <a:t>Wr</a:t>
            </a:r>
            <a:r>
              <a:rPr lang="pl-PL" sz="1800" i="0" dirty="0">
                <a:solidFill>
                  <a:schemeClr val="tx1"/>
                </a:solidFill>
              </a:rPr>
              <a:t> </a:t>
            </a:r>
            <a:r>
              <a:rPr lang="pl-PL" sz="1800" i="0" dirty="0" smtClean="0">
                <a:solidFill>
                  <a:schemeClr val="tx1"/>
                </a:solidFill>
              </a:rPr>
              <a:t>754/14</a:t>
            </a:r>
            <a:r>
              <a:rPr lang="pl-PL" sz="1800" b="0" i="0" dirty="0" smtClean="0">
                <a:solidFill>
                  <a:schemeClr val="tx1"/>
                </a:solidFill>
              </a:rPr>
              <a:t>. WSA we Wrocławiu stwierdził: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66700"/>
            <a:r>
              <a:rPr lang="pl-PL" sz="1800" b="0" i="0" dirty="0">
                <a:solidFill>
                  <a:schemeClr val="tx1"/>
                </a:solidFill>
              </a:rPr>
              <a:t>„</a:t>
            </a:r>
            <a:r>
              <a:rPr lang="pl-PL" sz="1800" b="0" dirty="0">
                <a:solidFill>
                  <a:schemeClr val="tx1"/>
                </a:solidFill>
              </a:rPr>
              <a:t>Skoro ustawodawca polski w ustawie o VAT nie określił metod i kryteriów podziału między czynnościami podlegającymi VAT i czynnościami będącymi poza zakresem VAT to fakt ten nie może powodować, że w takiej sytuacji zostanie podatnikowi przyznane pełne prawo do odliczenia VAT również w odniesieniu do tej części, która związana jest z czynnościami będącymi poza systemem VAT. Taka wykładnia jest sprzeczna z treścią art. 168 dyrektywy 112 oraz zasadą neutralności VAT</a:t>
            </a:r>
            <a:r>
              <a:rPr lang="pl-PL" sz="1800" b="0" dirty="0" smtClean="0">
                <a:solidFill>
                  <a:schemeClr val="tx1"/>
                </a:solidFill>
              </a:rPr>
              <a:t>.”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167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Wojewódzkiego Sądu Administracyjnego we Wrocławiu z dnia 24 lipca 2014 r. I SA/</a:t>
            </a:r>
            <a:r>
              <a:rPr lang="pl-PL" altLang="pl-PL" sz="2200" dirty="0" err="1"/>
              <a:t>Wr</a:t>
            </a:r>
            <a:r>
              <a:rPr lang="pl-PL" altLang="pl-PL" sz="2200" dirty="0"/>
              <a:t> 754/14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55" name="Rectangle 5"/>
          <p:cNvSpPr txBox="1">
            <a:spLocks noChangeArrowheads="1"/>
          </p:cNvSpPr>
          <p:nvPr/>
        </p:nvSpPr>
        <p:spPr bwMode="auto">
          <a:xfrm>
            <a:off x="545523" y="1141687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66700"/>
            <a:r>
              <a:rPr lang="pl-PL" sz="1800" b="0" dirty="0" smtClean="0">
                <a:solidFill>
                  <a:schemeClr val="tx1"/>
                </a:solidFill>
              </a:rPr>
              <a:t>„Należy </a:t>
            </a:r>
            <a:r>
              <a:rPr lang="pl-PL" sz="1800" b="0" dirty="0">
                <a:solidFill>
                  <a:schemeClr val="tx1"/>
                </a:solidFill>
              </a:rPr>
              <a:t>zauważyć, że celem określenia wspomnianych metod i kryteriów podziału między czynnościami podlegającymi VAT i czynnościami będącymi poza zakresem VAT przez państwo członkowskie jest umożliwienie określenia podatnikowi w sposób jak najbardziej precyzyjny części VAT, która przypada na czynności dające mu prawo do </a:t>
            </a:r>
            <a:r>
              <a:rPr lang="pl-PL" sz="1800" b="0" dirty="0" smtClean="0">
                <a:solidFill>
                  <a:schemeClr val="tx1"/>
                </a:solidFill>
              </a:rPr>
              <a:t>odliczenia.”</a:t>
            </a:r>
          </a:p>
          <a:p>
            <a:pPr marL="266700"/>
            <a:endParaRPr lang="pl-PL" sz="1800" b="0" dirty="0">
              <a:solidFill>
                <a:schemeClr val="tx1"/>
              </a:solidFill>
            </a:endParaRPr>
          </a:p>
          <a:p>
            <a:pPr marL="266700"/>
            <a:r>
              <a:rPr lang="pl-PL" sz="1800" b="0" dirty="0" smtClean="0">
                <a:solidFill>
                  <a:schemeClr val="tx1"/>
                </a:solidFill>
              </a:rPr>
              <a:t>Sąd </a:t>
            </a:r>
            <a:r>
              <a:rPr lang="pl-PL" sz="1800" b="0" dirty="0">
                <a:solidFill>
                  <a:schemeClr val="tx1"/>
                </a:solidFill>
              </a:rPr>
              <a:t>w niniejszej sprawie, uwzględniając tym samym zasady na jakich opiera się wspólny system VAT i cele dyrektywy 112, jak też zasadę pierwszeństwa i skuteczności prawa unijnego (w tym bezpośrednią skuteczność art. 168 dyrektywy 112) dokonał wykładni </a:t>
            </a:r>
            <a:r>
              <a:rPr lang="pl-PL" sz="1800" b="0" dirty="0" err="1">
                <a:solidFill>
                  <a:schemeClr val="tx1"/>
                </a:solidFill>
              </a:rPr>
              <a:t>prounijnej</a:t>
            </a:r>
            <a:r>
              <a:rPr lang="pl-PL" sz="1800" b="0" dirty="0">
                <a:solidFill>
                  <a:schemeClr val="tx1"/>
                </a:solidFill>
              </a:rPr>
              <a:t> w rzeczonej sprawie i stwierdził, że w braku ww. metod i kryteriów określonych przez ustawodawcę polskiego należy przyjąć za właściwą każdą metodę czy kryterium przedstawione przez podatnika, o ile pozwalają one w sposób dokładny na ustalenie proporcjonalnej części odliczenia naliczonego VAT podlegającego </a:t>
            </a:r>
            <a:r>
              <a:rPr lang="pl-PL" sz="1800" b="0" dirty="0" smtClean="0">
                <a:solidFill>
                  <a:schemeClr val="tx1"/>
                </a:solidFill>
              </a:rPr>
              <a:t>odliczeniu.”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135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Naczelnego Sądu Administracyjnego z 9 lutego 2016 r., sygn. I FSK 1464/14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55" name="Rectangle 5"/>
          <p:cNvSpPr txBox="1">
            <a:spLocks noChangeArrowheads="1"/>
          </p:cNvSpPr>
          <p:nvPr/>
        </p:nvSpPr>
        <p:spPr bwMode="auto">
          <a:xfrm>
            <a:off x="545523" y="1141687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NSA uchylił zaskarżony wyrok (WSA w Olsztynie) oraz interpretację indywidualną.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Zdaniem NSA </a:t>
            </a:r>
            <a:r>
              <a:rPr lang="pl-PL" sz="1800" b="0" i="0" dirty="0" smtClean="0">
                <a:solidFill>
                  <a:schemeClr val="tx1"/>
                </a:solidFill>
              </a:rPr>
              <a:t>do stanu </a:t>
            </a:r>
            <a:r>
              <a:rPr lang="pl-PL" sz="1800" b="0" i="0" dirty="0">
                <a:solidFill>
                  <a:schemeClr val="tx1"/>
                </a:solidFill>
              </a:rPr>
              <a:t>faktycznego </a:t>
            </a:r>
            <a:r>
              <a:rPr lang="pl-PL" sz="1800" b="0" i="0" dirty="0" smtClean="0">
                <a:solidFill>
                  <a:schemeClr val="tx1"/>
                </a:solidFill>
              </a:rPr>
              <a:t>przedstawionego przez Gminę zastosowanie </a:t>
            </a:r>
            <a:r>
              <a:rPr lang="pl-PL" sz="1800" b="0" i="0" dirty="0">
                <a:solidFill>
                  <a:schemeClr val="tx1"/>
                </a:solidFill>
              </a:rPr>
              <a:t>znajduje uchwała składu 7 sędziów Naczelnego Sądu Administracyjnego z dnia 24 października 2011 r. sygn. akt I FPS 9/10, zgodnie z którą w świetle przepisów art. 86 ust. 1 oraz art. 90 ust. 1 i 2 ustawy o VAT czynności niepodlegające opodatkowaniu podatkiem od towarów i usług nie mogą wpłynąć na zakres prawa do odliczenia podatku naliczonego przy zastosowaniu art. 90 ust. 3 ustawy o VAT</a:t>
            </a:r>
            <a:r>
              <a:rPr lang="pl-PL" sz="1800" b="0" i="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NSA podkreślił że przed 1 stycznia 2016 r. zagadnienie </a:t>
            </a:r>
            <a:r>
              <a:rPr lang="pl-PL" sz="1800" b="0" i="0" dirty="0">
                <a:solidFill>
                  <a:schemeClr val="tx1"/>
                </a:solidFill>
              </a:rPr>
              <a:t>określania proporcji, dającej podstawę do odliczenia podatku naliczonego od wydatków służących zarówno działalności gospodarczej podatnika (opodatkowanej i zwolnionej), jak i działalności niemającej charakteru gospodarczego (niepodlegającej opodatkowaniu</a:t>
            </a:r>
            <a:r>
              <a:rPr lang="pl-PL" sz="1800" b="0" i="0" dirty="0" smtClean="0">
                <a:solidFill>
                  <a:schemeClr val="tx1"/>
                </a:solidFill>
              </a:rPr>
              <a:t>) nie było uregulowane.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374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Naczelnego Sądu Administracyjnego z 9 lutego 2016 r., sygn. I FSK 1464/14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55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W konsekwencji zdaniem NSA do </a:t>
            </a:r>
            <a:r>
              <a:rPr lang="pl-PL" sz="1800" b="0" i="0" dirty="0">
                <a:solidFill>
                  <a:schemeClr val="tx1"/>
                </a:solidFill>
              </a:rPr>
              <a:t>momentu wejścia w życie </a:t>
            </a:r>
            <a:r>
              <a:rPr lang="pl-PL" sz="1800" b="0" i="0" dirty="0" smtClean="0">
                <a:solidFill>
                  <a:schemeClr val="tx1"/>
                </a:solidFill>
              </a:rPr>
              <a:t>wspomnianych regulacji, </a:t>
            </a:r>
            <a:r>
              <a:rPr lang="pl-PL" sz="1800" b="0" i="0" dirty="0">
                <a:solidFill>
                  <a:schemeClr val="tx1"/>
                </a:solidFill>
              </a:rPr>
              <a:t>przy uwzględnieniu wyrażonej w art. 217 Konstytucji zasadzie wyłączności ustawowej w zakresie nakładania podatków i danin publicznych oraz ustalania stawek podatkowych, nie </a:t>
            </a:r>
            <a:r>
              <a:rPr lang="pl-PL" sz="1800" b="0" i="0" dirty="0" smtClean="0">
                <a:solidFill>
                  <a:schemeClr val="tx1"/>
                </a:solidFill>
              </a:rPr>
              <a:t>było podstaw </a:t>
            </a:r>
            <a:r>
              <a:rPr lang="pl-PL" sz="1800" b="0" i="0" dirty="0">
                <a:solidFill>
                  <a:schemeClr val="tx1"/>
                </a:solidFill>
              </a:rPr>
              <a:t>do zarzucania podatnikom, że nie </a:t>
            </a:r>
            <a:r>
              <a:rPr lang="pl-PL" sz="1800" b="0" i="0" dirty="0" smtClean="0">
                <a:solidFill>
                  <a:schemeClr val="tx1"/>
                </a:solidFill>
              </a:rPr>
              <a:t>opierali się </a:t>
            </a:r>
            <a:r>
              <a:rPr lang="pl-PL" sz="1800" b="0" i="0" dirty="0">
                <a:solidFill>
                  <a:schemeClr val="tx1"/>
                </a:solidFill>
              </a:rPr>
              <a:t>oni </a:t>
            </a:r>
            <a:r>
              <a:rPr lang="pl-PL" sz="1800" b="0" i="0" dirty="0" smtClean="0">
                <a:solidFill>
                  <a:schemeClr val="tx1"/>
                </a:solidFill>
              </a:rPr>
              <a:t>na projektowanych kryteriach </a:t>
            </a:r>
            <a:r>
              <a:rPr lang="pl-PL" sz="1800" b="0" i="0" dirty="0">
                <a:solidFill>
                  <a:schemeClr val="tx1"/>
                </a:solidFill>
              </a:rPr>
              <a:t>postępowania, skoro nie miały one mocy normatywnej. </a:t>
            </a: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W opinii </a:t>
            </a:r>
            <a:r>
              <a:rPr lang="pl-PL" sz="1800" b="0" i="0" dirty="0">
                <a:solidFill>
                  <a:schemeClr val="tx1"/>
                </a:solidFill>
              </a:rPr>
              <a:t>NSA </a:t>
            </a:r>
            <a:r>
              <a:rPr lang="pl-PL" sz="1800" b="0" i="0" dirty="0" smtClean="0">
                <a:solidFill>
                  <a:schemeClr val="tx1"/>
                </a:solidFill>
              </a:rPr>
              <a:t>wstanie </a:t>
            </a:r>
            <a:r>
              <a:rPr lang="pl-PL" sz="1800" b="0" i="0" dirty="0">
                <a:solidFill>
                  <a:schemeClr val="tx1"/>
                </a:solidFill>
              </a:rPr>
              <a:t>prawnym obowiązującym przed wprowadzeniem </a:t>
            </a:r>
            <a:r>
              <a:rPr lang="pl-PL" sz="1800" b="0" i="0" dirty="0" smtClean="0">
                <a:solidFill>
                  <a:schemeClr val="tx1"/>
                </a:solidFill>
              </a:rPr>
              <a:t>tych unormowań </a:t>
            </a:r>
            <a:r>
              <a:rPr lang="pl-PL" sz="1800" b="0" i="0" dirty="0">
                <a:solidFill>
                  <a:schemeClr val="tx1"/>
                </a:solidFill>
              </a:rPr>
              <a:t>nie można </a:t>
            </a:r>
            <a:r>
              <a:rPr lang="pl-PL" sz="1800" b="0" i="0" dirty="0" smtClean="0">
                <a:solidFill>
                  <a:schemeClr val="tx1"/>
                </a:solidFill>
              </a:rPr>
              <a:t>było wymagać </a:t>
            </a:r>
            <a:r>
              <a:rPr lang="pl-PL" sz="1800" b="0" i="0" dirty="0">
                <a:solidFill>
                  <a:schemeClr val="tx1"/>
                </a:solidFill>
              </a:rPr>
              <a:t>aby podatnicy sami określali owe proporcje bez jednoznacznych kryteriów ustawowych. Godziłoby to </a:t>
            </a:r>
            <a:r>
              <a:rPr lang="pl-PL" sz="1800" b="0" i="0" dirty="0" smtClean="0">
                <a:solidFill>
                  <a:schemeClr val="tx1"/>
                </a:solidFill>
              </a:rPr>
              <a:t>bowiem w </a:t>
            </a:r>
            <a:r>
              <a:rPr lang="pl-PL" sz="1800" b="0" i="0" dirty="0">
                <a:solidFill>
                  <a:schemeClr val="tx1"/>
                </a:solidFill>
              </a:rPr>
              <a:t>stan pewności prawa daniowego. Naruszałoby to również konstytucyjną zasadę wyłączności ustawowej w zakresie podatków i zasadę określoności wynikającej z art. 217 Konstytucji.</a:t>
            </a:r>
            <a:endParaRPr lang="pl-PL" sz="1800" b="0" i="0" dirty="0" smtClean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716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000" y="685801"/>
            <a:ext cx="8386638" cy="1590675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Główne problemy </a:t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Ocena</a:t>
            </a:r>
            <a:endParaRPr lang="pl-PL" dirty="0"/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77850" y="2892425"/>
            <a:ext cx="343958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endParaRPr lang="en-GB" sz="24000" b="1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noProof="0" smtClean="0"/>
              <a:pPr/>
              <a:t>14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1983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Naczelnego Sądu Administracyjnego z 9 lutego 2016 r., sygn. I FSK 1464/14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55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Orzeczenie </a:t>
            </a:r>
            <a:r>
              <a:rPr lang="pl-PL" sz="1800" b="0" i="0" dirty="0">
                <a:solidFill>
                  <a:schemeClr val="tx1"/>
                </a:solidFill>
              </a:rPr>
              <a:t>WSA we Wrocławiu z dnia 24 lipca 2014 r. I SA/</a:t>
            </a:r>
            <a:r>
              <a:rPr lang="pl-PL" sz="1800" b="0" i="0" dirty="0" err="1">
                <a:solidFill>
                  <a:schemeClr val="tx1"/>
                </a:solidFill>
              </a:rPr>
              <a:t>Wr</a:t>
            </a:r>
            <a:r>
              <a:rPr lang="pl-PL" sz="1800" b="0" i="0" dirty="0">
                <a:solidFill>
                  <a:schemeClr val="tx1"/>
                </a:solidFill>
              </a:rPr>
              <a:t> 754/14 a uchwała składu 7 sędziów Naczelnego Sądu Administracyjnego z dnia 24 października 2011 r. sygn. akt I FPS </a:t>
            </a:r>
            <a:r>
              <a:rPr lang="pl-PL" sz="1800" b="0" i="0" dirty="0" smtClean="0">
                <a:solidFill>
                  <a:schemeClr val="tx1"/>
                </a:solidFill>
              </a:rPr>
              <a:t>9/10.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Moc </a:t>
            </a:r>
            <a:r>
              <a:rPr lang="pl-PL" sz="1800" b="0" i="0" dirty="0"/>
              <a:t>ogólnie wiążąca </a:t>
            </a:r>
            <a:r>
              <a:rPr lang="pl-PL" sz="1800" b="0" i="0" dirty="0" smtClean="0"/>
              <a:t>uchwał NSA a </a:t>
            </a:r>
            <a:r>
              <a:rPr lang="pl-PL" sz="1800" b="0" i="0" dirty="0"/>
              <a:t>pierwszeństwo wykładni zawartej w wyrokach </a:t>
            </a:r>
            <a:r>
              <a:rPr lang="pl-PL" sz="1800" b="0" i="0" dirty="0" smtClean="0"/>
              <a:t>TSUE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Wyrok NSA z 27 czerwca 2013 r. -  </a:t>
            </a:r>
            <a:r>
              <a:rPr lang="pl-PL" sz="1800" b="0" i="0" dirty="0"/>
              <a:t>I FSK 720/13 </a:t>
            </a:r>
            <a:r>
              <a:rPr lang="pl-PL" sz="1800" b="0" i="0" dirty="0" smtClean="0"/>
              <a:t>(ze zdaniem odrębnym)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551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Naczelnego Sądu Administracyjnego z 9 lutego 2016 r., sygn. I FSK 1464/14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55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Zastosowanie bezpośrednio art</a:t>
            </a:r>
            <a:r>
              <a:rPr lang="pl-PL" sz="1800" b="0" i="0" dirty="0">
                <a:solidFill>
                  <a:schemeClr val="tx1"/>
                </a:solidFill>
              </a:rPr>
              <a:t>. 86 ust. 1 jako podstawa do kwestionowania podatku naliczonego związanego </a:t>
            </a:r>
            <a:r>
              <a:rPr lang="pl-PL" sz="1800" b="0" i="0" dirty="0" smtClean="0">
                <a:solidFill>
                  <a:schemeClr val="tx1"/>
                </a:solidFill>
              </a:rPr>
              <a:t>jednocześnie z </a:t>
            </a:r>
            <a:r>
              <a:rPr lang="pl-PL" sz="1800" b="0" i="0" dirty="0">
                <a:solidFill>
                  <a:schemeClr val="tx1"/>
                </a:solidFill>
              </a:rPr>
              <a:t>działalnością opodatkowaną i niepodlegającą opodatkowaniu VAT</a:t>
            </a:r>
            <a:r>
              <a:rPr lang="pl-PL" sz="1800" b="0" i="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Czy pełne prawo do odliczenia w przypadku zakupu związanego z czynnościami podlegającymi VAT i poza VAT jest sprzeczne z art. 168 Dyrektywy 112</a:t>
            </a:r>
            <a:r>
              <a:rPr lang="pl-PL" sz="1800" b="0" i="0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Pewność prawa </a:t>
            </a:r>
            <a:r>
              <a:rPr lang="pl-PL" sz="1800" b="0" i="0" dirty="0" err="1">
                <a:solidFill>
                  <a:schemeClr val="tx1"/>
                </a:solidFill>
              </a:rPr>
              <a:t>daninowego</a:t>
            </a:r>
            <a:r>
              <a:rPr lang="pl-PL" sz="1800" b="0" i="0" dirty="0">
                <a:solidFill>
                  <a:schemeClr val="tx1"/>
                </a:solidFill>
              </a:rPr>
              <a:t> a zasadność ustalania proporcji przy ocenie prawa do odliczenia podatku związanego z czynnościami opodatkowanymi i poza VAT w stanie prawnym obowiązującym przed 2016 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313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000" y="685801"/>
            <a:ext cx="8386638" cy="1590675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Wyrok </a:t>
            </a:r>
            <a:r>
              <a:rPr lang="pl-PL" dirty="0"/>
              <a:t>Naczelnego Sądu Administracyjnego z 9 lutego 2016 r., sygn. I FSK 1464/14</a:t>
            </a: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77850" y="2892425"/>
            <a:ext cx="343958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endParaRPr lang="en-GB" sz="24000" b="1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noProof="0" smtClean="0"/>
              <a:pPr/>
              <a:t>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2583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Naczelnego Sądu Administracyjnego z 9 lutego 2016 r., sygn. I FSK 1464/14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Tezy:</a:t>
            </a: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r>
              <a:rPr lang="pl-PL" sz="1800" b="0" dirty="0">
                <a:solidFill>
                  <a:schemeClr val="tx1"/>
                </a:solidFill>
              </a:rPr>
              <a:t>W świetle przepisów art. 86 ust. 1 oraz art. 90 ust. 1 i 2 ustawy z dnia 11 marca 2004 r. o podatku od towarów i usług czynności niepodlegające opodatkowaniu podatkiem od towarów i usług nie mogą wpłynąć na zakres prawa do odliczenia podatku naliczonego przy zastosowaniu 90 ust. 3 ustawy o VAT. </a:t>
            </a:r>
            <a:endParaRPr lang="pl-PL" sz="1800" b="0" dirty="0" smtClean="0">
              <a:solidFill>
                <a:schemeClr val="tx1"/>
              </a:solidFill>
            </a:endParaRPr>
          </a:p>
          <a:p>
            <a:endParaRPr lang="pl-PL" sz="1800" b="0" dirty="0">
              <a:solidFill>
                <a:schemeClr val="tx1"/>
              </a:solidFill>
            </a:endParaRPr>
          </a:p>
          <a:p>
            <a:r>
              <a:rPr lang="pl-PL" sz="1800" b="0" dirty="0">
                <a:solidFill>
                  <a:schemeClr val="tx1"/>
                </a:solidFill>
              </a:rPr>
              <a:t>W przypadku gdy gmina nabywając towary lub usługi nie jest w stanie przyporządkować tych wydatków do działalności podlegającej opodatkowaniu ani do działalności wyłączonej spod opodatkowania, nie ma obowiązku stosowania proporcji, ma bowiem prawo do pełnego odliczenia. </a:t>
            </a:r>
            <a:r>
              <a:rPr lang="pl-PL" sz="1800" b="0" dirty="0" smtClean="0">
                <a:solidFill>
                  <a:schemeClr val="tx1"/>
                </a:solidFill>
              </a:rPr>
              <a:t> </a:t>
            </a: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061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000" y="685801"/>
            <a:ext cx="8386638" cy="1590675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Zarys stanu faktycznego</a:t>
            </a:r>
            <a:endParaRPr lang="pl-PL" dirty="0"/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77850" y="2892425"/>
            <a:ext cx="343958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endParaRPr lang="en-GB" sz="24000" b="1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noProof="0" smtClean="0"/>
              <a:pPr/>
              <a:t>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2648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Zarys stanu </a:t>
            </a:r>
            <a:r>
              <a:rPr lang="pl-PL" sz="2400" dirty="0" smtClean="0"/>
              <a:t>faktycznego (1/3)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45523" y="1141687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r>
              <a:rPr lang="pl-PL" sz="1800" b="0" i="0" dirty="0">
                <a:solidFill>
                  <a:schemeClr val="tx1"/>
                </a:solidFill>
              </a:rPr>
              <a:t> </a:t>
            </a:r>
          </a:p>
          <a:p>
            <a:pPr defTabSz="820583" eaLnBrk="1" hangingPunct="1"/>
            <a:endParaRPr lang="pl-PL" sz="1800" b="0" i="0" dirty="0" smtClean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Gmina  zwróciła się o udzielenie </a:t>
            </a:r>
            <a:r>
              <a:rPr lang="pl-PL" sz="1800" b="0" i="0" dirty="0">
                <a:solidFill>
                  <a:schemeClr val="tx1"/>
                </a:solidFill>
              </a:rPr>
              <a:t>interpretacji przepisów prawa podatkowego w indywidualnej sprawie dotyczącej podatku od towarów i usług, w zakresie prawa do odliczenia pełnej kwoty podatku naliczonego związanego z realizacją inwestycji dotyczącej modernizacji Ratusza </a:t>
            </a:r>
            <a:r>
              <a:rPr lang="pl-PL" sz="1800" b="0" i="0" dirty="0" smtClean="0">
                <a:solidFill>
                  <a:schemeClr val="tx1"/>
                </a:solidFill>
              </a:rPr>
              <a:t>Miejskiego.</a:t>
            </a: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W </a:t>
            </a:r>
            <a:r>
              <a:rPr lang="pl-PL" sz="1800" b="0" i="0" dirty="0">
                <a:solidFill>
                  <a:schemeClr val="tx1"/>
                </a:solidFill>
              </a:rPr>
              <a:t>latach 2007-2010 </a:t>
            </a:r>
            <a:r>
              <a:rPr lang="pl-PL" sz="1800" b="0" i="0" dirty="0" smtClean="0">
                <a:solidFill>
                  <a:schemeClr val="tx1"/>
                </a:solidFill>
              </a:rPr>
              <a:t>Gmina dokonała </a:t>
            </a:r>
            <a:r>
              <a:rPr lang="pl-PL" sz="1800" b="0" i="0" dirty="0">
                <a:solidFill>
                  <a:schemeClr val="tx1"/>
                </a:solidFill>
              </a:rPr>
              <a:t>modernizacji Ratusza </a:t>
            </a:r>
            <a:r>
              <a:rPr lang="pl-PL" sz="1800" b="0" i="0" dirty="0" smtClean="0">
                <a:solidFill>
                  <a:schemeClr val="tx1"/>
                </a:solidFill>
              </a:rPr>
              <a:t>Miejskiego. </a:t>
            </a: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873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Zarys stanu </a:t>
            </a:r>
            <a:r>
              <a:rPr lang="pl-PL" sz="2400" dirty="0" smtClean="0"/>
              <a:t>faktycznego (2/3)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45523" y="1141687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Po zakończeniu modernizacji, </a:t>
            </a:r>
            <a:r>
              <a:rPr lang="pl-PL" sz="1800" b="0" i="0" dirty="0">
                <a:solidFill>
                  <a:schemeClr val="tx1"/>
                </a:solidFill>
              </a:rPr>
              <a:t>tj. od początku 2011 r., Gmina </a:t>
            </a:r>
            <a:r>
              <a:rPr lang="pl-PL" sz="1800" b="0" i="0" dirty="0" smtClean="0">
                <a:solidFill>
                  <a:schemeClr val="tx1"/>
                </a:solidFill>
              </a:rPr>
              <a:t>wykorzystywała </a:t>
            </a:r>
            <a:r>
              <a:rPr lang="pl-PL" sz="1800" b="0" i="0" dirty="0">
                <a:solidFill>
                  <a:schemeClr val="tx1"/>
                </a:solidFill>
              </a:rPr>
              <a:t>budynek Ratusza Miejskiego na potrzeby wykonywania zadań własnych, jak i </a:t>
            </a:r>
            <a:r>
              <a:rPr lang="pl-PL" sz="1800" b="0" i="0" dirty="0" smtClean="0">
                <a:solidFill>
                  <a:schemeClr val="tx1"/>
                </a:solidFill>
              </a:rPr>
              <a:t>dokonywała </a:t>
            </a:r>
            <a:r>
              <a:rPr lang="pl-PL" sz="1800" b="0" i="0" dirty="0">
                <a:solidFill>
                  <a:schemeClr val="tx1"/>
                </a:solidFill>
              </a:rPr>
              <a:t>komercyjnej dzierżawy </a:t>
            </a:r>
            <a:r>
              <a:rPr lang="pl-PL" sz="1800" b="0" i="0" dirty="0" smtClean="0">
                <a:solidFill>
                  <a:schemeClr val="tx1"/>
                </a:solidFill>
              </a:rPr>
              <a:t>pomieszczeń (opodatkowanej VAT). </a:t>
            </a: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Dyrektor Izby Skarbowej w Bydgoszczy </a:t>
            </a:r>
            <a:r>
              <a:rPr lang="pl-PL" sz="1800" b="0" i="0" dirty="0" smtClean="0">
                <a:solidFill>
                  <a:schemeClr val="tx1"/>
                </a:solidFill>
              </a:rPr>
              <a:t>uznał </a:t>
            </a:r>
            <a:r>
              <a:rPr lang="pl-PL" sz="1800" b="0" i="0" dirty="0">
                <a:solidFill>
                  <a:schemeClr val="tx1"/>
                </a:solidFill>
              </a:rPr>
              <a:t>za </a:t>
            </a:r>
            <a:r>
              <a:rPr lang="pl-PL" sz="1800" b="0" i="0" dirty="0" smtClean="0">
                <a:solidFill>
                  <a:schemeClr val="tx1"/>
                </a:solidFill>
              </a:rPr>
              <a:t>nieprawidłowe stanowisko Gminy wyrażone </a:t>
            </a:r>
            <a:r>
              <a:rPr lang="pl-PL" sz="1800" b="0" i="0" dirty="0">
                <a:solidFill>
                  <a:schemeClr val="tx1"/>
                </a:solidFill>
              </a:rPr>
              <a:t>we </a:t>
            </a:r>
            <a:r>
              <a:rPr lang="pl-PL" sz="1800" b="0" i="0" dirty="0" smtClean="0">
                <a:solidFill>
                  <a:schemeClr val="tx1"/>
                </a:solidFill>
              </a:rPr>
              <a:t>wniosku</a:t>
            </a:r>
            <a:r>
              <a:rPr lang="pl-PL" sz="1800" b="0" i="0" dirty="0">
                <a:solidFill>
                  <a:schemeClr val="tx1"/>
                </a:solidFill>
              </a:rPr>
              <a:t>. </a:t>
            </a:r>
            <a:r>
              <a:rPr lang="pl-PL" sz="1800" b="0" i="0" dirty="0" smtClean="0">
                <a:solidFill>
                  <a:schemeClr val="tx1"/>
                </a:solidFill>
              </a:rPr>
              <a:t>Zdaniem organu </a:t>
            </a:r>
            <a:r>
              <a:rPr lang="pl-PL" sz="1800" b="0" i="0" dirty="0">
                <a:solidFill>
                  <a:schemeClr val="tx1"/>
                </a:solidFill>
              </a:rPr>
              <a:t>Gmina </a:t>
            </a:r>
            <a:r>
              <a:rPr lang="pl-PL" sz="1800" b="0" i="0" dirty="0" smtClean="0">
                <a:solidFill>
                  <a:schemeClr val="tx1"/>
                </a:solidFill>
              </a:rPr>
              <a:t>miała </a:t>
            </a:r>
            <a:r>
              <a:rPr lang="pl-PL" sz="1800" b="0" i="0" dirty="0">
                <a:solidFill>
                  <a:schemeClr val="tx1"/>
                </a:solidFill>
              </a:rPr>
              <a:t>prawo do odliczenia - </a:t>
            </a:r>
            <a:r>
              <a:rPr lang="pl-PL" sz="1800" i="0" dirty="0">
                <a:solidFill>
                  <a:schemeClr val="tx1"/>
                </a:solidFill>
              </a:rPr>
              <a:t>w stosownej części </a:t>
            </a:r>
            <a:r>
              <a:rPr lang="pl-PL" sz="1800" b="0" i="0" dirty="0">
                <a:solidFill>
                  <a:schemeClr val="tx1"/>
                </a:solidFill>
              </a:rPr>
              <a:t>- podatku naliczonego związanego z opisanymi we wniosku pracami związanymi z realizacją przedmiotowego projektu inwestycyjnego, w zakresie w jakim pomieszczenia budynku ratusza wykorzystywane </a:t>
            </a:r>
            <a:r>
              <a:rPr lang="pl-PL" sz="1800" b="0" i="0" dirty="0" smtClean="0">
                <a:solidFill>
                  <a:schemeClr val="tx1"/>
                </a:solidFill>
              </a:rPr>
              <a:t>były na </a:t>
            </a:r>
            <a:r>
              <a:rPr lang="pl-PL" sz="1800" b="0" i="0" dirty="0">
                <a:solidFill>
                  <a:schemeClr val="tx1"/>
                </a:solidFill>
              </a:rPr>
              <a:t>potrzeby działalności opodatkowanej oraz jednocześnie opodatkowanej i niepodlegającej </a:t>
            </a:r>
            <a:r>
              <a:rPr lang="pl-PL" sz="1800" b="0" i="0" dirty="0" smtClean="0">
                <a:solidFill>
                  <a:schemeClr val="tx1"/>
                </a:solidFill>
              </a:rPr>
              <a:t>opodatkowaniu. </a:t>
            </a: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150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Zarys stanu </a:t>
            </a:r>
            <a:r>
              <a:rPr lang="pl-PL" sz="2400" dirty="0" smtClean="0"/>
              <a:t>faktycznego (3/3)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45523" y="1141687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r>
              <a:rPr lang="pl-PL" sz="1800" b="0" i="0" dirty="0">
                <a:solidFill>
                  <a:schemeClr val="tx1"/>
                </a:solidFill>
              </a:rPr>
              <a:t> </a:t>
            </a:r>
          </a:p>
          <a:p>
            <a:pPr defTabSz="820583" eaLnBrk="1" hangingPunct="1"/>
            <a:endParaRPr lang="pl-PL" sz="1800" b="0" i="0" dirty="0" smtClean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Organ zaznaczył jednak, że prawo do odliczenia będzie przysługiwało Gminie w </a:t>
            </a:r>
            <a:r>
              <a:rPr lang="pl-PL" sz="1800" b="0" i="0" dirty="0">
                <a:solidFill>
                  <a:schemeClr val="tx1"/>
                </a:solidFill>
              </a:rPr>
              <a:t>przypadku, gdy Gmina nie będzie miała w istocie obiektywnej możliwości przyporządkowania dokonywanych zakupów do jednego konkretnego rodzaju prowadzonej </a:t>
            </a:r>
            <a:r>
              <a:rPr lang="pl-PL" sz="1800" b="0" i="0" dirty="0" smtClean="0">
                <a:solidFill>
                  <a:schemeClr val="tx1"/>
                </a:solidFill>
              </a:rPr>
              <a:t>działalności, natomiast </a:t>
            </a:r>
            <a:r>
              <a:rPr lang="pl-PL" sz="1800" b="0" i="0" dirty="0">
                <a:solidFill>
                  <a:schemeClr val="tx1"/>
                </a:solidFill>
              </a:rPr>
              <a:t>w odniesieniu do pomieszczeń służących działalności nieobjętej opodatkowaniem odliczenie takie nie </a:t>
            </a:r>
            <a:r>
              <a:rPr lang="pl-PL" sz="1800" b="0" i="0" dirty="0" smtClean="0">
                <a:solidFill>
                  <a:schemeClr val="tx1"/>
                </a:solidFill>
              </a:rPr>
              <a:t>będzie jej przysługiwać.</a:t>
            </a: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547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000" y="685801"/>
            <a:ext cx="8386638" cy="1590675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Etap sądowy</a:t>
            </a:r>
            <a:endParaRPr lang="pl-PL" dirty="0"/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77850" y="2892425"/>
            <a:ext cx="343958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endParaRPr lang="en-GB" sz="24000" b="1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noProof="0" smtClean="0"/>
              <a:pPr/>
              <a:t>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5061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</a:t>
            </a:r>
            <a:r>
              <a:rPr lang="pl-PL" altLang="pl-PL" sz="2200" dirty="0" smtClean="0"/>
              <a:t>Wojewódzkiego Sądu Administracyjnego </a:t>
            </a:r>
            <a:r>
              <a:rPr lang="pl-PL" altLang="pl-PL" sz="2200" dirty="0"/>
              <a:t>w </a:t>
            </a:r>
            <a:r>
              <a:rPr lang="pl-PL" altLang="pl-PL" sz="2200" dirty="0" smtClean="0"/>
              <a:t>Olsztynie z dnia 21 maja 2014 r</a:t>
            </a:r>
            <a:r>
              <a:rPr lang="pl-PL" altLang="pl-PL" sz="2200" dirty="0"/>
              <a:t>., sygn. I SA/Ol </a:t>
            </a:r>
            <a:r>
              <a:rPr lang="pl-PL" altLang="pl-PL" sz="2200" dirty="0" smtClean="0"/>
              <a:t>320/14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55" name="Rectangle 5"/>
          <p:cNvSpPr txBox="1">
            <a:spLocks noChangeArrowheads="1"/>
          </p:cNvSpPr>
          <p:nvPr/>
        </p:nvSpPr>
        <p:spPr bwMode="auto">
          <a:xfrm>
            <a:off x="545523" y="1141687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Wojewódzki Sąd Administracyjny </a:t>
            </a:r>
            <a:r>
              <a:rPr lang="pl-PL" sz="1800" b="0" i="0" dirty="0">
                <a:solidFill>
                  <a:schemeClr val="tx1"/>
                </a:solidFill>
              </a:rPr>
              <a:t>w </a:t>
            </a:r>
            <a:r>
              <a:rPr lang="pl-PL" sz="1800" b="0" i="0" dirty="0" smtClean="0">
                <a:solidFill>
                  <a:schemeClr val="tx1"/>
                </a:solidFill>
              </a:rPr>
              <a:t>Olsztynie podzielił stanowisko organu i oddalił skargę Gminy.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Sąd uznał za zgodne z prawem stanowisko, iż aby skorzystać z odliczenia Gmina winna przyporządkować część ogółu wydatków na modernizację ratusza (podatku naliczonego), jaka przypada na powierzchnię budynku wynajmowaną lub zajmowaną przez jednostki organizacyjne Gminy, które dokonują czynności podlegających opodatkowaniu.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054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heme/theme1.xml><?xml version="1.0" encoding="utf-8"?>
<a:theme xmlns:a="http://schemas.openxmlformats.org/drawingml/2006/main" name="PwC Presentation">
  <a:themeElements>
    <a:clrScheme name="PwC Burgundy">
      <a:dk1>
        <a:srgbClr val="000000"/>
      </a:dk1>
      <a:lt1>
        <a:srgbClr val="FFFFFF"/>
      </a:lt1>
      <a:dk2>
        <a:srgbClr val="A32020"/>
      </a:dk2>
      <a:lt2>
        <a:srgbClr val="FFFFFF"/>
      </a:lt2>
      <a:accent1>
        <a:srgbClr val="A32020"/>
      </a:accent1>
      <a:accent2>
        <a:srgbClr val="E0301E"/>
      </a:accent2>
      <a:accent3>
        <a:srgbClr val="602320"/>
      </a:accent3>
      <a:accent4>
        <a:srgbClr val="DB536A"/>
      </a:accent4>
      <a:accent5>
        <a:srgbClr val="DC6900"/>
      </a:accent5>
      <a:accent6>
        <a:srgbClr val="FFB600"/>
      </a:accent6>
      <a:hlink>
        <a:srgbClr val="A32020"/>
      </a:hlink>
      <a:folHlink>
        <a:srgbClr val="A32020"/>
      </a:folHlink>
    </a:clrScheme>
    <a:fontScheme name="Pw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ltGray">
        <a:solidFill>
          <a:schemeClr val="tx2"/>
        </a:solidFill>
        <a:ln w="3175"/>
      </a:spPr>
      <a:bodyPr rtlCol="0" anchor="ctr"/>
      <a:lstStyle>
        <a:defPPr algn="ctr">
          <a:defRPr dirty="0" err="1" smtClean="0">
            <a:solidFill>
              <a:schemeClr val="bg1"/>
            </a:solidFill>
            <a:latin typeface="Georgia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indent="-274320">
          <a:spcAft>
            <a:spcPts val="900"/>
          </a:spcAft>
          <a:defRPr sz="2000" dirty="0" err="1" smtClean="0">
            <a:latin typeface="Georgia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wC Burgundy">
    <a:dk1>
      <a:srgbClr val="000000"/>
    </a:dk1>
    <a:lt1>
      <a:srgbClr val="FFFFFF"/>
    </a:lt1>
    <a:dk2>
      <a:srgbClr val="A32020"/>
    </a:dk2>
    <a:lt2>
      <a:srgbClr val="FFFFFF"/>
    </a:lt2>
    <a:accent1>
      <a:srgbClr val="A32020"/>
    </a:accent1>
    <a:accent2>
      <a:srgbClr val="E0301E"/>
    </a:accent2>
    <a:accent3>
      <a:srgbClr val="602320"/>
    </a:accent3>
    <a:accent4>
      <a:srgbClr val="DB536A"/>
    </a:accent4>
    <a:accent5>
      <a:srgbClr val="DC6900"/>
    </a:accent5>
    <a:accent6>
      <a:srgbClr val="FFB600"/>
    </a:accent6>
    <a:hlink>
      <a:srgbClr val="A32020"/>
    </a:hlink>
    <a:folHlink>
      <a:srgbClr val="A32020"/>
    </a:folHlink>
  </a:clrScheme>
</a:themeOverride>
</file>

<file path=ppt/theme/themeOverride2.xml><?xml version="1.0" encoding="utf-8"?>
<a:themeOverride xmlns:a="http://schemas.openxmlformats.org/drawingml/2006/main">
  <a:clrScheme name="PwC Burgundy">
    <a:dk1>
      <a:srgbClr val="000000"/>
    </a:dk1>
    <a:lt1>
      <a:srgbClr val="FFFFFF"/>
    </a:lt1>
    <a:dk2>
      <a:srgbClr val="A32020"/>
    </a:dk2>
    <a:lt2>
      <a:srgbClr val="FFFFFF"/>
    </a:lt2>
    <a:accent1>
      <a:srgbClr val="A32020"/>
    </a:accent1>
    <a:accent2>
      <a:srgbClr val="E0301E"/>
    </a:accent2>
    <a:accent3>
      <a:srgbClr val="602320"/>
    </a:accent3>
    <a:accent4>
      <a:srgbClr val="DB536A"/>
    </a:accent4>
    <a:accent5>
      <a:srgbClr val="DC6900"/>
    </a:accent5>
    <a:accent6>
      <a:srgbClr val="FFB600"/>
    </a:accent6>
    <a:hlink>
      <a:srgbClr val="A32020"/>
    </a:hlink>
    <a:folHlink>
      <a:srgbClr val="A3202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12193</TotalTime>
  <Words>1185</Words>
  <Application>Microsoft Office PowerPoint</Application>
  <PresentationFormat>Pokaz na ekranie (4:3)</PresentationFormat>
  <Paragraphs>124</Paragraphs>
  <Slides>16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Calibri</vt:lpstr>
      <vt:lpstr>Georgia</vt:lpstr>
      <vt:lpstr>Wingdings</vt:lpstr>
      <vt:lpstr>PwC Presentation</vt:lpstr>
      <vt:lpstr> Wpływ czynności niepodlegających opodatkowaniu na zakres prawa do odliczenia  - Mariusz Marecki</vt:lpstr>
      <vt:lpstr> Wyrok Naczelnego Sądu Administracyjnego z 9 lutego 2016 r., sygn. I FSK 1464/14</vt:lpstr>
      <vt:lpstr>Wyrok Naczelnego Sądu Administracyjnego z 9 lutego 2016 r., sygn. I FSK 1464/14</vt:lpstr>
      <vt:lpstr> Zarys stanu faktycznego</vt:lpstr>
      <vt:lpstr>Zarys stanu faktycznego (1/3)</vt:lpstr>
      <vt:lpstr>Zarys stanu faktycznego (2/3)</vt:lpstr>
      <vt:lpstr>Zarys stanu faktycznego (3/3)</vt:lpstr>
      <vt:lpstr> Etap sądowy</vt:lpstr>
      <vt:lpstr>Wyrok Wojewódzkiego Sądu Administracyjnego w Olsztynie z dnia 21 maja 2014 r., sygn. I SA/Ol 320/14</vt:lpstr>
      <vt:lpstr>Wyrok Wojewódzkiego Sądu Administracyjnego we Wrocławiu z dnia 24 lipca 2014 r. I SA/Wr 754/14</vt:lpstr>
      <vt:lpstr>Wyrok Wojewódzkiego Sądu Administracyjnego we Wrocławiu z dnia 24 lipca 2014 r. I SA/Wr 754/14</vt:lpstr>
      <vt:lpstr>Wyrok Naczelnego Sądu Administracyjnego z 9 lutego 2016 r., sygn. I FSK 1464/14</vt:lpstr>
      <vt:lpstr>Wyrok Naczelnego Sądu Administracyjnego z 9 lutego 2016 r., sygn. I FSK 1464/14</vt:lpstr>
      <vt:lpstr> Główne problemy   Ocena</vt:lpstr>
      <vt:lpstr>Wyrok Naczelnego Sądu Administracyjnego z 9 lutego 2016 r., sygn. I FSK 1464/14</vt:lpstr>
      <vt:lpstr>Wyrok Naczelnego Sądu Administracyjnego z 9 lutego 2016 r., sygn. I FSK 1464/14</vt:lpstr>
    </vt:vector>
  </TitlesOfParts>
  <Company>PricewaterhouseCoopers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 graphics</dc:title>
  <dc:creator>Karolina Lupinska</dc:creator>
  <cp:lastModifiedBy>Wojciech Morawski</cp:lastModifiedBy>
  <cp:revision>1058</cp:revision>
  <cp:lastPrinted>2014-10-24T11:01:21Z</cp:lastPrinted>
  <dcterms:created xsi:type="dcterms:W3CDTF">2013-07-26T09:07:15Z</dcterms:created>
  <dcterms:modified xsi:type="dcterms:W3CDTF">2018-09-05T10:29:33Z</dcterms:modified>
</cp:coreProperties>
</file>