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7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8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9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0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1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2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15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6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19.xml" ContentType="application/vnd.openxmlformats-officedocument.presentationml.notesSlid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20.xml" ContentType="application/vnd.openxmlformats-officedocument.presentationml.notesSlid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519" r:id="rId2"/>
    <p:sldId id="520" r:id="rId3"/>
    <p:sldId id="602" r:id="rId4"/>
    <p:sldId id="634" r:id="rId5"/>
    <p:sldId id="635" r:id="rId6"/>
    <p:sldId id="638" r:id="rId7"/>
    <p:sldId id="639" r:id="rId8"/>
    <p:sldId id="641" r:id="rId9"/>
    <p:sldId id="640" r:id="rId10"/>
    <p:sldId id="642" r:id="rId11"/>
    <p:sldId id="643" r:id="rId12"/>
    <p:sldId id="644" r:id="rId13"/>
    <p:sldId id="645" r:id="rId14"/>
    <p:sldId id="621" r:id="rId15"/>
    <p:sldId id="647" r:id="rId16"/>
    <p:sldId id="648" r:id="rId17"/>
    <p:sldId id="651" r:id="rId18"/>
    <p:sldId id="646" r:id="rId19"/>
    <p:sldId id="603" r:id="rId20"/>
    <p:sldId id="624" r:id="rId21"/>
    <p:sldId id="606" r:id="rId22"/>
    <p:sldId id="629" r:id="rId23"/>
    <p:sldId id="631" r:id="rId24"/>
    <p:sldId id="632" r:id="rId25"/>
  </p:sldIdLst>
  <p:sldSz cx="9144000" cy="6858000" type="screen4x3"/>
  <p:notesSz cx="9944100" cy="6805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3E6D988-11CA-438E-9B25-116A6542D37A}">
          <p14:sldIdLst>
            <p14:sldId id="519"/>
            <p14:sldId id="520"/>
            <p14:sldId id="602"/>
            <p14:sldId id="634"/>
            <p14:sldId id="635"/>
            <p14:sldId id="638"/>
            <p14:sldId id="639"/>
            <p14:sldId id="641"/>
            <p14:sldId id="640"/>
            <p14:sldId id="642"/>
            <p14:sldId id="643"/>
            <p14:sldId id="644"/>
            <p14:sldId id="645"/>
            <p14:sldId id="621"/>
            <p14:sldId id="647"/>
            <p14:sldId id="648"/>
            <p14:sldId id="651"/>
            <p14:sldId id="646"/>
            <p14:sldId id="603"/>
            <p14:sldId id="624"/>
            <p14:sldId id="606"/>
            <p14:sldId id="629"/>
            <p14:sldId id="631"/>
            <p14:sldId id="632"/>
          </p14:sldIdLst>
        </p14:section>
        <p14:section name="Untitled Section" id="{7C09AB2A-7F81-4845-A2ED-A651317ABED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olina Martuszewska" initials="KM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2320"/>
    <a:srgbClr val="F2C0C0"/>
    <a:srgbClr val="EB8C00"/>
    <a:srgbClr val="DC6900"/>
    <a:srgbClr val="A32020"/>
    <a:srgbClr val="E0301E"/>
    <a:srgbClr val="F8EAE7"/>
    <a:srgbClr val="FFB600"/>
    <a:srgbClr val="A3232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16" autoAdjust="0"/>
    <p:restoredTop sz="78129" autoAdjust="0"/>
  </p:normalViewPr>
  <p:slideViewPr>
    <p:cSldViewPr>
      <p:cViewPr varScale="1">
        <p:scale>
          <a:sx n="89" d="100"/>
          <a:sy n="89" d="100"/>
        </p:scale>
        <p:origin x="149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31975" y="0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297A0-432E-479A-BA26-3FA03C5AC423}" type="datetimeFigureOut">
              <a:rPr lang="en-GB" smtClean="0"/>
              <a:t>05/09/2018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31975" y="6464463"/>
            <a:ext cx="4309806" cy="340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B4F63-BE8A-4845-9BEA-64E44E3D1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84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2689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1E428-4521-49B8-9901-011BF76CB2D2}" type="datetimeFigureOut">
              <a:rPr lang="en-GB" smtClean="0"/>
              <a:pPr/>
              <a:t>05/09/2018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73425" y="511175"/>
            <a:ext cx="3400425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411" y="3232667"/>
            <a:ext cx="7955279" cy="30625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2689" y="6464151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AD0E1-B820-4F7B-8B89-8829D7437F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7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464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287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32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655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430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7191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4640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00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6446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71935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088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5316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694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530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458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449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002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789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AD0E1-B820-4F7B-8B89-8829D7437F9D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05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 userDrawn="1"/>
        </p:nvGrpSpPr>
        <p:grpSpPr bwMode="gray">
          <a:xfrm>
            <a:off x="1752601" y="1"/>
            <a:ext cx="7391400" cy="6176009"/>
            <a:chOff x="19140488" y="13674"/>
            <a:chExt cx="7443798" cy="6145827"/>
          </a:xfrm>
        </p:grpSpPr>
        <p:sp>
          <p:nvSpPr>
            <p:cNvPr id="23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4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4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6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7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8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39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40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</p:grp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add the presentation’s main title</a:t>
            </a:r>
            <a:endParaRPr lang="en-US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US" noProof="0" smtClean="0"/>
              <a:t>Subtitle and date (move higher if title is only one line)</a:t>
            </a:r>
            <a:endParaRPr lang="en-US" noProof="0" dirty="0" smtClean="0"/>
          </a:p>
        </p:txBody>
      </p:sp>
      <p:sp>
        <p:nvSpPr>
          <p:cNvPr id="21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noProof="0" smtClean="0"/>
              <a:t>www.pwc.com</a:t>
            </a:r>
            <a:endParaRPr lang="en-US" noProof="0" dirty="0"/>
          </a:p>
        </p:txBody>
      </p:sp>
      <p:grpSp>
        <p:nvGrpSpPr>
          <p:cNvPr id="16" name="Group 32"/>
          <p:cNvGrpSpPr/>
          <p:nvPr userDrawn="1"/>
        </p:nvGrpSpPr>
        <p:grpSpPr>
          <a:xfrm>
            <a:off x="968592" y="6170991"/>
            <a:ext cx="914400" cy="533479"/>
            <a:chOff x="518032" y="978681"/>
            <a:chExt cx="4572000" cy="2667393"/>
          </a:xfrm>
        </p:grpSpPr>
        <p:sp>
          <p:nvSpPr>
            <p:cNvPr id="17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463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1752600"/>
            <a:ext cx="80772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cxnSp>
        <p:nvCxnSpPr>
          <p:cNvPr id="15" name="Shape 14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410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3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873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000" dirty="0">
                <a:solidFill>
                  <a:srgbClr val="000000"/>
                </a:solidFill>
                <a:cs typeface="Arial" pitchFamily="34" charset="0"/>
              </a:rPr>
              <a:t>Value graphics</a:t>
            </a:r>
          </a:p>
        </p:txBody>
      </p:sp>
    </p:spTree>
    <p:extLst>
      <p:ext uri="{BB962C8B-B14F-4D97-AF65-F5344CB8AC3E}">
        <p14:creationId xmlns:p14="http://schemas.microsoft.com/office/powerpoint/2010/main" val="172891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5867400"/>
            <a:ext cx="4800600" cy="762000"/>
          </a:xfrm>
        </p:spPr>
        <p:txBody>
          <a:bodyPr anchor="b"/>
          <a:lstStyle>
            <a:lvl1pPr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noProof="0" smtClean="0"/>
              <a:t>Add legal and copyright disclaimers here.</a:t>
            </a:r>
            <a:endParaRPr lang="en-GB" noProof="0"/>
          </a:p>
        </p:txBody>
      </p:sp>
      <p:cxnSp>
        <p:nvCxnSpPr>
          <p:cNvPr id="7" name="Shape 6"/>
          <p:cNvCxnSpPr/>
          <p:nvPr/>
        </p:nvCxnSpPr>
        <p:spPr>
          <a:xfrm rot="5400000" flipH="1" flipV="1">
            <a:off x="4419602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94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33400" y="685800"/>
            <a:ext cx="8077200" cy="10668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Click to edit Master title style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3"/>
          </p:nvPr>
        </p:nvSpPr>
        <p:spPr>
          <a:xfrm>
            <a:off x="533401" y="2819400"/>
            <a:ext cx="3962399" cy="3352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 bwMode="black">
          <a:xfrm>
            <a:off x="533400" y="1905001"/>
            <a:ext cx="8077200" cy="7620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smtClean="0"/>
              <a:t>Click to edit Master subtitle style</a:t>
            </a:r>
          </a:p>
        </p:txBody>
      </p:sp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324600"/>
            <a:ext cx="52578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6477001"/>
            <a:ext cx="2590800" cy="1524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PwC</a:t>
            </a:r>
            <a:endParaRPr lang="en-GB" sz="1000" noProof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hape 11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86600" y="6324600"/>
            <a:ext cx="1524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4041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1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dirty="0" smtClean="0"/>
              <a:t>Click to edit</a:t>
            </a:r>
            <a:br>
              <a:rPr lang="en-US" noProof="0" dirty="0" smtClean="0"/>
            </a:br>
            <a:r>
              <a:rPr lang="en-US" noProof="0" dirty="0" smtClean="0"/>
              <a:t>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1752600"/>
            <a:ext cx="8077199" cy="441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580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Tx/>
        <a:buFontTx/>
        <a:buNone/>
        <a:tabLst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•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-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◦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›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7432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Pct val="100000"/>
        <a:buFont typeface="+mj-lt"/>
        <a:buAutoNum type="arabicPeriod"/>
        <a:tabLst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alpha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roman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itchFamily="34" charset="0"/>
        <a:buNone/>
        <a:defRPr sz="20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notesSlide" Target="../notesSlides/notesSlide1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Konieczności </a:t>
            </a:r>
            <a:r>
              <a:rPr lang="pl-PL" sz="2800" dirty="0"/>
              <a:t>badania dobrej wiary przez organ, gdy nie doszło do </a:t>
            </a:r>
            <a:r>
              <a:rPr lang="pl-PL" sz="2800" dirty="0" smtClean="0"/>
              <a:t>transakcji</a:t>
            </a:r>
            <a:br>
              <a:rPr lang="pl-PL" sz="2800" dirty="0" smtClean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400" dirty="0" smtClean="0"/>
              <a:t>- Mariusz Marecki</a:t>
            </a:r>
            <a:endParaRPr lang="en-US" sz="28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835696" y="2492896"/>
            <a:ext cx="5343525" cy="1562473"/>
          </a:xfrm>
        </p:spPr>
        <p:txBody>
          <a:bodyPr/>
          <a:lstStyle/>
          <a:p>
            <a:endParaRPr lang="pl-PL" sz="2400" dirty="0" smtClean="0"/>
          </a:p>
          <a:p>
            <a:endParaRPr lang="pl-PL" sz="2400" dirty="0"/>
          </a:p>
          <a:p>
            <a:endParaRPr lang="pl-PL" sz="2400" i="1" dirty="0"/>
          </a:p>
          <a:p>
            <a:endParaRPr lang="pl-PL" sz="2000" i="1" dirty="0" smtClean="0"/>
          </a:p>
          <a:p>
            <a:endParaRPr lang="pl-PL" sz="2000" i="1" dirty="0" smtClean="0"/>
          </a:p>
          <a:p>
            <a:r>
              <a:rPr lang="pl-PL" sz="2000" i="1" dirty="0" smtClean="0"/>
              <a:t>Wyrok Naczelnego Sądu Administracyjnego </a:t>
            </a:r>
            <a:r>
              <a:rPr lang="pl-PL" sz="2000" i="1" dirty="0"/>
              <a:t>z 23 listopada 2016 r., sygn. I FSK 566/15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www.pwc.com</a:t>
            </a:r>
            <a:r>
              <a:rPr lang="pl-PL" dirty="0" smtClean="0"/>
              <a:t>/</a:t>
            </a:r>
            <a:r>
              <a:rPr lang="pl-PL" dirty="0" err="1" smtClean="0"/>
              <a:t>pl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763688" y="4433902"/>
            <a:ext cx="2634229" cy="3600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2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Trybunału z dnia </a:t>
            </a:r>
            <a:r>
              <a:rPr lang="pl-PL" altLang="pl-PL" sz="2200" dirty="0" smtClean="0"/>
              <a:t>22 października 2015 </a:t>
            </a:r>
            <a:r>
              <a:rPr lang="pl-PL" altLang="pl-PL" sz="2200" dirty="0"/>
              <a:t>r. </a:t>
            </a:r>
            <a:br>
              <a:rPr lang="pl-PL" altLang="pl-PL" sz="2200" dirty="0"/>
            </a:br>
            <a:r>
              <a:rPr lang="pl-PL" altLang="pl-PL" sz="2200" dirty="0" smtClean="0"/>
              <a:t>(</a:t>
            </a:r>
            <a:r>
              <a:rPr lang="pl-PL" altLang="pl-PL" sz="2200" dirty="0" err="1" smtClean="0"/>
              <a:t>Stehcemp</a:t>
            </a:r>
            <a:r>
              <a:rPr lang="pl-PL" altLang="pl-PL" sz="2200" dirty="0" smtClean="0"/>
              <a:t>, C-277/14</a:t>
            </a:r>
            <a:r>
              <a:rPr lang="pl-PL" altLang="pl-PL" sz="2200" dirty="0"/>
              <a:t>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Zarys stanu faktycznego: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Dostawca </a:t>
            </a: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nie był zarejestrowany do celów VAT</a:t>
            </a:r>
            <a:r>
              <a:rPr lang="pl-PL" sz="1800" b="0" i="0" dirty="0">
                <a:solidFill>
                  <a:schemeClr val="tx1"/>
                </a:solidFill>
              </a:rPr>
              <a:t>, nie </a:t>
            </a:r>
            <a:r>
              <a:rPr lang="pl-PL" sz="1800" b="0" i="0" dirty="0" smtClean="0">
                <a:solidFill>
                  <a:schemeClr val="tx1"/>
                </a:solidFill>
              </a:rPr>
              <a:t>składał </a:t>
            </a:r>
            <a:r>
              <a:rPr lang="pl-PL" sz="1800" b="0" i="0" dirty="0">
                <a:solidFill>
                  <a:schemeClr val="tx1"/>
                </a:solidFill>
              </a:rPr>
              <a:t>deklaracji podatkowych i nie </a:t>
            </a:r>
            <a:r>
              <a:rPr lang="pl-PL" sz="1800" b="0" i="0" dirty="0" smtClean="0">
                <a:solidFill>
                  <a:schemeClr val="tx1"/>
                </a:solidFill>
              </a:rPr>
              <a:t>płacił podatków,</a:t>
            </a: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nie ogłaszał </a:t>
            </a:r>
            <a:r>
              <a:rPr lang="pl-PL" sz="1800" b="0" i="0" dirty="0">
                <a:solidFill>
                  <a:schemeClr val="tx1"/>
                </a:solidFill>
              </a:rPr>
              <a:t>rocznych sprawozdań finansowych i nie </a:t>
            </a:r>
            <a:r>
              <a:rPr lang="pl-PL" sz="1800" b="0" i="0" dirty="0" smtClean="0">
                <a:solidFill>
                  <a:schemeClr val="tx1"/>
                </a:solidFill>
              </a:rPr>
              <a:t>posiadał </a:t>
            </a:r>
            <a:r>
              <a:rPr lang="pl-PL" sz="1800" b="0" i="0" dirty="0">
                <a:solidFill>
                  <a:schemeClr val="tx1"/>
                </a:solidFill>
              </a:rPr>
              <a:t>koncesji na obrót paliwami </a:t>
            </a:r>
            <a:r>
              <a:rPr lang="pl-PL" sz="1800" b="0" i="0" dirty="0" smtClean="0">
                <a:solidFill>
                  <a:schemeClr val="tx1"/>
                </a:solidFill>
              </a:rPr>
              <a:t>ciekłymi.</a:t>
            </a: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/>
              <a:t>Siedziba dostawcy była </a:t>
            </a:r>
            <a:r>
              <a:rPr lang="pl-PL" sz="1800" b="0" i="0" dirty="0" smtClean="0"/>
              <a:t>zdewastowana.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/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Nie było kontaktu z dostawcą.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W </a:t>
            </a:r>
            <a:r>
              <a:rPr lang="pl-PL" sz="1800" b="0" i="0" dirty="0"/>
              <a:t>odniesieniu do każdej transakcji </a:t>
            </a:r>
            <a:r>
              <a:rPr lang="pl-PL" sz="1800" b="0" i="0" dirty="0" smtClean="0"/>
              <a:t>podatnicy otrzymywali oryginalny</a:t>
            </a: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96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Trybunału z dnia 22 października 2015 r. </a:t>
            </a:r>
            <a:br>
              <a:rPr lang="pl-PL" altLang="pl-PL" sz="2200" dirty="0"/>
            </a:br>
            <a:r>
              <a:rPr lang="pl-PL" altLang="pl-PL" sz="2200" dirty="0"/>
              <a:t>(</a:t>
            </a:r>
            <a:r>
              <a:rPr lang="pl-PL" altLang="pl-PL" sz="2200" dirty="0" err="1"/>
              <a:t>Stehcemp</a:t>
            </a:r>
            <a:r>
              <a:rPr lang="pl-PL" altLang="pl-PL" sz="2200" dirty="0"/>
              <a:t>, C-277/14)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Stanowisko TSUE:</a:t>
            </a: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Na prawo </a:t>
            </a:r>
            <a:r>
              <a:rPr lang="pl-PL" sz="1800" b="0" i="0" dirty="0">
                <a:solidFill>
                  <a:schemeClr val="tx1"/>
                </a:solidFill>
              </a:rPr>
              <a:t>do odliczenia podatku VAT należnego lub zapłaconego od </a:t>
            </a:r>
            <a:r>
              <a:rPr lang="pl-PL" sz="1800" b="0" i="0" dirty="0" smtClean="0">
                <a:solidFill>
                  <a:schemeClr val="tx1"/>
                </a:solidFill>
              </a:rPr>
              <a:t>dostarczonych </a:t>
            </a:r>
            <a:r>
              <a:rPr lang="pl-PL" sz="1800" b="0" i="0" dirty="0">
                <a:solidFill>
                  <a:schemeClr val="tx1"/>
                </a:solidFill>
              </a:rPr>
              <a:t>towarów </a:t>
            </a:r>
            <a:r>
              <a:rPr lang="pl-PL" sz="1800" i="0" dirty="0" smtClean="0">
                <a:solidFill>
                  <a:schemeClr val="tx1"/>
                </a:solidFill>
              </a:rPr>
              <a:t>nie wpływa okoliczność</a:t>
            </a:r>
            <a:r>
              <a:rPr lang="pl-PL" sz="1800" b="0" i="0" dirty="0" smtClean="0">
                <a:solidFill>
                  <a:schemeClr val="tx1"/>
                </a:solidFill>
              </a:rPr>
              <a:t>, </a:t>
            </a:r>
            <a:r>
              <a:rPr lang="pl-PL" sz="1800" b="0" i="0" dirty="0">
                <a:solidFill>
                  <a:schemeClr val="tx1"/>
                </a:solidFill>
              </a:rPr>
              <a:t>iż faktura została wystawiona przez </a:t>
            </a:r>
            <a:r>
              <a:rPr lang="pl-PL" sz="1800" b="0" i="0" dirty="0" smtClean="0">
                <a:solidFill>
                  <a:schemeClr val="tx1"/>
                </a:solidFill>
              </a:rPr>
              <a:t>podmiot nieistniejący.</a:t>
            </a: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Chyba </a:t>
            </a:r>
            <a:r>
              <a:rPr lang="pl-PL" sz="1800" b="0" i="0" dirty="0">
                <a:solidFill>
                  <a:schemeClr val="tx1"/>
                </a:solidFill>
              </a:rPr>
              <a:t>że </a:t>
            </a:r>
            <a:r>
              <a:rPr lang="pl-PL" sz="1800" i="0" dirty="0" smtClean="0">
                <a:solidFill>
                  <a:schemeClr val="tx1"/>
                </a:solidFill>
              </a:rPr>
              <a:t>zostanie </a:t>
            </a:r>
            <a:r>
              <a:rPr lang="pl-PL" sz="1800" i="0" dirty="0">
                <a:solidFill>
                  <a:schemeClr val="tx1"/>
                </a:solidFill>
              </a:rPr>
              <a:t>wykazane</a:t>
            </a:r>
            <a:r>
              <a:rPr lang="pl-PL" sz="1800" b="0" i="0" dirty="0" smtClean="0">
                <a:solidFill>
                  <a:schemeClr val="tx1"/>
                </a:solidFill>
              </a:rPr>
              <a:t>, </a:t>
            </a:r>
            <a:r>
              <a:rPr lang="pl-PL" sz="1800" b="0" i="0" dirty="0">
                <a:solidFill>
                  <a:schemeClr val="tx1"/>
                </a:solidFill>
              </a:rPr>
              <a:t>że </a:t>
            </a:r>
            <a:r>
              <a:rPr lang="pl-PL" sz="1800" b="0" i="0" dirty="0" smtClean="0">
                <a:solidFill>
                  <a:schemeClr val="tx1"/>
                </a:solidFill>
              </a:rPr>
              <a:t>podatnik </a:t>
            </a:r>
            <a:r>
              <a:rPr lang="pl-PL" sz="1800" b="0" i="0" dirty="0">
                <a:solidFill>
                  <a:schemeClr val="tx1"/>
                </a:solidFill>
              </a:rPr>
              <a:t>wiedział lub powinien był wiedzieć, iż </a:t>
            </a:r>
            <a:r>
              <a:rPr lang="pl-PL" sz="1800" b="0" i="0" dirty="0" smtClean="0">
                <a:solidFill>
                  <a:schemeClr val="tx1"/>
                </a:solidFill>
              </a:rPr>
              <a:t>dostawa </a:t>
            </a:r>
            <a:r>
              <a:rPr lang="pl-PL" sz="1800" b="0" i="0" dirty="0">
                <a:solidFill>
                  <a:schemeClr val="tx1"/>
                </a:solidFill>
              </a:rPr>
              <a:t>wiązała się z </a:t>
            </a:r>
            <a:r>
              <a:rPr lang="pl-PL" sz="1800" b="0" i="0" dirty="0" smtClean="0">
                <a:solidFill>
                  <a:schemeClr val="tx1"/>
                </a:solidFill>
              </a:rPr>
              <a:t>przestępstwem.</a:t>
            </a: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/>
          </a:p>
          <a:p>
            <a:pPr marL="723900" lvl="2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Ale tylko  w </a:t>
            </a:r>
            <a:r>
              <a:rPr lang="pl-PL" sz="1800" b="0" i="0" dirty="0"/>
              <a:t>świetle obiektywnych przesłanek i bez wymagania od podatnika ustaleń, do których nie jest on </a:t>
            </a:r>
            <a:r>
              <a:rPr lang="pl-PL" sz="1800" b="0" i="0" dirty="0" smtClean="0"/>
              <a:t>zobowiązany.</a:t>
            </a: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742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Trybunału z dnia </a:t>
            </a:r>
            <a:r>
              <a:rPr lang="pl-PL" altLang="pl-PL" sz="2200" dirty="0" smtClean="0"/>
              <a:t>31 stycznia 2013 </a:t>
            </a:r>
            <a:r>
              <a:rPr lang="pl-PL" altLang="pl-PL" sz="2200" dirty="0"/>
              <a:t>r. </a:t>
            </a:r>
            <a:br>
              <a:rPr lang="pl-PL" altLang="pl-PL" sz="2200" dirty="0"/>
            </a:br>
            <a:r>
              <a:rPr lang="pl-PL" altLang="pl-PL" sz="2200" dirty="0"/>
              <a:t>(ŁWK – 56 EOOD, </a:t>
            </a:r>
            <a:r>
              <a:rPr lang="pl-PL" altLang="pl-PL" sz="2200" dirty="0" smtClean="0"/>
              <a:t>C-643/11)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Zarys stanu faktycznego: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Podatnik przedstawił </a:t>
            </a: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/>
              <a:t>dowody dostawy, </a:t>
            </a:r>
            <a:endParaRPr lang="pl-PL" sz="1800" b="0" i="0" dirty="0" smtClean="0"/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certyfikaty wagi, </a:t>
            </a:r>
            <a:endParaRPr lang="pl-PL" sz="1800" b="0" i="0" dirty="0"/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listy przewozowe.</a:t>
            </a: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Dokumenty zawierały nieprawidłowości.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/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/>
              <a:t>Organ podatkowy uznał, że </a:t>
            </a:r>
            <a:r>
              <a:rPr lang="pl-PL" sz="1800" i="0" dirty="0"/>
              <a:t>nie zostało wykazane, iż dostawy zostały </a:t>
            </a:r>
            <a:r>
              <a:rPr lang="pl-PL" sz="1800" i="0" dirty="0" smtClean="0"/>
              <a:t>zrealizowane</a:t>
            </a:r>
            <a:r>
              <a:rPr lang="pl-PL" sz="1800" b="0" i="0" dirty="0" smtClean="0"/>
              <a:t>.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/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W </a:t>
            </a:r>
            <a:r>
              <a:rPr lang="pl-PL" sz="1800" b="0" i="0" dirty="0"/>
              <a:t>odniesieniu do każdej transakcji </a:t>
            </a:r>
            <a:r>
              <a:rPr lang="pl-PL" sz="1800" b="0" i="0" dirty="0" smtClean="0"/>
              <a:t>podatnicy otrzymywali oryginalny</a:t>
            </a: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Trybunału z dnia 31 stycznia 2013 r. </a:t>
            </a:r>
            <a:br>
              <a:rPr lang="pl-PL" altLang="pl-PL" sz="2200" dirty="0"/>
            </a:br>
            <a:r>
              <a:rPr lang="pl-PL" altLang="pl-PL" sz="2200" dirty="0"/>
              <a:t>(ŁWK – 56 EOOD, C-643/11)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Stanowisko TSUE:</a:t>
            </a: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 razie </a:t>
            </a:r>
            <a:r>
              <a:rPr lang="pl-PL" sz="1800" b="0" i="0" dirty="0">
                <a:solidFill>
                  <a:schemeClr val="tx1"/>
                </a:solidFill>
              </a:rPr>
              <a:t>uznania, iż transakcja nie miała rzeczywiście miejsca, w związku z działaniami bezprawnymi lub nieprawidłowościami popełnionymi przez wystawcę faktury lub na wcześniejszym etapie obrotu w stosunku do transakcji powoływanej jako podstawa prawa do odliczenia, należy ustalić </a:t>
            </a:r>
            <a:r>
              <a:rPr lang="pl-PL" sz="1800" i="0" dirty="0">
                <a:solidFill>
                  <a:schemeClr val="tx1"/>
                </a:solidFill>
              </a:rPr>
              <a:t>na podstawie obiektywnych okoliczności</a:t>
            </a:r>
            <a:r>
              <a:rPr lang="pl-PL" sz="1800" b="0" i="0" dirty="0">
                <a:solidFill>
                  <a:schemeClr val="tx1"/>
                </a:solidFill>
              </a:rPr>
              <a:t> i </a:t>
            </a:r>
            <a:r>
              <a:rPr lang="pl-PL" sz="1800" i="0" dirty="0">
                <a:solidFill>
                  <a:schemeClr val="tx1"/>
                </a:solidFill>
              </a:rPr>
              <a:t>bez wymagania od odbiorcy faktury podejmowania czynności sprawdzających</a:t>
            </a:r>
            <a:r>
              <a:rPr lang="pl-PL" sz="1800" b="0" i="0" dirty="0">
                <a:solidFill>
                  <a:schemeClr val="tx1"/>
                </a:solidFill>
              </a:rPr>
              <a:t>, które nie są jego zadaniem, że odbiorca ten wiedział lub powinien był wiedzieć, iż transakcja wiąże się z naruszeniem przepisów o podatku od wartości dodanej, co ustalić powinien sąd odsyłający.</a:t>
            </a:r>
            <a:endParaRPr lang="pl-PL" sz="1800" b="0" i="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683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Tło problemu – wyroki sądów administracyjnych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14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2648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 smtClean="0"/>
              <a:t>Wyroki </a:t>
            </a:r>
            <a:r>
              <a:rPr lang="pl-PL" altLang="pl-PL" sz="2200" dirty="0"/>
              <a:t>sądów administracyjnych </a:t>
            </a:r>
            <a:r>
              <a:rPr lang="pl-PL" altLang="pl-PL" sz="2200" dirty="0" smtClean="0"/>
              <a:t>w zakresie dobrej wiary </a:t>
            </a:r>
            <a:r>
              <a:rPr lang="pl-PL" altLang="pl-PL" sz="2200" dirty="0"/>
              <a:t>i </a:t>
            </a:r>
            <a:r>
              <a:rPr lang="pl-PL" altLang="pl-PL" sz="2200" dirty="0" smtClean="0"/>
              <a:t>należytej </a:t>
            </a:r>
            <a:r>
              <a:rPr lang="pl-PL" altLang="pl-PL" sz="2200" dirty="0"/>
              <a:t>staranność </a:t>
            </a:r>
            <a:r>
              <a:rPr lang="pl-PL" altLang="pl-PL" sz="2200" dirty="0" smtClean="0"/>
              <a:t>podatnika – statystyka </a:t>
            </a:r>
            <a:r>
              <a:rPr lang="pl-PL" altLang="pl-PL" sz="2200" b="0" dirty="0" smtClean="0"/>
              <a:t>(opracowanie własne)</a:t>
            </a:r>
            <a:r>
              <a:rPr lang="pl-PL" altLang="pl-PL" sz="2200" dirty="0" smtClean="0"/>
              <a:t> 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r>
              <a:rPr lang="pl-PL" sz="1800" b="0" i="0" dirty="0" smtClean="0">
                <a:solidFill>
                  <a:schemeClr val="tx1"/>
                </a:solidFill>
              </a:rPr>
              <a:t> </a:t>
            </a:r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Wyroki Naczelnego Sądu Administracyjnego :</a:t>
            </a:r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 </a:t>
            </a:r>
            <a:r>
              <a:rPr lang="pl-PL" sz="1800" b="0" i="0" dirty="0">
                <a:solidFill>
                  <a:schemeClr val="tx1"/>
                </a:solidFill>
              </a:rPr>
              <a:t>2016 r. zapadło </a:t>
            </a:r>
            <a:r>
              <a:rPr lang="pl-PL" sz="1800" i="0" dirty="0">
                <a:solidFill>
                  <a:schemeClr val="tx1"/>
                </a:solidFill>
              </a:rPr>
              <a:t>58 wyroków</a:t>
            </a:r>
            <a:r>
              <a:rPr lang="pl-PL" sz="1800" b="0" i="0" dirty="0">
                <a:solidFill>
                  <a:schemeClr val="tx1"/>
                </a:solidFill>
              </a:rPr>
              <a:t>, z czego </a:t>
            </a:r>
            <a:r>
              <a:rPr lang="pl-PL" sz="1800" b="0" i="0" dirty="0">
                <a:solidFill>
                  <a:srgbClr val="00B050"/>
                </a:solidFill>
              </a:rPr>
              <a:t>6 pozytywnych </a:t>
            </a:r>
            <a:r>
              <a:rPr lang="pl-PL" sz="1800" b="0" i="0" dirty="0">
                <a:solidFill>
                  <a:schemeClr val="tx1"/>
                </a:solidFill>
              </a:rPr>
              <a:t>(10,4%), a </a:t>
            </a:r>
            <a:r>
              <a:rPr lang="pl-PL" sz="1800" b="0" i="0" dirty="0">
                <a:solidFill>
                  <a:schemeClr val="accent2"/>
                </a:solidFill>
              </a:rPr>
              <a:t>52 negatywne</a:t>
            </a:r>
            <a:r>
              <a:rPr lang="pl-PL" sz="1800" b="0" i="0" dirty="0">
                <a:solidFill>
                  <a:schemeClr val="tx1"/>
                </a:solidFill>
              </a:rPr>
              <a:t> (89,6%). </a:t>
            </a: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 </a:t>
            </a:r>
            <a:r>
              <a:rPr lang="pl-PL" sz="1800" b="0" i="0" dirty="0">
                <a:solidFill>
                  <a:schemeClr val="tx1"/>
                </a:solidFill>
              </a:rPr>
              <a:t>2017 r. zapadło </a:t>
            </a:r>
            <a:r>
              <a:rPr lang="pl-PL" sz="1800" i="0" dirty="0">
                <a:solidFill>
                  <a:schemeClr val="tx1"/>
                </a:solidFill>
              </a:rPr>
              <a:t>5 wyroków</a:t>
            </a:r>
            <a:r>
              <a:rPr lang="pl-PL" sz="1800" b="0" i="0" dirty="0">
                <a:solidFill>
                  <a:schemeClr val="tx1"/>
                </a:solidFill>
              </a:rPr>
              <a:t>, </a:t>
            </a:r>
            <a:r>
              <a:rPr lang="pl-PL" sz="1800" b="0" i="0" dirty="0">
                <a:solidFill>
                  <a:schemeClr val="accent2"/>
                </a:solidFill>
              </a:rPr>
              <a:t>wszystkie negatywne</a:t>
            </a:r>
            <a:r>
              <a:rPr lang="pl-PL" sz="1800" i="0" dirty="0">
                <a:solidFill>
                  <a:schemeClr val="tx1"/>
                </a:solidFill>
              </a:rPr>
              <a:t>.</a:t>
            </a: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Wyroki Wojewódzkich Sądów Administracyjnych:</a:t>
            </a: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w 2016 r. zapadło </a:t>
            </a:r>
            <a:r>
              <a:rPr lang="pl-PL" sz="1800" i="0" dirty="0">
                <a:solidFill>
                  <a:schemeClr val="tx1"/>
                </a:solidFill>
              </a:rPr>
              <a:t>226 wyroków</a:t>
            </a:r>
            <a:r>
              <a:rPr lang="pl-PL" sz="1800" b="0" i="0" dirty="0">
                <a:solidFill>
                  <a:schemeClr val="tx1"/>
                </a:solidFill>
              </a:rPr>
              <a:t>, z czego </a:t>
            </a:r>
            <a:r>
              <a:rPr lang="pl-PL" sz="1800" b="0" i="0" dirty="0">
                <a:solidFill>
                  <a:srgbClr val="00B050"/>
                </a:solidFill>
              </a:rPr>
              <a:t>17 pozytywnych </a:t>
            </a:r>
            <a:r>
              <a:rPr lang="pl-PL" sz="1800" b="0" i="0" dirty="0">
                <a:solidFill>
                  <a:schemeClr val="tx1"/>
                </a:solidFill>
              </a:rPr>
              <a:t>(7,5%) i </a:t>
            </a:r>
            <a:r>
              <a:rPr lang="pl-PL" sz="1800" b="0" i="0" dirty="0">
                <a:solidFill>
                  <a:schemeClr val="accent2"/>
                </a:solidFill>
              </a:rPr>
              <a:t>209 negatywnych</a:t>
            </a:r>
            <a:r>
              <a:rPr lang="pl-PL" sz="1800" b="0" i="0" dirty="0">
                <a:solidFill>
                  <a:schemeClr val="tx1"/>
                </a:solidFill>
              </a:rPr>
              <a:t> (92,5%).</a:t>
            </a:r>
            <a:r>
              <a:rPr lang="pl-PL" sz="1800" i="0" dirty="0">
                <a:solidFill>
                  <a:schemeClr val="tx1"/>
                </a:solidFill>
              </a:rPr>
              <a:t> </a:t>
            </a:r>
            <a:endParaRPr lang="pl-PL" sz="180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w 2017 r. zapadło </a:t>
            </a:r>
            <a:r>
              <a:rPr lang="pl-PL" sz="1800" i="0" dirty="0">
                <a:solidFill>
                  <a:schemeClr val="tx1"/>
                </a:solidFill>
              </a:rPr>
              <a:t>29 wyroków</a:t>
            </a:r>
            <a:r>
              <a:rPr lang="pl-PL" sz="1800" b="0" i="0" dirty="0">
                <a:solidFill>
                  <a:schemeClr val="tx1"/>
                </a:solidFill>
              </a:rPr>
              <a:t>, </a:t>
            </a:r>
            <a:r>
              <a:rPr lang="pl-PL" sz="1800" b="0" i="0" dirty="0">
                <a:solidFill>
                  <a:schemeClr val="accent2"/>
                </a:solidFill>
              </a:rPr>
              <a:t>wszystkie negatywne</a:t>
            </a:r>
            <a:r>
              <a:rPr lang="pl-PL" sz="1800" b="0" i="0" dirty="0">
                <a:solidFill>
                  <a:schemeClr val="tx1"/>
                </a:solidFill>
              </a:rPr>
              <a:t>.</a:t>
            </a:r>
            <a:endParaRPr lang="pl-PL" sz="1800" b="0" i="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284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 smtClean="0"/>
              <a:t>Wyroki </a:t>
            </a:r>
            <a:r>
              <a:rPr lang="pl-PL" altLang="pl-PL" sz="2200" dirty="0"/>
              <a:t>sądów administracyjnych </a:t>
            </a:r>
            <a:r>
              <a:rPr lang="pl-PL" altLang="pl-PL" sz="2200" dirty="0" smtClean="0"/>
              <a:t>w zakresie dobrej wiary </a:t>
            </a:r>
            <a:r>
              <a:rPr lang="pl-PL" altLang="pl-PL" sz="2200" dirty="0"/>
              <a:t>i </a:t>
            </a:r>
            <a:r>
              <a:rPr lang="pl-PL" altLang="pl-PL" sz="2200" dirty="0" smtClean="0"/>
              <a:t>należytej </a:t>
            </a:r>
            <a:r>
              <a:rPr lang="pl-PL" altLang="pl-PL" sz="2200" dirty="0"/>
              <a:t>staranność </a:t>
            </a:r>
            <a:r>
              <a:rPr lang="pl-PL" altLang="pl-PL" sz="2200" dirty="0" smtClean="0"/>
              <a:t>podatnika – przykład 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r>
              <a:rPr lang="pl-PL" sz="1800" b="0" i="0" dirty="0" smtClean="0">
                <a:solidFill>
                  <a:schemeClr val="tx1"/>
                </a:solidFill>
              </a:rPr>
              <a:t> </a:t>
            </a:r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Wyrok Naczelnego Sądu Administracyjnego z dnia 1 lipca 2016 r., sygn. I </a:t>
            </a:r>
            <a:r>
              <a:rPr lang="pl-PL" sz="1800" i="0" dirty="0">
                <a:solidFill>
                  <a:schemeClr val="tx1"/>
                </a:solidFill>
              </a:rPr>
              <a:t>FSK </a:t>
            </a:r>
            <a:r>
              <a:rPr lang="pl-PL" sz="1800" i="0" dirty="0" smtClean="0">
                <a:solidFill>
                  <a:schemeClr val="tx1"/>
                </a:solidFill>
              </a:rPr>
              <a:t>2017/14</a:t>
            </a:r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Sprawa </a:t>
            </a:r>
            <a:r>
              <a:rPr lang="pl-PL" sz="1800" b="0" i="0" dirty="0">
                <a:solidFill>
                  <a:schemeClr val="tx1"/>
                </a:solidFill>
              </a:rPr>
              <a:t>podatku od towarów i usług (dalej: podatek VAT) za miesiące od </a:t>
            </a:r>
            <a:r>
              <a:rPr lang="pl-PL" sz="1800" i="0" dirty="0">
                <a:solidFill>
                  <a:schemeClr val="tx1"/>
                </a:solidFill>
              </a:rPr>
              <a:t>stycznia do października 2006 r</a:t>
            </a:r>
            <a:r>
              <a:rPr lang="pl-PL" sz="1800" i="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dirty="0" smtClean="0">
                <a:solidFill>
                  <a:schemeClr val="tx1"/>
                </a:solidFill>
              </a:rPr>
              <a:t>„Nawet </a:t>
            </a:r>
            <a:r>
              <a:rPr lang="pl-PL" sz="1800" b="0" dirty="0">
                <a:solidFill>
                  <a:schemeClr val="tx1"/>
                </a:solidFill>
              </a:rPr>
              <a:t>to że Skarżący - jak twierdził - nie miał podejrzeń i wątpliwości wobec kontrahenta, </a:t>
            </a:r>
            <a:r>
              <a:rPr lang="pl-PL" sz="1800" dirty="0">
                <a:solidFill>
                  <a:schemeClr val="tx1"/>
                </a:solidFill>
              </a:rPr>
              <a:t>nie oznaczało, że nie powinien ich mieć </a:t>
            </a:r>
            <a:r>
              <a:rPr lang="pl-PL" sz="1800" b="0" dirty="0">
                <a:solidFill>
                  <a:schemeClr val="tx1"/>
                </a:solidFill>
              </a:rPr>
              <a:t>w realiach obrotu w którym </a:t>
            </a:r>
            <a:r>
              <a:rPr lang="pl-PL" sz="1800" b="0" dirty="0" smtClean="0">
                <a:solidFill>
                  <a:schemeClr val="tx1"/>
                </a:solidFill>
              </a:rPr>
              <a:t>uczestniczył. (…) przyjęta </a:t>
            </a:r>
            <a:r>
              <a:rPr lang="pl-PL" sz="1800" b="0" dirty="0">
                <a:solidFill>
                  <a:schemeClr val="tx1"/>
                </a:solidFill>
              </a:rPr>
              <a:t>przez niego postawa w żadnym wypadku nie mogła usprawiedliwiać niewiedzy, braku podejrzeń, czy braku świadomości co do istnienia po stronie kontrahenta działań "przestępczych", tudzież niezgodnego z prawem wykorzystania konstrukcji podatku VAT w odniesieniu do sfery podatku naliczonego</a:t>
            </a:r>
            <a:r>
              <a:rPr lang="pl-PL" sz="1800" b="0" dirty="0" smtClean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480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 smtClean="0"/>
              <a:t>Wyroki </a:t>
            </a:r>
            <a:r>
              <a:rPr lang="pl-PL" altLang="pl-PL" sz="2200" dirty="0"/>
              <a:t>sądów administracyjnych </a:t>
            </a:r>
            <a:r>
              <a:rPr lang="pl-PL" altLang="pl-PL" sz="2200" dirty="0" smtClean="0"/>
              <a:t>w zakresie dobrej wiary </a:t>
            </a:r>
            <a:r>
              <a:rPr lang="pl-PL" altLang="pl-PL" sz="2200" dirty="0"/>
              <a:t>i </a:t>
            </a:r>
            <a:r>
              <a:rPr lang="pl-PL" altLang="pl-PL" sz="2200" dirty="0" smtClean="0"/>
              <a:t>należytej </a:t>
            </a:r>
            <a:r>
              <a:rPr lang="pl-PL" altLang="pl-PL" sz="2200" dirty="0"/>
              <a:t>staranność </a:t>
            </a:r>
            <a:r>
              <a:rPr lang="pl-PL" altLang="pl-PL" sz="2200" dirty="0" smtClean="0"/>
              <a:t>podatnika – przykład 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r>
              <a:rPr lang="pl-PL" sz="1800" b="0" i="0" dirty="0" smtClean="0">
                <a:solidFill>
                  <a:schemeClr val="tx1"/>
                </a:solidFill>
              </a:rPr>
              <a:t> </a:t>
            </a:r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Wyrok Naczelnego Sądu Administracyjnego z dnia 1 lipca 2016 r., sygn. I </a:t>
            </a:r>
            <a:r>
              <a:rPr lang="pl-PL" sz="1800" i="0" dirty="0">
                <a:solidFill>
                  <a:schemeClr val="tx1"/>
                </a:solidFill>
              </a:rPr>
              <a:t>FSK </a:t>
            </a:r>
            <a:r>
              <a:rPr lang="pl-PL" sz="1800" i="0" dirty="0" smtClean="0">
                <a:solidFill>
                  <a:schemeClr val="tx1"/>
                </a:solidFill>
              </a:rPr>
              <a:t>2017/14</a:t>
            </a:r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dirty="0" smtClean="0">
                <a:solidFill>
                  <a:schemeClr val="tx1"/>
                </a:solidFill>
              </a:rPr>
              <a:t>„Dochowujący </a:t>
            </a:r>
            <a:r>
              <a:rPr lang="pl-PL" sz="1800" b="0" dirty="0">
                <a:solidFill>
                  <a:schemeClr val="tx1"/>
                </a:solidFill>
              </a:rPr>
              <a:t>należytej staranności kupieckiej podatnik profesjonalnie nabywający (gromadzący) paliwo do swojej działalności gospodarczej, </a:t>
            </a:r>
            <a:r>
              <a:rPr lang="pl-PL" sz="1800" dirty="0">
                <a:solidFill>
                  <a:schemeClr val="tx1"/>
                </a:solidFill>
              </a:rPr>
              <a:t>w sytuacji notoryjności faktu oszustw w obrocie takimi towarami</a:t>
            </a:r>
            <a:r>
              <a:rPr lang="pl-PL" sz="1800" b="0" dirty="0">
                <a:solidFill>
                  <a:schemeClr val="tx1"/>
                </a:solidFill>
              </a:rPr>
              <a:t>, winien mieć pełną świadomość tego </a:t>
            </a:r>
            <a:r>
              <a:rPr lang="pl-PL" sz="1800" b="0" dirty="0" smtClean="0">
                <a:solidFill>
                  <a:schemeClr val="tx1"/>
                </a:solidFill>
              </a:rPr>
              <a:t>faktu.”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221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Zarys stanu faktycznego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18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98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Zarys stanu </a:t>
            </a:r>
            <a:r>
              <a:rPr lang="pl-PL" sz="2400" dirty="0" smtClean="0"/>
              <a:t>faktycznego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r>
              <a:rPr lang="pl-PL" sz="1800" b="0" i="0" dirty="0">
                <a:solidFill>
                  <a:schemeClr val="tx1"/>
                </a:solidFill>
              </a:rPr>
              <a:t> </a:t>
            </a: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Spór dotyczący rozliczeń podatnika w podatku VAT za lata 2009-2010.</a:t>
            </a: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Z</a:t>
            </a:r>
            <a:r>
              <a:rPr lang="pl-PL" sz="1800" b="0" i="0" dirty="0" smtClean="0">
                <a:solidFill>
                  <a:schemeClr val="tx1"/>
                </a:solidFill>
              </a:rPr>
              <a:t>akwestionowane </a:t>
            </a:r>
            <a:r>
              <a:rPr lang="pl-PL" sz="1800" b="0" i="0" dirty="0">
                <a:solidFill>
                  <a:schemeClr val="tx1"/>
                </a:solidFill>
              </a:rPr>
              <a:t>faktury nie </a:t>
            </a:r>
            <a:r>
              <a:rPr lang="pl-PL" sz="1800" b="0" i="0" dirty="0" smtClean="0">
                <a:solidFill>
                  <a:schemeClr val="tx1"/>
                </a:solidFill>
              </a:rPr>
              <a:t>odzwierciedlały </a:t>
            </a:r>
            <a:r>
              <a:rPr lang="pl-PL" sz="1800" b="0" i="0" dirty="0">
                <a:solidFill>
                  <a:schemeClr val="tx1"/>
                </a:solidFill>
              </a:rPr>
              <a:t>rzeczywistych zdarzeń </a:t>
            </a:r>
            <a:r>
              <a:rPr lang="pl-PL" sz="1800" b="0" i="0" dirty="0" smtClean="0">
                <a:solidFill>
                  <a:schemeClr val="tx1"/>
                </a:solidFill>
              </a:rPr>
              <a:t>gospodarczych. </a:t>
            </a: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Rozstrzygnięcie sporu uzależnione od </a:t>
            </a:r>
            <a:r>
              <a:rPr lang="pl-PL" sz="1800" b="0" i="0" dirty="0">
                <a:solidFill>
                  <a:schemeClr val="tx1"/>
                </a:solidFill>
              </a:rPr>
              <a:t>ustalenia czy skarżący miał świadomość fikcyjnego charakteru transakcji udokumentowanych zakwestionowanymi fakturami lub czy dochował należytej staranności kupieckiej przy sprawdzaniu kontrahentów, których te transakcje dotyczyły.</a:t>
            </a:r>
          </a:p>
          <a:p>
            <a:pPr marL="307718" indent="-307718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73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Wyrok </a:t>
            </a:r>
            <a:r>
              <a:rPr lang="pl-PL" dirty="0"/>
              <a:t>Naczelnego Sądu Administracyjnego z 23 listopada 2016 r., sygn. I FSK 566/15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2583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Etap sądowy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20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5061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</a:t>
            </a:r>
            <a:r>
              <a:rPr lang="pl-PL" altLang="pl-PL" sz="2200" dirty="0" smtClean="0"/>
              <a:t>Wojewódzkiego Sądu Administracyjnego </a:t>
            </a:r>
            <a:r>
              <a:rPr lang="pl-PL" altLang="pl-PL" sz="2200" dirty="0"/>
              <a:t>w </a:t>
            </a:r>
            <a:r>
              <a:rPr lang="pl-PL" altLang="pl-PL" sz="2200" dirty="0" smtClean="0"/>
              <a:t>Gliwicach z dnia 14 listopada 2014 r</a:t>
            </a:r>
            <a:r>
              <a:rPr lang="pl-PL" altLang="pl-PL" sz="2200" dirty="0"/>
              <a:t>., sygn. III SA/</a:t>
            </a:r>
            <a:r>
              <a:rPr lang="pl-PL" altLang="pl-PL" sz="2200" dirty="0" err="1"/>
              <a:t>Gl</a:t>
            </a:r>
            <a:r>
              <a:rPr lang="pl-PL" altLang="pl-PL" sz="2200" dirty="0"/>
              <a:t> 933/14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WSA zakwestionował stanowisko organów, zgodnie z którym pomimo </a:t>
            </a:r>
            <a:r>
              <a:rPr lang="pl-PL" sz="1800" b="0" i="0" dirty="0">
                <a:solidFill>
                  <a:schemeClr val="tx1"/>
                </a:solidFill>
              </a:rPr>
              <a:t>dobrze układającej się współpracy (terminowe płatności, kontrahenci aktywni w VIES, dokumenty CMR) podatnik powinien podejrzewać możliwe oszustwo.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W ocenie WSA wnioski organu były nieuzasadnione i zbyt daleko idące</a:t>
            </a:r>
            <a:r>
              <a:rPr lang="pl-PL" sz="1800" b="0" i="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WSA stwierdził, że nie </a:t>
            </a:r>
            <a:r>
              <a:rPr lang="pl-PL" sz="1800" b="0" i="0" dirty="0">
                <a:solidFill>
                  <a:schemeClr val="tx1"/>
                </a:solidFill>
              </a:rPr>
              <a:t>można wymagać od strony, aby udowadniała, że podejmowała wszystkie możliwe działania w celu upewnienia się co do rzeczywistości realizowania wewnątrzwspólnotowych dostaw towarów. </a:t>
            </a:r>
            <a:r>
              <a:rPr lang="pl-PL" sz="1800" b="0" i="0" dirty="0" smtClean="0">
                <a:solidFill>
                  <a:schemeClr val="tx1"/>
                </a:solidFill>
              </a:rPr>
              <a:t>WSA odwołał się do wyroków </a:t>
            </a:r>
            <a:r>
              <a:rPr lang="pl-PL" sz="1800" b="0" i="0" dirty="0">
                <a:solidFill>
                  <a:schemeClr val="tx1"/>
                </a:solidFill>
              </a:rPr>
              <a:t>TSUE </a:t>
            </a:r>
            <a:r>
              <a:rPr lang="pl-PL" sz="1800" b="0" i="0" dirty="0" smtClean="0">
                <a:solidFill>
                  <a:schemeClr val="tx1"/>
                </a:solidFill>
              </a:rPr>
              <a:t>wskazujących, że </a:t>
            </a:r>
            <a:r>
              <a:rPr lang="pl-PL" sz="1800" b="0" i="0" dirty="0">
                <a:solidFill>
                  <a:schemeClr val="tx1"/>
                </a:solidFill>
              </a:rPr>
              <a:t>wykazanie obiektywnych przesłanek istnienia nadużyć czy nieprawidłowości transakcji i ich świadomości przez stronę ma następować bez wymagania od podatnika podejmowania czynności sprawdzających, które nie są jego zadaniem.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054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z 23 listopada 2016 r., sygn. I FSK 566/15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45523" y="1141687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NSA uchylił wyrok WSA.</a:t>
            </a:r>
          </a:p>
          <a:p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NSA </a:t>
            </a:r>
            <a:r>
              <a:rPr lang="pl-PL" sz="1800" b="0" i="0" dirty="0" smtClean="0">
                <a:solidFill>
                  <a:schemeClr val="tx1"/>
                </a:solidFill>
              </a:rPr>
              <a:t>stwierdził, że </a:t>
            </a:r>
            <a:r>
              <a:rPr lang="pl-PL" sz="1800" i="0" dirty="0">
                <a:solidFill>
                  <a:schemeClr val="tx1"/>
                </a:solidFill>
              </a:rPr>
              <a:t>na  organach nie ciąży obowiązek badania dobrej wiary odbiorcy faktury, gdy żadne świadczenie nie zostało wykonane</a:t>
            </a: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Zdaniem NSA do </a:t>
            </a:r>
            <a:r>
              <a:rPr lang="pl-PL" sz="1800" b="0" i="0" dirty="0">
                <a:solidFill>
                  <a:schemeClr val="tx1"/>
                </a:solidFill>
              </a:rPr>
              <a:t>takich przypadków nie </a:t>
            </a:r>
            <a:r>
              <a:rPr lang="pl-PL" sz="1800" b="0" i="0" dirty="0" smtClean="0">
                <a:solidFill>
                  <a:schemeClr val="tx1"/>
                </a:solidFill>
              </a:rPr>
              <a:t>można </a:t>
            </a:r>
            <a:r>
              <a:rPr lang="pl-PL" sz="1800" b="0" i="0" dirty="0">
                <a:solidFill>
                  <a:schemeClr val="tx1"/>
                </a:solidFill>
              </a:rPr>
              <a:t>stosować </a:t>
            </a:r>
            <a:r>
              <a:rPr lang="pl-PL" sz="1800" b="0" i="0" dirty="0" smtClean="0">
                <a:solidFill>
                  <a:schemeClr val="tx1"/>
                </a:solidFill>
              </a:rPr>
              <a:t>orzeczeń </a:t>
            </a:r>
            <a:r>
              <a:rPr lang="pl-PL" sz="1800" b="0" i="0" dirty="0">
                <a:solidFill>
                  <a:schemeClr val="tx1"/>
                </a:solidFill>
              </a:rPr>
              <a:t>TSUE</a:t>
            </a:r>
            <a:r>
              <a:rPr lang="pl-PL" sz="1800" b="0" i="0" dirty="0" smtClean="0">
                <a:solidFill>
                  <a:schemeClr val="tx1"/>
                </a:solidFill>
              </a:rPr>
              <a:t>, </a:t>
            </a:r>
            <a:r>
              <a:rPr lang="pl-PL" sz="1800" b="0" i="0" dirty="0">
                <a:solidFill>
                  <a:schemeClr val="tx1"/>
                </a:solidFill>
              </a:rPr>
              <a:t>kiedy to faktury okazały się nierzetelne, lecz podatnik otrzymywał towar lub była na jego rzecz świadczona usługa</a:t>
            </a:r>
            <a:r>
              <a:rPr lang="pl-PL" sz="1800" b="0" i="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NSA </a:t>
            </a:r>
            <a:r>
              <a:rPr lang="pl-PL" sz="1800" b="0" i="0" dirty="0" smtClean="0">
                <a:solidFill>
                  <a:schemeClr val="tx1"/>
                </a:solidFill>
              </a:rPr>
              <a:t>uznał, że organy </a:t>
            </a:r>
            <a:r>
              <a:rPr lang="pl-PL" sz="1800" b="0" i="0" dirty="0">
                <a:solidFill>
                  <a:schemeClr val="tx1"/>
                </a:solidFill>
              </a:rPr>
              <a:t>podatkowe nie </a:t>
            </a:r>
            <a:r>
              <a:rPr lang="pl-PL" sz="1800" b="0" i="0" dirty="0" smtClean="0">
                <a:solidFill>
                  <a:schemeClr val="tx1"/>
                </a:solidFill>
              </a:rPr>
              <a:t>musiały wykazać, </a:t>
            </a:r>
            <a:r>
              <a:rPr lang="pl-PL" sz="1800" b="0" i="0" dirty="0">
                <a:solidFill>
                  <a:schemeClr val="tx1"/>
                </a:solidFill>
              </a:rPr>
              <a:t>że Skarżący był świadomy udziału w procederze stanowiącym działania oszukańcze na gruncie podatku VAT, </a:t>
            </a:r>
            <a:r>
              <a:rPr lang="pl-PL" sz="1800" b="0" i="0" dirty="0" smtClean="0">
                <a:solidFill>
                  <a:schemeClr val="tx1"/>
                </a:solidFill>
              </a:rPr>
              <a:t>ani </a:t>
            </a:r>
            <a:r>
              <a:rPr lang="pl-PL" sz="1800" b="0" i="0" dirty="0">
                <a:solidFill>
                  <a:schemeClr val="tx1"/>
                </a:solidFill>
              </a:rPr>
              <a:t>też nie </a:t>
            </a:r>
            <a:r>
              <a:rPr lang="pl-PL" sz="1800" b="0" i="0" dirty="0" smtClean="0">
                <a:solidFill>
                  <a:schemeClr val="tx1"/>
                </a:solidFill>
              </a:rPr>
              <a:t>obalić </a:t>
            </a:r>
            <a:r>
              <a:rPr lang="pl-PL" sz="1800" b="0" i="0" dirty="0">
                <a:solidFill>
                  <a:schemeClr val="tx1"/>
                </a:solidFill>
              </a:rPr>
              <a:t>jego twierdzeń o dochowaniu należytej staranności </a:t>
            </a:r>
            <a:r>
              <a:rPr lang="pl-PL" sz="1800" b="0" i="0" dirty="0" smtClean="0">
                <a:solidFill>
                  <a:schemeClr val="tx1"/>
                </a:solidFill>
              </a:rPr>
              <a:t>kupieckiej.</a:t>
            </a: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374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Główne problemy 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Ocena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23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1983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z 9 lutego 2016 r., sygn. I FSK 1464/14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Stosowanie </a:t>
            </a:r>
            <a:r>
              <a:rPr lang="pl-PL" sz="1800" b="0" i="0" dirty="0">
                <a:solidFill>
                  <a:schemeClr val="tx1"/>
                </a:solidFill>
              </a:rPr>
              <a:t>orzecznictwa TSUE przez polskie sądy administracyjne. Czy i jak polskie sądy korzystają z wzorców płynących z orzeczeń TSUE</a:t>
            </a:r>
            <a:r>
              <a:rPr lang="pl-PL" sz="1800" b="0" i="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Standardy </a:t>
            </a:r>
            <a:r>
              <a:rPr lang="pl-PL" sz="1800" b="0" i="0" dirty="0">
                <a:solidFill>
                  <a:schemeClr val="tx1"/>
                </a:solidFill>
              </a:rPr>
              <a:t>należytej staranności stosowane przez sądy administracyjne a praktyka obrotu gospodarczego. Czy sądy uwzględniają zwyczajowo przyjęte w danych branżach standardy </a:t>
            </a:r>
            <a:r>
              <a:rPr lang="pl-PL" sz="1800" b="0" i="0" dirty="0" err="1">
                <a:solidFill>
                  <a:schemeClr val="tx1"/>
                </a:solidFill>
              </a:rPr>
              <a:t>zachowań</a:t>
            </a:r>
            <a:r>
              <a:rPr lang="pl-PL" sz="1800" b="0" i="0" dirty="0">
                <a:solidFill>
                  <a:schemeClr val="tx1"/>
                </a:solidFill>
              </a:rPr>
              <a:t> wyznaczonych przez praktykę obrotu gospodarczego?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Czy </a:t>
            </a:r>
            <a:r>
              <a:rPr lang="pl-PL" sz="1800" b="0" i="0" dirty="0">
                <a:solidFill>
                  <a:schemeClr val="tx1"/>
                </a:solidFill>
              </a:rPr>
              <a:t>brak transakcji, wystawianie przez nieuczciwych kontrahentów tzw. „pustych faktur” wpływa na zasadność badania należytej staranności po stronie podatnika?</a:t>
            </a:r>
            <a:endParaRPr lang="pl-PL" sz="1800" b="0" i="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55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Naczelnego Sądu Administracyjnego </a:t>
            </a:r>
            <a:r>
              <a:rPr lang="pl-PL" altLang="pl-PL" sz="2200" dirty="0" smtClean="0"/>
              <a:t/>
            </a:r>
            <a:br>
              <a:rPr lang="pl-PL" altLang="pl-PL" sz="2200" dirty="0" smtClean="0"/>
            </a:br>
            <a:r>
              <a:rPr lang="pl-PL" altLang="pl-PL" sz="2200" dirty="0" smtClean="0"/>
              <a:t>z </a:t>
            </a:r>
            <a:r>
              <a:rPr lang="pl-PL" altLang="pl-PL" sz="2200" dirty="0"/>
              <a:t>23 listopada 2016 r., sygn. I FSK 566/15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Tezy: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r>
              <a:rPr lang="pl-PL" sz="1800" b="0" dirty="0">
                <a:solidFill>
                  <a:schemeClr val="tx1"/>
                </a:solidFill>
              </a:rPr>
              <a:t>W świetle przepisów art. 86 ust. 1 oraz art. 88 ust. 3a pkt 4 lit. a ustawy z dnia 11 marca 2004 r. o podatku od towarów i usług transakcja fikcyjna z przyczyn zarówno o charakterze podmiotowym, jak i przedmiotowym nie może być uznana za czynność opodatkowaną </a:t>
            </a:r>
            <a:r>
              <a:rPr lang="pl-PL" sz="1800" b="0" dirty="0" smtClean="0">
                <a:solidFill>
                  <a:schemeClr val="tx1"/>
                </a:solidFill>
              </a:rPr>
              <a:t>generującą </a:t>
            </a:r>
            <a:r>
              <a:rPr lang="pl-PL" sz="1800" b="0" dirty="0">
                <a:solidFill>
                  <a:schemeClr val="tx1"/>
                </a:solidFill>
              </a:rPr>
              <a:t>dla jej adresata kwotę podatku </a:t>
            </a:r>
            <a:r>
              <a:rPr lang="pl-PL" sz="1800" b="0" dirty="0" smtClean="0">
                <a:solidFill>
                  <a:schemeClr val="tx1"/>
                </a:solidFill>
              </a:rPr>
              <a:t>naliczonego.</a:t>
            </a: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061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000" y="685801"/>
            <a:ext cx="8386638" cy="1590675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Tło problemu – orzecznictwo TSUE</a:t>
            </a:r>
            <a:endParaRPr lang="pl-PL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77850" y="2892425"/>
            <a:ext cx="343958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endParaRPr lang="en-GB" sz="24000" b="1" i="1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GB" noProof="0" smtClean="0"/>
              <a:pPr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0756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</a:t>
            </a:r>
            <a:r>
              <a:rPr lang="pl-PL" altLang="pl-PL" sz="2200" dirty="0" smtClean="0"/>
              <a:t>Trybunału z dnia 21 czerwca 2012 r. (</a:t>
            </a:r>
            <a:r>
              <a:rPr lang="pl-PL" altLang="pl-PL" sz="2200" dirty="0" err="1" smtClean="0"/>
              <a:t>Mahageben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kft</a:t>
            </a:r>
            <a:r>
              <a:rPr lang="pl-PL" altLang="pl-PL" sz="2200" dirty="0" smtClean="0"/>
              <a:t>, C-80/11, C-142/11)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Zarys stanu faktycznego: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Nabywca usługi nie sprawdził</a:t>
            </a: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/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czy kontrahent istnieje i jest podatnikiem</a:t>
            </a: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czy dysponuje towarami</a:t>
            </a: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czy był w stanie dokonań dostawy</a:t>
            </a:r>
          </a:p>
          <a:p>
            <a:pPr marL="0" lvl="1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Jedyny dowód posiadany przez nabywcę to faktura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/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Nabywca nie dopuścił się działań nieuczciwych </a:t>
            </a:r>
            <a:r>
              <a:rPr lang="pl-PL" sz="1800" b="0" i="0" dirty="0" smtClean="0">
                <a:solidFill>
                  <a:schemeClr val="tx1"/>
                </a:solidFill>
              </a:rPr>
              <a:t> 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640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</a:t>
            </a:r>
            <a:r>
              <a:rPr lang="pl-PL" altLang="pl-PL" sz="2200" dirty="0" smtClean="0"/>
              <a:t>Trybunału z dnia 21 czerwca 2012 r. (</a:t>
            </a:r>
            <a:r>
              <a:rPr lang="pl-PL" altLang="pl-PL" sz="2200" dirty="0" err="1" smtClean="0"/>
              <a:t>Mahageben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kft</a:t>
            </a:r>
            <a:r>
              <a:rPr lang="pl-PL" altLang="pl-PL" sz="2200" dirty="0" smtClean="0"/>
              <a:t>, C-80/11, C-142/11)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Stanowisko TSUE: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Nie można kwestionować prawa do odliczenia jeżeli nabywca dochował należytej staranności</a:t>
            </a: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Organy </a:t>
            </a:r>
            <a:r>
              <a:rPr lang="pl-PL" sz="1800" b="0" i="0" dirty="0">
                <a:solidFill>
                  <a:schemeClr val="tx1"/>
                </a:solidFill>
              </a:rPr>
              <a:t>podatkowe nie mogą w sposób generalny wymagać, by podatnik zamierzający skorzystać z prawa do odliczenia podatku VAT </a:t>
            </a:r>
            <a:r>
              <a:rPr lang="pl-PL" sz="1800" b="0" i="0" dirty="0" smtClean="0">
                <a:solidFill>
                  <a:schemeClr val="tx1"/>
                </a:solidFill>
              </a:rPr>
              <a:t>badał</a:t>
            </a: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czy </a:t>
            </a:r>
            <a:r>
              <a:rPr lang="pl-PL" sz="1800" b="0" i="0" dirty="0">
                <a:solidFill>
                  <a:schemeClr val="tx1"/>
                </a:solidFill>
              </a:rPr>
              <a:t>wystawca faktury za towary lub usługi, których odliczenie ma dotyczyć, jest podatnikiem, </a:t>
            </a:r>
            <a:endParaRPr lang="pl-PL" sz="1800" b="0" i="0" dirty="0" smtClean="0">
              <a:solidFill>
                <a:schemeClr val="tx1"/>
              </a:solidFill>
            </a:endParaRP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czy </a:t>
            </a:r>
            <a:r>
              <a:rPr lang="pl-PL" sz="1800" b="0" i="0" dirty="0">
                <a:solidFill>
                  <a:schemeClr val="tx1"/>
                </a:solidFill>
              </a:rPr>
              <a:t>dysponuje towarami będącymi przedmiotem transakcji i jest w stanie je dostarczyć oraz </a:t>
            </a:r>
            <a:endParaRPr lang="pl-PL" sz="1800" b="0" i="0" dirty="0" smtClean="0">
              <a:solidFill>
                <a:schemeClr val="tx1"/>
              </a:solidFill>
            </a:endParaRPr>
          </a:p>
          <a:p>
            <a:pPr marL="7429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czy </a:t>
            </a:r>
            <a:r>
              <a:rPr lang="pl-PL" sz="1800" b="0" i="0" dirty="0">
                <a:solidFill>
                  <a:schemeClr val="tx1"/>
                </a:solidFill>
              </a:rPr>
              <a:t>wywiązuje się z obowiązku złożenia deklaracji i zapłaty podatku </a:t>
            </a:r>
            <a:r>
              <a:rPr lang="pl-PL" sz="1800" b="0" i="0" dirty="0" smtClean="0">
                <a:solidFill>
                  <a:schemeClr val="tx1"/>
                </a:solidFill>
              </a:rPr>
              <a:t>VAT</a:t>
            </a:r>
          </a:p>
          <a:p>
            <a:pPr marL="285750" lvl="1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lvl="1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/>
              <a:t>T</a:t>
            </a:r>
            <a:r>
              <a:rPr lang="pl-PL" sz="1800" b="0" i="0" dirty="0" smtClean="0"/>
              <a:t>o </a:t>
            </a:r>
            <a:r>
              <a:rPr lang="pl-PL" sz="1800" b="0" i="0" dirty="0"/>
              <a:t>do organów podatkowych </a:t>
            </a:r>
            <a:r>
              <a:rPr lang="pl-PL" sz="1800" b="0" i="0" dirty="0" smtClean="0"/>
              <a:t>należy wykrywanie </a:t>
            </a:r>
            <a:r>
              <a:rPr lang="pl-PL" sz="1800" b="0" i="0" dirty="0"/>
              <a:t>nieprawidłowości i naruszeń przepisów prawa w zakresie podatku </a:t>
            </a:r>
            <a:r>
              <a:rPr lang="pl-PL" sz="1800" b="0" i="0" dirty="0" smtClean="0"/>
              <a:t>VAT. </a:t>
            </a:r>
            <a:endParaRPr lang="pl-PL" sz="1800" b="0" i="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</a:t>
            </a:r>
            <a:r>
              <a:rPr lang="pl-PL" altLang="pl-PL" sz="2200" dirty="0" smtClean="0"/>
              <a:t>Trybunału z dnia 21 lutego 2008 r. </a:t>
            </a:r>
            <a:br>
              <a:rPr lang="pl-PL" altLang="pl-PL" sz="2200" dirty="0" smtClean="0"/>
            </a:br>
            <a:r>
              <a:rPr lang="pl-PL" altLang="pl-PL" sz="2200" dirty="0" smtClean="0"/>
              <a:t>(Netto </a:t>
            </a:r>
            <a:r>
              <a:rPr lang="pl-PL" altLang="pl-PL" sz="2200" dirty="0" err="1" smtClean="0"/>
              <a:t>Supermarkt</a:t>
            </a:r>
            <a:r>
              <a:rPr lang="pl-PL" altLang="pl-PL" sz="2200" dirty="0" smtClean="0"/>
              <a:t>, C-271/06)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Zarys stanu faktycznego: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66700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Dowody </a:t>
            </a:r>
            <a:r>
              <a:rPr lang="pl-PL" sz="1800" b="0" i="0" dirty="0">
                <a:solidFill>
                  <a:schemeClr val="tx1"/>
                </a:solidFill>
              </a:rPr>
              <a:t>wywozu </a:t>
            </a:r>
            <a:r>
              <a:rPr lang="pl-PL" sz="1800" b="0" i="0" dirty="0" smtClean="0">
                <a:solidFill>
                  <a:schemeClr val="tx1"/>
                </a:solidFill>
              </a:rPr>
              <a:t>zostały sfałszowane </a:t>
            </a:r>
            <a:r>
              <a:rPr lang="pl-PL" sz="1800" b="0" i="0" dirty="0">
                <a:solidFill>
                  <a:schemeClr val="tx1"/>
                </a:solidFill>
              </a:rPr>
              <a:t>przez nabywcę</a:t>
            </a:r>
            <a:endParaRPr lang="pl-PL" sz="1800" b="0" i="0" dirty="0"/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Podatnik </a:t>
            </a:r>
            <a:r>
              <a:rPr lang="pl-PL" sz="1800" b="0" i="0" dirty="0"/>
              <a:t>nie mógł o tym wiedzieć nawet przy zachowaniu staranności sumiennego </a:t>
            </a:r>
            <a:r>
              <a:rPr lang="pl-PL" sz="1800" b="0" i="0" dirty="0" smtClean="0"/>
              <a:t>kupca</a:t>
            </a:r>
            <a:endParaRPr lang="pl-PL" sz="1800" b="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>
                <a:solidFill>
                  <a:schemeClr val="tx1"/>
                </a:solidFill>
              </a:rPr>
              <a:t>Stanowisko TSUE:</a:t>
            </a: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Zwolnienie </a:t>
            </a:r>
            <a:r>
              <a:rPr lang="pl-PL" sz="1800" b="0" i="0" dirty="0">
                <a:solidFill>
                  <a:schemeClr val="tx1"/>
                </a:solidFill>
              </a:rPr>
              <a:t>od podatku VAT związanego z wywozem towarów poza terytorium Wspólnoty, </a:t>
            </a:r>
            <a:r>
              <a:rPr lang="pl-PL" sz="1800" b="0" i="0" dirty="0" smtClean="0">
                <a:solidFill>
                  <a:schemeClr val="tx1"/>
                </a:solidFill>
              </a:rPr>
              <a:t>przysługuje nawet gdy </a:t>
            </a:r>
            <a:r>
              <a:rPr lang="pl-PL" sz="1800" b="0" i="0" dirty="0">
                <a:solidFill>
                  <a:schemeClr val="tx1"/>
                </a:solidFill>
              </a:rPr>
              <a:t>przesłanki tego zwolnienia nie są spełnione, lecz gdy podatnik nie mógłby sobie z tego zdawać sprawy</a:t>
            </a:r>
            <a:r>
              <a:rPr lang="pl-PL" sz="1800" b="0" i="0" dirty="0" smtClean="0">
                <a:solidFill>
                  <a:schemeClr val="tx1"/>
                </a:solidFill>
              </a:rPr>
              <a:t>, </a:t>
            </a:r>
            <a:r>
              <a:rPr lang="pl-PL" sz="1800" b="0" i="0" dirty="0">
                <a:solidFill>
                  <a:schemeClr val="tx1"/>
                </a:solidFill>
              </a:rPr>
              <a:t>ze względu na sfałszowanie dowodu wywozu przedstawionego przez </a:t>
            </a:r>
            <a:r>
              <a:rPr lang="pl-PL" sz="1800" b="0" i="0" dirty="0" smtClean="0">
                <a:solidFill>
                  <a:schemeClr val="tx1"/>
                </a:solidFill>
              </a:rPr>
              <a:t>nabywcę.</a:t>
            </a: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>
                <a:solidFill>
                  <a:schemeClr val="tx1"/>
                </a:solidFill>
              </a:rPr>
              <a:t>Trybunał </a:t>
            </a:r>
            <a:r>
              <a:rPr lang="pl-PL" sz="1800" b="0" i="0" dirty="0" smtClean="0">
                <a:solidFill>
                  <a:schemeClr val="tx1"/>
                </a:solidFill>
              </a:rPr>
              <a:t>podkreślił, że dostawca </a:t>
            </a:r>
            <a:r>
              <a:rPr lang="pl-PL" sz="1800" i="0" dirty="0">
                <a:solidFill>
                  <a:schemeClr val="tx1"/>
                </a:solidFill>
              </a:rPr>
              <a:t>powinien móc pokładać zaufanie </a:t>
            </a:r>
            <a:r>
              <a:rPr lang="pl-PL" sz="1800" b="0" i="0" dirty="0">
                <a:solidFill>
                  <a:schemeClr val="tx1"/>
                </a:solidFill>
              </a:rPr>
              <a:t>w </a:t>
            </a:r>
            <a:r>
              <a:rPr lang="pl-PL" sz="1800" b="0" i="0" dirty="0" smtClean="0">
                <a:solidFill>
                  <a:schemeClr val="tx1"/>
                </a:solidFill>
              </a:rPr>
              <a:t>zgodność </a:t>
            </a:r>
            <a:r>
              <a:rPr lang="pl-PL" sz="1800" b="0" i="0" dirty="0">
                <a:solidFill>
                  <a:schemeClr val="tx1"/>
                </a:solidFill>
              </a:rPr>
              <a:t>z prawem podejmowanych przez siebie czynności bez narażania się na utratę prawa do </a:t>
            </a:r>
            <a:r>
              <a:rPr lang="pl-PL" sz="1800" b="0" i="0" dirty="0" smtClean="0">
                <a:solidFill>
                  <a:schemeClr val="tx1"/>
                </a:solidFill>
              </a:rPr>
              <a:t>zwolnienia.</a:t>
            </a:r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587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Trybunału z dnia 27 września 2007 r. </a:t>
            </a:r>
            <a:br>
              <a:rPr lang="pl-PL" altLang="pl-PL" sz="2200" dirty="0"/>
            </a:br>
            <a:r>
              <a:rPr lang="pl-PL" altLang="pl-PL" sz="2200" dirty="0"/>
              <a:t>(</a:t>
            </a:r>
            <a:r>
              <a:rPr lang="pl-PL" altLang="pl-PL" sz="2200" dirty="0" err="1"/>
              <a:t>Teleos</a:t>
            </a:r>
            <a:r>
              <a:rPr lang="pl-PL" altLang="pl-PL" sz="2200" dirty="0"/>
              <a:t> </a:t>
            </a:r>
            <a:r>
              <a:rPr lang="pl-PL" altLang="pl-PL" sz="2200" dirty="0" err="1"/>
              <a:t>plc</a:t>
            </a:r>
            <a:r>
              <a:rPr lang="pl-PL" altLang="pl-PL" sz="2200" dirty="0"/>
              <a:t>, C-409/04)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Zarys stanu faktycznego:</a:t>
            </a: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Umowy sprzedaży zostały </a:t>
            </a:r>
            <a:r>
              <a:rPr lang="pl-PL" sz="1800" b="0" i="0" dirty="0">
                <a:solidFill>
                  <a:schemeClr val="tx1"/>
                </a:solidFill>
              </a:rPr>
              <a:t>zawarte w oparciu o </a:t>
            </a:r>
            <a:r>
              <a:rPr lang="pl-PL" sz="1800" b="0" i="0" dirty="0" smtClean="0">
                <a:solidFill>
                  <a:schemeClr val="tx1"/>
                </a:solidFill>
              </a:rPr>
              <a:t>tzw.  </a:t>
            </a:r>
            <a:r>
              <a:rPr lang="pl-PL" sz="1800" b="0" i="0" dirty="0">
                <a:solidFill>
                  <a:schemeClr val="tx1"/>
                </a:solidFill>
              </a:rPr>
              <a:t>klauzule „</a:t>
            </a:r>
            <a:r>
              <a:rPr lang="pl-PL" sz="1800" b="0" i="0" dirty="0" err="1">
                <a:solidFill>
                  <a:schemeClr val="tx1"/>
                </a:solidFill>
              </a:rPr>
              <a:t>Incoterms</a:t>
            </a:r>
            <a:r>
              <a:rPr lang="pl-PL" sz="1800" b="0" i="0" dirty="0">
                <a:solidFill>
                  <a:schemeClr val="tx1"/>
                </a:solidFill>
              </a:rPr>
              <a:t> 2000</a:t>
            </a:r>
            <a:r>
              <a:rPr lang="pl-PL" sz="1800" b="0" i="0" dirty="0" smtClean="0">
                <a:solidFill>
                  <a:schemeClr val="tx1"/>
                </a:solidFill>
              </a:rPr>
              <a:t>”, </a:t>
            </a:r>
            <a:r>
              <a:rPr lang="pl-PL" sz="1800" b="0" i="0" dirty="0">
                <a:solidFill>
                  <a:schemeClr val="tx1"/>
                </a:solidFill>
              </a:rPr>
              <a:t>a mianowicie klauzulę „z zakładu” („ex‑</a:t>
            </a:r>
            <a:r>
              <a:rPr lang="pl-PL" sz="1800" b="0" i="0" dirty="0" err="1">
                <a:solidFill>
                  <a:schemeClr val="tx1"/>
                </a:solidFill>
              </a:rPr>
              <a:t>works</a:t>
            </a:r>
            <a:r>
              <a:rPr lang="pl-PL" sz="1800" b="0" i="0" dirty="0">
                <a:solidFill>
                  <a:schemeClr val="tx1"/>
                </a:solidFill>
              </a:rPr>
              <a:t>” lub EXW</a:t>
            </a:r>
            <a:r>
              <a:rPr lang="pl-PL" sz="1800" b="0" i="0" dirty="0" smtClean="0">
                <a:solidFill>
                  <a:schemeClr val="tx1"/>
                </a:solidFill>
              </a:rPr>
              <a:t>).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/>
              <a:t>W odniesieniu do każdej transakcji </a:t>
            </a:r>
            <a:r>
              <a:rPr lang="pl-PL" sz="1800" b="0" i="0" dirty="0" smtClean="0"/>
              <a:t>podatnicy otrzymywali </a:t>
            </a:r>
            <a:r>
              <a:rPr lang="pl-PL" sz="1800" b="0" i="0" dirty="0"/>
              <a:t>oryginalny egzemplarz listu przewozowego </a:t>
            </a:r>
            <a:r>
              <a:rPr lang="pl-PL" sz="1800" b="0" i="0" dirty="0" smtClean="0"/>
              <a:t>CMR.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/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Niemniej jednak:</a:t>
            </a:r>
          </a:p>
          <a:p>
            <a:pPr marL="266700" lvl="1" indent="-26670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/>
          </a:p>
          <a:p>
            <a:pPr marL="723900" lvl="2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miejsca przeznaczenia okazywały się fałszywe,</a:t>
            </a:r>
          </a:p>
          <a:p>
            <a:pPr marL="723900" lvl="2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przewoźnicy nie istnieli, </a:t>
            </a:r>
          </a:p>
          <a:p>
            <a:pPr marL="723900" lvl="2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/>
              <a:t>numery rejestracyjne wskazanych pojazdów były numerami pojazdów nieistniejących lub nienadających się do transportu tego rodzaju </a:t>
            </a:r>
            <a:r>
              <a:rPr lang="pl-PL" sz="1800" b="0" i="0" dirty="0" smtClean="0"/>
              <a:t>(telefonów komórkowych) towarów,</a:t>
            </a:r>
          </a:p>
          <a:p>
            <a:pPr marL="723900" lvl="2" indent="-26670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/>
              <a:t>telefony nie opuściły terytorium UK.</a:t>
            </a:r>
          </a:p>
          <a:p>
            <a:pPr marL="457200" lvl="2"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35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id" hidden="1"/>
          <p:cNvGrpSpPr/>
          <p:nvPr>
            <p:custDataLst>
              <p:tags r:id="rId2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8966">
                <a:defRPr/>
              </a:pPr>
              <a:endParaRPr lang="pl-PL" dirty="0">
                <a:solidFill>
                  <a:srgbClr val="000000"/>
                </a:solidFill>
              </a:endParaRPr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266">
                <a:buSzPct val="90000"/>
                <a:defRPr/>
              </a:pPr>
              <a:endParaRPr lang="pl-PL" sz="1300" dirty="0">
                <a:solidFill>
                  <a:srgbClr val="A32020"/>
                </a:solidFill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9" name="Group 500" hidden="1"/>
            <p:cNvGrpSpPr/>
            <p:nvPr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400" hidden="1"/>
            <p:cNvGrpSpPr/>
            <p:nvPr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1" name="Group 300" hidden="1"/>
            <p:cNvGrpSpPr/>
            <p:nvPr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" name="Group 200" hidden="1"/>
            <p:cNvGrpSpPr/>
            <p:nvPr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3" name="Group 100" hidden="1"/>
            <p:cNvGrpSpPr/>
            <p:nvPr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8966">
                  <a:defRPr/>
                </a:pPr>
                <a:endParaRPr lang="pl-PL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200" dirty="0"/>
              <a:t>Wyrok </a:t>
            </a:r>
            <a:r>
              <a:rPr lang="pl-PL" altLang="pl-PL" sz="2200" dirty="0" smtClean="0"/>
              <a:t>Trybunału z dnia 27 września 2007 r. </a:t>
            </a:r>
            <a:br>
              <a:rPr lang="pl-PL" altLang="pl-PL" sz="2200" dirty="0" smtClean="0"/>
            </a:br>
            <a:r>
              <a:rPr lang="pl-PL" altLang="pl-PL" sz="2200" dirty="0" smtClean="0"/>
              <a:t>(</a:t>
            </a:r>
            <a:r>
              <a:rPr lang="pl-PL" altLang="pl-PL" sz="2200" dirty="0" err="1" smtClean="0"/>
              <a:t>Teleos</a:t>
            </a:r>
            <a:r>
              <a:rPr lang="pl-PL" altLang="pl-PL" sz="2200" dirty="0" smtClean="0"/>
              <a:t> </a:t>
            </a:r>
            <a:r>
              <a:rPr lang="pl-PL" altLang="pl-PL" sz="2200" dirty="0" err="1" smtClean="0"/>
              <a:t>plc</a:t>
            </a:r>
            <a:r>
              <a:rPr lang="pl-PL" altLang="pl-PL" sz="2200" dirty="0" smtClean="0"/>
              <a:t>, C-409/04)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52" name="Executive Summary" hidden="1"/>
          <p:cNvSpPr txBox="1"/>
          <p:nvPr>
            <p:custDataLst>
              <p:tags r:id="rId3"/>
            </p:custDataLst>
          </p:nvPr>
        </p:nvSpPr>
        <p:spPr>
          <a:xfrm>
            <a:off x="482138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pl-PL" sz="1400" noProof="1">
              <a:solidFill>
                <a:srgbClr val="000000"/>
              </a:solidFill>
            </a:endParaRPr>
          </a:p>
        </p:txBody>
      </p:sp>
      <p:sp>
        <p:nvSpPr>
          <p:cNvPr id="53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482137" y="750347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pl-PL" sz="800" noProof="1">
                <a:solidFill>
                  <a:srgbClr val="000000"/>
                </a:solidFill>
              </a:rPr>
              <a:t>  – </a:t>
            </a:r>
          </a:p>
        </p:txBody>
      </p:sp>
      <p:sp>
        <p:nvSpPr>
          <p:cNvPr id="72" name="Rectangle 5"/>
          <p:cNvSpPr txBox="1">
            <a:spLocks noChangeArrowheads="1"/>
          </p:cNvSpPr>
          <p:nvPr/>
        </p:nvSpPr>
        <p:spPr bwMode="auto">
          <a:xfrm>
            <a:off x="533400" y="1124744"/>
            <a:ext cx="8077200" cy="501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7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5pPr>
            <a:lvl6pPr marL="509352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6pPr>
            <a:lvl7pPr marL="1018705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7pPr>
            <a:lvl8pPr marL="1528058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8pPr>
            <a:lvl9pPr marL="2037411" algn="l" rtl="0" fontAlgn="base">
              <a:spcBef>
                <a:spcPct val="0"/>
              </a:spcBef>
              <a:spcAft>
                <a:spcPct val="0"/>
              </a:spcAft>
              <a:defRPr sz="27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i="0" dirty="0" smtClean="0">
              <a:solidFill>
                <a:schemeClr val="tx1"/>
              </a:solidFill>
            </a:endParaRPr>
          </a:p>
          <a:p>
            <a:pPr defTabSz="820583" eaLnBrk="1" hangingPunct="1"/>
            <a:r>
              <a:rPr lang="pl-PL" sz="1800" i="0" dirty="0" smtClean="0">
                <a:solidFill>
                  <a:schemeClr val="tx1"/>
                </a:solidFill>
              </a:rPr>
              <a:t>Stanowisko TSUE:</a:t>
            </a:r>
          </a:p>
          <a:p>
            <a:pPr defTabSz="820583" eaLnBrk="1" hangingPunct="1"/>
            <a:endParaRPr lang="pl-PL" sz="1800" b="0" i="0" dirty="0" smtClean="0">
              <a:solidFill>
                <a:schemeClr val="tx1"/>
              </a:solidFill>
            </a:endParaRPr>
          </a:p>
          <a:p>
            <a:pPr defTabSz="820583" eaLnBrk="1" hangingPunct="1"/>
            <a:endParaRPr lang="pl-PL" sz="1800" b="0" i="0" dirty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Nie można zobowiązywać </a:t>
            </a:r>
            <a:r>
              <a:rPr lang="pl-PL" sz="1800" b="0" i="0" dirty="0">
                <a:solidFill>
                  <a:schemeClr val="tx1"/>
                </a:solidFill>
              </a:rPr>
              <a:t>do zapłaty podatku </a:t>
            </a:r>
            <a:r>
              <a:rPr lang="pl-PL" sz="1800" b="0" i="0" dirty="0" smtClean="0">
                <a:solidFill>
                  <a:schemeClr val="tx1"/>
                </a:solidFill>
              </a:rPr>
              <a:t>dostawcy, </a:t>
            </a:r>
            <a:r>
              <a:rPr lang="pl-PL" sz="1800" b="0" i="0" dirty="0">
                <a:solidFill>
                  <a:schemeClr val="tx1"/>
                </a:solidFill>
              </a:rPr>
              <a:t>który działał w dobrej wierze i przedstawił dowody </a:t>
            </a:r>
            <a:r>
              <a:rPr lang="pl-PL" sz="1800" b="0" i="0" dirty="0" smtClean="0">
                <a:solidFill>
                  <a:schemeClr val="tx1"/>
                </a:solidFill>
              </a:rPr>
              <a:t>prima </a:t>
            </a:r>
            <a:r>
              <a:rPr lang="pl-PL" sz="1800" b="0" i="0" dirty="0">
                <a:solidFill>
                  <a:schemeClr val="tx1"/>
                </a:solidFill>
              </a:rPr>
              <a:t>facie </a:t>
            </a:r>
            <a:r>
              <a:rPr lang="pl-PL" sz="1800" b="0" i="0" dirty="0" smtClean="0">
                <a:solidFill>
                  <a:schemeClr val="tx1"/>
                </a:solidFill>
              </a:rPr>
              <a:t>wskazujące prawo </a:t>
            </a:r>
            <a:r>
              <a:rPr lang="pl-PL" sz="1800" b="0" i="0" dirty="0">
                <a:solidFill>
                  <a:schemeClr val="tx1"/>
                </a:solidFill>
              </a:rPr>
              <a:t>do </a:t>
            </a:r>
            <a:r>
              <a:rPr lang="pl-PL" sz="1800" b="0" i="0" dirty="0" smtClean="0">
                <a:solidFill>
                  <a:schemeClr val="tx1"/>
                </a:solidFill>
              </a:rPr>
              <a:t>zwolnienia.</a:t>
            </a: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endParaRPr lang="pl-PL" sz="1800" b="0" i="0" dirty="0" smtClean="0">
              <a:solidFill>
                <a:schemeClr val="tx1"/>
              </a:solidFill>
            </a:endParaRPr>
          </a:p>
          <a:p>
            <a:pPr marL="285750" indent="-285750" defTabSz="820583" eaLnBrk="1" hangingPunct="1">
              <a:buFont typeface="Wingdings" panose="05000000000000000000" pitchFamily="2" charset="2"/>
              <a:buChar char="Ø"/>
            </a:pPr>
            <a:r>
              <a:rPr lang="pl-PL" sz="1800" b="0" i="0" dirty="0" smtClean="0">
                <a:solidFill>
                  <a:schemeClr val="tx1"/>
                </a:solidFill>
              </a:rPr>
              <a:t>Powyższego nie zmienia okoliczność, że </a:t>
            </a:r>
            <a:r>
              <a:rPr lang="pl-PL" sz="1800" b="0" i="0" dirty="0">
                <a:solidFill>
                  <a:schemeClr val="tx1"/>
                </a:solidFill>
              </a:rPr>
              <a:t>dowody okazują się fałszywe, </a:t>
            </a:r>
            <a:r>
              <a:rPr lang="pl-PL" sz="1800" b="0" i="0" dirty="0" smtClean="0">
                <a:solidFill>
                  <a:schemeClr val="tx1"/>
                </a:solidFill>
              </a:rPr>
              <a:t>jeżeli </a:t>
            </a:r>
            <a:r>
              <a:rPr lang="pl-PL" sz="1800" b="0" i="0" dirty="0">
                <a:solidFill>
                  <a:schemeClr val="tx1"/>
                </a:solidFill>
              </a:rPr>
              <a:t>uczestnictwo dostawcy w oszustwie podatkowym nie zostało ustalone, o ile dostawca ten przedsięwziął wszelkie racjonalne </a:t>
            </a:r>
            <a:r>
              <a:rPr lang="pl-PL" sz="1800" b="0" i="0" dirty="0" smtClean="0">
                <a:solidFill>
                  <a:schemeClr val="tx1"/>
                </a:solidFill>
              </a:rPr>
              <a:t>środki w </a:t>
            </a:r>
            <a:r>
              <a:rPr lang="pl-PL" sz="1800" b="0" i="0" dirty="0">
                <a:solidFill>
                  <a:schemeClr val="tx1"/>
                </a:solidFill>
              </a:rPr>
              <a:t>celu zagwarantowania, by dokonywana przez niego czynność nie prowadziła do udziału w </a:t>
            </a:r>
            <a:r>
              <a:rPr lang="pl-PL" sz="1800" b="0" i="0" dirty="0" smtClean="0">
                <a:solidFill>
                  <a:schemeClr val="tx1"/>
                </a:solidFill>
              </a:rPr>
              <a:t>oszustwie</a:t>
            </a:r>
            <a:r>
              <a:rPr lang="pl-PL" sz="1800" b="0" i="0" dirty="0">
                <a:solidFill>
                  <a:schemeClr val="tx1"/>
                </a:solidFill>
              </a:rPr>
              <a:t>.</a:t>
            </a:r>
            <a:endParaRPr lang="pl-PL" sz="1800" b="0" i="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BD5762-3BDC-484D-9503-7EA6D5A9A8CE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621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Yes"/>
</p:tagLst>
</file>

<file path=ppt/theme/theme1.xml><?xml version="1.0" encoding="utf-8"?>
<a:theme xmlns:a="http://schemas.openxmlformats.org/drawingml/2006/main" name="PwC Presentation">
  <a:themeElements>
    <a:clrScheme name="PwC Burgundy">
      <a:dk1>
        <a:srgbClr val="000000"/>
      </a:dk1>
      <a:lt1>
        <a:srgbClr val="FFFFFF"/>
      </a:lt1>
      <a:dk2>
        <a:srgbClr val="A32020"/>
      </a:dk2>
      <a:lt2>
        <a:srgbClr val="FFFFFF"/>
      </a:lt2>
      <a:accent1>
        <a:srgbClr val="A32020"/>
      </a:accent1>
      <a:accent2>
        <a:srgbClr val="E0301E"/>
      </a:accent2>
      <a:accent3>
        <a:srgbClr val="602320"/>
      </a:accent3>
      <a:accent4>
        <a:srgbClr val="DB536A"/>
      </a:accent4>
      <a:accent5>
        <a:srgbClr val="DC6900"/>
      </a:accent5>
      <a:accent6>
        <a:srgbClr val="FFB600"/>
      </a:accent6>
      <a:hlink>
        <a:srgbClr val="A32020"/>
      </a:hlink>
      <a:folHlink>
        <a:srgbClr val="A3202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ltGray">
        <a:solidFill>
          <a:schemeClr val="tx2"/>
        </a:solidFill>
        <a:ln w="3175"/>
      </a:spPr>
      <a:bodyPr rtlCol="0" anchor="ctr"/>
      <a:lstStyle>
        <a:defPPr algn="ctr">
          <a:defRPr dirty="0" err="1" smtClean="0">
            <a:solidFill>
              <a:schemeClr val="bg1"/>
            </a:solidFill>
            <a:latin typeface="Georgia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indent="-274320">
          <a:spcAft>
            <a:spcPts val="900"/>
          </a:spcAft>
          <a:defRPr sz="2000" dirty="0" err="1" smtClean="0">
            <a:latin typeface="Georgia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wC Burgundy">
    <a:dk1>
      <a:srgbClr val="000000"/>
    </a:dk1>
    <a:lt1>
      <a:srgbClr val="FFFFFF"/>
    </a:lt1>
    <a:dk2>
      <a:srgbClr val="A32020"/>
    </a:dk2>
    <a:lt2>
      <a:srgbClr val="FFFFFF"/>
    </a:lt2>
    <a:accent1>
      <a:srgbClr val="A32020"/>
    </a:accent1>
    <a:accent2>
      <a:srgbClr val="E0301E"/>
    </a:accent2>
    <a:accent3>
      <a:srgbClr val="602320"/>
    </a:accent3>
    <a:accent4>
      <a:srgbClr val="DB536A"/>
    </a:accent4>
    <a:accent5>
      <a:srgbClr val="DC6900"/>
    </a:accent5>
    <a:accent6>
      <a:srgbClr val="FFB600"/>
    </a:accent6>
    <a:hlink>
      <a:srgbClr val="A32020"/>
    </a:hlink>
    <a:folHlink>
      <a:srgbClr val="A32020"/>
    </a:folHlink>
  </a:clrScheme>
</a:themeOverride>
</file>

<file path=ppt/theme/themeOverride2.xml><?xml version="1.0" encoding="utf-8"?>
<a:themeOverride xmlns:a="http://schemas.openxmlformats.org/drawingml/2006/main">
  <a:clrScheme name="PwC Burgundy">
    <a:dk1>
      <a:srgbClr val="000000"/>
    </a:dk1>
    <a:lt1>
      <a:srgbClr val="FFFFFF"/>
    </a:lt1>
    <a:dk2>
      <a:srgbClr val="A32020"/>
    </a:dk2>
    <a:lt2>
      <a:srgbClr val="FFFFFF"/>
    </a:lt2>
    <a:accent1>
      <a:srgbClr val="A32020"/>
    </a:accent1>
    <a:accent2>
      <a:srgbClr val="E0301E"/>
    </a:accent2>
    <a:accent3>
      <a:srgbClr val="602320"/>
    </a:accent3>
    <a:accent4>
      <a:srgbClr val="DB536A"/>
    </a:accent4>
    <a:accent5>
      <a:srgbClr val="DC6900"/>
    </a:accent5>
    <a:accent6>
      <a:srgbClr val="FFB600"/>
    </a:accent6>
    <a:hlink>
      <a:srgbClr val="A32020"/>
    </a:hlink>
    <a:folHlink>
      <a:srgbClr val="A3202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13028</TotalTime>
  <Words>1534</Words>
  <Application>Microsoft Office PowerPoint</Application>
  <PresentationFormat>Pokaz na ekranie (4:3)</PresentationFormat>
  <Paragraphs>269</Paragraphs>
  <Slides>24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Arial</vt:lpstr>
      <vt:lpstr>Calibri</vt:lpstr>
      <vt:lpstr>Georgia</vt:lpstr>
      <vt:lpstr>Wingdings</vt:lpstr>
      <vt:lpstr>PwC Presentation</vt:lpstr>
      <vt:lpstr> Konieczności badania dobrej wiary przez organ, gdy nie doszło do transakcji   - Mariusz Marecki</vt:lpstr>
      <vt:lpstr> Wyrok Naczelnego Sądu Administracyjnego z 23 listopada 2016 r., sygn. I FSK 566/15</vt:lpstr>
      <vt:lpstr>Wyrok Naczelnego Sądu Administracyjnego  z 23 listopada 2016 r., sygn. I FSK 566/15</vt:lpstr>
      <vt:lpstr> Tło problemu – orzecznictwo TSUE</vt:lpstr>
      <vt:lpstr>Wyrok Trybunału z dnia 21 czerwca 2012 r. (Mahageben kft, C-80/11, C-142/11)</vt:lpstr>
      <vt:lpstr>Wyrok Trybunału z dnia 21 czerwca 2012 r. (Mahageben kft, C-80/11, C-142/11)</vt:lpstr>
      <vt:lpstr>Wyrok Trybunału z dnia 21 lutego 2008 r.  (Netto Supermarkt, C-271/06)</vt:lpstr>
      <vt:lpstr>Wyrok Trybunału z dnia 27 września 2007 r.  (Teleos plc, C-409/04)</vt:lpstr>
      <vt:lpstr>Wyrok Trybunału z dnia 27 września 2007 r.  (Teleos plc, C-409/04)</vt:lpstr>
      <vt:lpstr>Wyrok Trybunału z dnia 22 października 2015 r.  (Stehcemp, C-277/14)</vt:lpstr>
      <vt:lpstr>Wyrok Trybunału z dnia 22 października 2015 r.  (Stehcemp, C-277/14)</vt:lpstr>
      <vt:lpstr>Wyrok Trybunału z dnia 31 stycznia 2013 r.  (ŁWK – 56 EOOD, C-643/11)</vt:lpstr>
      <vt:lpstr>Wyrok Trybunału z dnia 31 stycznia 2013 r.  (ŁWK – 56 EOOD, C-643/11)</vt:lpstr>
      <vt:lpstr> Tło problemu – wyroki sądów administracyjnych</vt:lpstr>
      <vt:lpstr>Wyroki sądów administracyjnych w zakresie dobrej wiary i należytej staranność podatnika – statystyka (opracowanie własne) </vt:lpstr>
      <vt:lpstr>Wyroki sądów administracyjnych w zakresie dobrej wiary i należytej staranność podatnika – przykład </vt:lpstr>
      <vt:lpstr>Wyroki sądów administracyjnych w zakresie dobrej wiary i należytej staranność podatnika – przykład </vt:lpstr>
      <vt:lpstr> Zarys stanu faktycznego</vt:lpstr>
      <vt:lpstr>Zarys stanu faktycznego</vt:lpstr>
      <vt:lpstr> Etap sądowy</vt:lpstr>
      <vt:lpstr>Wyrok Wojewódzkiego Sądu Administracyjnego w Gliwicach z dnia 14 listopada 2014 r., sygn. III SA/Gl 933/14</vt:lpstr>
      <vt:lpstr>Wyrok Naczelnego Sądu Administracyjnego z 23 listopada 2016 r., sygn. I FSK 566/15</vt:lpstr>
      <vt:lpstr> Główne problemy   Ocena</vt:lpstr>
      <vt:lpstr>Wyrok Naczelnego Sądu Administracyjnego z 9 lutego 2016 r., sygn. I FSK 1464/14</vt:lpstr>
    </vt:vector>
  </TitlesOfParts>
  <Company>PricewaterhouseCoopers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graphics</dc:title>
  <dc:creator>Karolina Lupinska</dc:creator>
  <cp:lastModifiedBy>Wojciech Morawski</cp:lastModifiedBy>
  <cp:revision>1086</cp:revision>
  <cp:lastPrinted>2014-10-24T11:01:21Z</cp:lastPrinted>
  <dcterms:created xsi:type="dcterms:W3CDTF">2013-07-26T09:07:15Z</dcterms:created>
  <dcterms:modified xsi:type="dcterms:W3CDTF">2018-09-05T10:29:58Z</dcterms:modified>
</cp:coreProperties>
</file>