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24" r:id="rId1"/>
  </p:sldMasterIdLst>
  <p:sldIdLst>
    <p:sldId id="345" r:id="rId2"/>
    <p:sldId id="383" r:id="rId3"/>
    <p:sldId id="391" r:id="rId4"/>
    <p:sldId id="382" r:id="rId5"/>
    <p:sldId id="393" r:id="rId6"/>
    <p:sldId id="394" r:id="rId7"/>
    <p:sldId id="392" r:id="rId8"/>
  </p:sldIdLst>
  <p:sldSz cx="9144000" cy="6858000" type="screen4x3"/>
  <p:notesSz cx="6858000" cy="9144000"/>
  <p:defaultTextStyle>
    <a:defPPr>
      <a:defRPr lang="pl-P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Styl z motywem 1 — Ak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764" autoAdjust="0"/>
    <p:restoredTop sz="94676" autoAdjust="0"/>
  </p:normalViewPr>
  <p:slideViewPr>
    <p:cSldViewPr>
      <p:cViewPr varScale="1">
        <p:scale>
          <a:sx n="84" d="100"/>
          <a:sy n="84" d="100"/>
        </p:scale>
        <p:origin x="1834" y="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9694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="" xmlns:a16="http://schemas.microsoft.com/office/drawing/2014/main" id="{C189709F-A0BA-49B6-94EE-AF3772B01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079280-14E1-45EF-A11D-F2EE468F8BE2}" type="datetimeFigureOut">
              <a:rPr lang="pl-PL"/>
              <a:pPr>
                <a:defRPr/>
              </a:pPr>
              <a:t>2018-03-08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="" xmlns:a16="http://schemas.microsoft.com/office/drawing/2014/main" id="{8670F2BB-E397-4157-BD40-94D9B2889C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="" xmlns:a16="http://schemas.microsoft.com/office/drawing/2014/main" id="{DEDA26E7-BCD4-4650-AF2C-6650C0EEF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E73EF0-D874-4C3D-81CA-10C572B4D671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210699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="" xmlns:a16="http://schemas.microsoft.com/office/drawing/2014/main" id="{C189709F-A0BA-49B6-94EE-AF3772B01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5929CF-59CC-44AF-8573-659A0DB22CB6}" type="datetimeFigureOut">
              <a:rPr lang="pl-PL"/>
              <a:pPr>
                <a:defRPr/>
              </a:pPr>
              <a:t>2018-03-08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="" xmlns:a16="http://schemas.microsoft.com/office/drawing/2014/main" id="{8670F2BB-E397-4157-BD40-94D9B2889C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="" xmlns:a16="http://schemas.microsoft.com/office/drawing/2014/main" id="{DEDA26E7-BCD4-4650-AF2C-6650C0EEF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F4DFA2-CD24-42C9-8649-C4DA41278BDB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61170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="" xmlns:a16="http://schemas.microsoft.com/office/drawing/2014/main" id="{C189709F-A0BA-49B6-94EE-AF3772B01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702B6B-521B-4B20-BFE7-BADAA2ED1C23}" type="datetimeFigureOut">
              <a:rPr lang="pl-PL"/>
              <a:pPr>
                <a:defRPr/>
              </a:pPr>
              <a:t>2018-03-08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="" xmlns:a16="http://schemas.microsoft.com/office/drawing/2014/main" id="{8670F2BB-E397-4157-BD40-94D9B2889C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="" xmlns:a16="http://schemas.microsoft.com/office/drawing/2014/main" id="{DEDA26E7-BCD4-4650-AF2C-6650C0EEF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4410B6-182D-49BB-85A1-A7C45ABB339B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922371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="" xmlns:a16="http://schemas.microsoft.com/office/drawing/2014/main" id="{C189709F-A0BA-49B6-94EE-AF3772B01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1BB1BE-5649-4259-B499-07B78BC6C3FE}" type="datetimeFigureOut">
              <a:rPr lang="pl-PL"/>
              <a:pPr>
                <a:defRPr/>
              </a:pPr>
              <a:t>2018-03-08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="" xmlns:a16="http://schemas.microsoft.com/office/drawing/2014/main" id="{8670F2BB-E397-4157-BD40-94D9B2889C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="" xmlns:a16="http://schemas.microsoft.com/office/drawing/2014/main" id="{DEDA26E7-BCD4-4650-AF2C-6650C0EEF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E88883-7ECB-49B1-9377-9165A9D3854D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32638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="" xmlns:a16="http://schemas.microsoft.com/office/drawing/2014/main" id="{C189709F-A0BA-49B6-94EE-AF3772B01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9E6A9A-EE24-499B-8DAE-6B1206523940}" type="datetimeFigureOut">
              <a:rPr lang="pl-PL"/>
              <a:pPr>
                <a:defRPr/>
              </a:pPr>
              <a:t>2018-03-08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="" xmlns:a16="http://schemas.microsoft.com/office/drawing/2014/main" id="{8670F2BB-E397-4157-BD40-94D9B2889C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="" xmlns:a16="http://schemas.microsoft.com/office/drawing/2014/main" id="{DEDA26E7-BCD4-4650-AF2C-6650C0EEF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41AE6-9519-459C-B00A-3A6975626E2D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931691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3">
            <a:extLst>
              <a:ext uri="{FF2B5EF4-FFF2-40B4-BE49-F238E27FC236}">
                <a16:creationId xmlns="" xmlns:a16="http://schemas.microsoft.com/office/drawing/2014/main" id="{C189709F-A0BA-49B6-94EE-AF3772B01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900856-C310-4A12-9F29-1113AA5DD6B1}" type="datetimeFigureOut">
              <a:rPr lang="pl-PL"/>
              <a:pPr>
                <a:defRPr/>
              </a:pPr>
              <a:t>2018-03-08</a:t>
            </a:fld>
            <a:endParaRPr lang="pl-PL"/>
          </a:p>
        </p:txBody>
      </p:sp>
      <p:sp>
        <p:nvSpPr>
          <p:cNvPr id="6" name="Symbol zastępczy stopki 4">
            <a:extLst>
              <a:ext uri="{FF2B5EF4-FFF2-40B4-BE49-F238E27FC236}">
                <a16:creationId xmlns="" xmlns:a16="http://schemas.microsoft.com/office/drawing/2014/main" id="{8670F2BB-E397-4157-BD40-94D9B2889C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>
            <a:extLst>
              <a:ext uri="{FF2B5EF4-FFF2-40B4-BE49-F238E27FC236}">
                <a16:creationId xmlns="" xmlns:a16="http://schemas.microsoft.com/office/drawing/2014/main" id="{DEDA26E7-BCD4-4650-AF2C-6650C0EEF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D5582F-D9A9-479F-A5FB-06E1C67C7C55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340564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3">
            <a:extLst>
              <a:ext uri="{FF2B5EF4-FFF2-40B4-BE49-F238E27FC236}">
                <a16:creationId xmlns="" xmlns:a16="http://schemas.microsoft.com/office/drawing/2014/main" id="{C189709F-A0BA-49B6-94EE-AF3772B01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FAA88B-6B9C-4773-B66C-34005B30E959}" type="datetimeFigureOut">
              <a:rPr lang="pl-PL"/>
              <a:pPr>
                <a:defRPr/>
              </a:pPr>
              <a:t>2018-03-08</a:t>
            </a:fld>
            <a:endParaRPr lang="pl-PL"/>
          </a:p>
        </p:txBody>
      </p:sp>
      <p:sp>
        <p:nvSpPr>
          <p:cNvPr id="8" name="Symbol zastępczy stopki 4">
            <a:extLst>
              <a:ext uri="{FF2B5EF4-FFF2-40B4-BE49-F238E27FC236}">
                <a16:creationId xmlns="" xmlns:a16="http://schemas.microsoft.com/office/drawing/2014/main" id="{8670F2BB-E397-4157-BD40-94D9B2889C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numeru slajdu 5">
            <a:extLst>
              <a:ext uri="{FF2B5EF4-FFF2-40B4-BE49-F238E27FC236}">
                <a16:creationId xmlns="" xmlns:a16="http://schemas.microsoft.com/office/drawing/2014/main" id="{DEDA26E7-BCD4-4650-AF2C-6650C0EEF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A7D336-29AA-4812-BBDC-E9A24595D6C6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739951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3">
            <a:extLst>
              <a:ext uri="{FF2B5EF4-FFF2-40B4-BE49-F238E27FC236}">
                <a16:creationId xmlns="" xmlns:a16="http://schemas.microsoft.com/office/drawing/2014/main" id="{C189709F-A0BA-49B6-94EE-AF3772B01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EB678B-8D3B-4496-8F9E-0AE632BE05B7}" type="datetimeFigureOut">
              <a:rPr lang="pl-PL"/>
              <a:pPr>
                <a:defRPr/>
              </a:pPr>
              <a:t>2018-03-08</a:t>
            </a:fld>
            <a:endParaRPr lang="pl-PL"/>
          </a:p>
        </p:txBody>
      </p:sp>
      <p:sp>
        <p:nvSpPr>
          <p:cNvPr id="4" name="Symbol zastępczy stopki 4">
            <a:extLst>
              <a:ext uri="{FF2B5EF4-FFF2-40B4-BE49-F238E27FC236}">
                <a16:creationId xmlns="" xmlns:a16="http://schemas.microsoft.com/office/drawing/2014/main" id="{8670F2BB-E397-4157-BD40-94D9B2889C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5">
            <a:extLst>
              <a:ext uri="{FF2B5EF4-FFF2-40B4-BE49-F238E27FC236}">
                <a16:creationId xmlns="" xmlns:a16="http://schemas.microsoft.com/office/drawing/2014/main" id="{DEDA26E7-BCD4-4650-AF2C-6650C0EEF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18FA83-B8B9-403B-8EE5-CCFED6E64A3F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223304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3">
            <a:extLst>
              <a:ext uri="{FF2B5EF4-FFF2-40B4-BE49-F238E27FC236}">
                <a16:creationId xmlns="" xmlns:a16="http://schemas.microsoft.com/office/drawing/2014/main" id="{C189709F-A0BA-49B6-94EE-AF3772B01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A81C20-BF54-4B8B-A78D-61D3B6AD87D6}" type="datetimeFigureOut">
              <a:rPr lang="pl-PL"/>
              <a:pPr>
                <a:defRPr/>
              </a:pPr>
              <a:t>2018-03-08</a:t>
            </a:fld>
            <a:endParaRPr lang="pl-PL"/>
          </a:p>
        </p:txBody>
      </p:sp>
      <p:sp>
        <p:nvSpPr>
          <p:cNvPr id="3" name="Symbol zastępczy stopki 4">
            <a:extLst>
              <a:ext uri="{FF2B5EF4-FFF2-40B4-BE49-F238E27FC236}">
                <a16:creationId xmlns="" xmlns:a16="http://schemas.microsoft.com/office/drawing/2014/main" id="{8670F2BB-E397-4157-BD40-94D9B2889C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Symbol zastępczy numeru slajdu 5">
            <a:extLst>
              <a:ext uri="{FF2B5EF4-FFF2-40B4-BE49-F238E27FC236}">
                <a16:creationId xmlns="" xmlns:a16="http://schemas.microsoft.com/office/drawing/2014/main" id="{DEDA26E7-BCD4-4650-AF2C-6650C0EEF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A02363-8084-4A43-B764-EF0395C9C84B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432678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3">
            <a:extLst>
              <a:ext uri="{FF2B5EF4-FFF2-40B4-BE49-F238E27FC236}">
                <a16:creationId xmlns="" xmlns:a16="http://schemas.microsoft.com/office/drawing/2014/main" id="{C189709F-A0BA-49B6-94EE-AF3772B01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3B70FC-126A-468D-8589-1131A7969CC9}" type="datetimeFigureOut">
              <a:rPr lang="pl-PL"/>
              <a:pPr>
                <a:defRPr/>
              </a:pPr>
              <a:t>2018-03-08</a:t>
            </a:fld>
            <a:endParaRPr lang="pl-PL"/>
          </a:p>
        </p:txBody>
      </p:sp>
      <p:sp>
        <p:nvSpPr>
          <p:cNvPr id="6" name="Symbol zastępczy stopki 4">
            <a:extLst>
              <a:ext uri="{FF2B5EF4-FFF2-40B4-BE49-F238E27FC236}">
                <a16:creationId xmlns="" xmlns:a16="http://schemas.microsoft.com/office/drawing/2014/main" id="{8670F2BB-E397-4157-BD40-94D9B2889C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>
            <a:extLst>
              <a:ext uri="{FF2B5EF4-FFF2-40B4-BE49-F238E27FC236}">
                <a16:creationId xmlns="" xmlns:a16="http://schemas.microsoft.com/office/drawing/2014/main" id="{DEDA26E7-BCD4-4650-AF2C-6650C0EEF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ED2A9D-1B01-48B3-9B83-75D5BF909EA4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249644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3">
            <a:extLst>
              <a:ext uri="{FF2B5EF4-FFF2-40B4-BE49-F238E27FC236}">
                <a16:creationId xmlns="" xmlns:a16="http://schemas.microsoft.com/office/drawing/2014/main" id="{C189709F-A0BA-49B6-94EE-AF3772B01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7D2336-CB3B-4F03-94EE-7BEDD2DFFF07}" type="datetimeFigureOut">
              <a:rPr lang="pl-PL"/>
              <a:pPr>
                <a:defRPr/>
              </a:pPr>
              <a:t>2018-03-08</a:t>
            </a:fld>
            <a:endParaRPr lang="pl-PL"/>
          </a:p>
        </p:txBody>
      </p:sp>
      <p:sp>
        <p:nvSpPr>
          <p:cNvPr id="6" name="Symbol zastępczy stopki 4">
            <a:extLst>
              <a:ext uri="{FF2B5EF4-FFF2-40B4-BE49-F238E27FC236}">
                <a16:creationId xmlns="" xmlns:a16="http://schemas.microsoft.com/office/drawing/2014/main" id="{8670F2BB-E397-4157-BD40-94D9B2889C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>
            <a:extLst>
              <a:ext uri="{FF2B5EF4-FFF2-40B4-BE49-F238E27FC236}">
                <a16:creationId xmlns="" xmlns:a16="http://schemas.microsoft.com/office/drawing/2014/main" id="{DEDA26E7-BCD4-4650-AF2C-6650C0EEF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5CFD96-C4CB-45BD-AB74-80DD29151F9A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757601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ymbol zastępczy tytułu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</a:t>
            </a:r>
          </a:p>
        </p:txBody>
      </p:sp>
      <p:sp>
        <p:nvSpPr>
          <p:cNvPr id="1027" name="Symbol zastępczy tekstu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="" xmlns:a16="http://schemas.microsoft.com/office/drawing/2014/main" id="{C189709F-A0BA-49B6-94EE-AF3772B017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22A9B35-1601-4576-8E6C-04C6BEFE4BE4}" type="datetimeFigureOut">
              <a:rPr lang="pl-PL"/>
              <a:pPr>
                <a:defRPr/>
              </a:pPr>
              <a:t>2018-03-08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="" xmlns:a16="http://schemas.microsoft.com/office/drawing/2014/main" id="{8670F2BB-E397-4157-BD40-94D9B2889C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="" xmlns:a16="http://schemas.microsoft.com/office/drawing/2014/main" id="{DEDA26E7-BCD4-4650-AF2C-6650C0EEF4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160C518-2BF2-447C-A36E-6EDCD6835DA4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25" r:id="rId1"/>
    <p:sldLayoutId id="2147484226" r:id="rId2"/>
    <p:sldLayoutId id="2147484227" r:id="rId3"/>
    <p:sldLayoutId id="2147484228" r:id="rId4"/>
    <p:sldLayoutId id="2147484229" r:id="rId5"/>
    <p:sldLayoutId id="2147484230" r:id="rId6"/>
    <p:sldLayoutId id="2147484231" r:id="rId7"/>
    <p:sldLayoutId id="2147484232" r:id="rId8"/>
    <p:sldLayoutId id="2147484233" r:id="rId9"/>
    <p:sldLayoutId id="2147484234" r:id="rId10"/>
    <p:sldLayoutId id="214748423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ytuł 1"/>
          <p:cNvSpPr>
            <a:spLocks noGrp="1"/>
          </p:cNvSpPr>
          <p:nvPr>
            <p:ph type="title"/>
          </p:nvPr>
        </p:nvSpPr>
        <p:spPr>
          <a:xfrm>
            <a:off x="457200" y="404813"/>
            <a:ext cx="8229600" cy="1152525"/>
          </a:xfrm>
        </p:spPr>
        <p:txBody>
          <a:bodyPr/>
          <a:lstStyle/>
          <a:p>
            <a:r>
              <a:rPr lang="pl-PL" altLang="pl-PL" sz="2000" smtClean="0"/>
              <a:t>Wyrok WSA w Gorzowie Wlkp. z dnia 28 czerwca 2017 r. (I SA/Go 211/17)</a:t>
            </a:r>
            <a:br>
              <a:rPr lang="pl-PL" altLang="pl-PL" sz="2000" smtClean="0"/>
            </a:br>
            <a:r>
              <a:rPr lang="pl-PL" altLang="pl-PL" sz="2000" smtClean="0"/>
              <a:t>(wyrok nieprawomocny)</a:t>
            </a:r>
          </a:p>
        </p:txBody>
      </p:sp>
      <p:sp>
        <p:nvSpPr>
          <p:cNvPr id="2051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052513"/>
            <a:ext cx="8229600" cy="5545137"/>
          </a:xfrm>
        </p:spPr>
        <p:txBody>
          <a:bodyPr/>
          <a:lstStyle/>
          <a:p>
            <a:pPr algn="ctr">
              <a:buFont typeface="Arial" panose="020B0604020202020204" pitchFamily="34" charset="0"/>
              <a:buNone/>
            </a:pPr>
            <a:endParaRPr lang="pl-PL" altLang="pl-PL" sz="2000" b="1" smtClean="0"/>
          </a:p>
          <a:p>
            <a:pPr algn="ctr">
              <a:buFont typeface="Arial" panose="020B0604020202020204" pitchFamily="34" charset="0"/>
              <a:buNone/>
            </a:pPr>
            <a:endParaRPr lang="pl-PL" altLang="pl-PL" sz="2000" b="1" smtClean="0"/>
          </a:p>
          <a:p>
            <a:pPr algn="ctr">
              <a:buFont typeface="Arial" panose="020B0604020202020204" pitchFamily="34" charset="0"/>
              <a:buNone/>
            </a:pPr>
            <a:r>
              <a:rPr lang="pl-PL" altLang="pl-PL" b="1" smtClean="0"/>
              <a:t>Opodatkowanie podatkiem od nieruchomości wytwórni mas bitumicznych</a:t>
            </a:r>
            <a:r>
              <a:rPr lang="pl-PL" altLang="pl-PL" smtClean="0"/>
              <a:t> 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pl-PL" altLang="pl-PL" sz="1400" smtClean="0"/>
              <a:t>dr Paweł Majka</a:t>
            </a:r>
            <a:br>
              <a:rPr lang="pl-PL" altLang="pl-PL" sz="1400" smtClean="0"/>
            </a:br>
            <a:r>
              <a:rPr lang="pl-PL" altLang="pl-PL" sz="1400" smtClean="0"/>
              <a:t>Zakład prawa Finansowego</a:t>
            </a:r>
            <a:br>
              <a:rPr lang="pl-PL" altLang="pl-PL" sz="1400" smtClean="0"/>
            </a:br>
            <a:r>
              <a:rPr lang="pl-PL" altLang="pl-PL" sz="1400" smtClean="0"/>
              <a:t>Wydział Prawa i Administracji</a:t>
            </a:r>
            <a:br>
              <a:rPr lang="pl-PL" altLang="pl-PL" sz="1400" smtClean="0"/>
            </a:br>
            <a:r>
              <a:rPr lang="pl-PL" altLang="pl-PL" sz="1400" smtClean="0"/>
              <a:t>Uniwersytet Rzeszowski</a:t>
            </a:r>
          </a:p>
          <a:p>
            <a:pPr algn="just">
              <a:buFontTx/>
              <a:buNone/>
            </a:pPr>
            <a:endParaRPr lang="pl-PL" altLang="pl-PL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ytuł 1"/>
          <p:cNvSpPr>
            <a:spLocks noGrp="1"/>
          </p:cNvSpPr>
          <p:nvPr>
            <p:ph type="title"/>
          </p:nvPr>
        </p:nvSpPr>
        <p:spPr>
          <a:xfrm>
            <a:off x="457200" y="260350"/>
            <a:ext cx="8229600" cy="647700"/>
          </a:xfrm>
        </p:spPr>
        <p:txBody>
          <a:bodyPr/>
          <a:lstStyle/>
          <a:p>
            <a:r>
              <a:rPr lang="pl-PL" altLang="pl-PL" sz="1800" b="1" smtClean="0">
                <a:cs typeface="Arial" panose="020B0604020202020204" pitchFamily="34" charset="0"/>
              </a:rPr>
              <a:t/>
            </a:r>
            <a:br>
              <a:rPr lang="pl-PL" altLang="pl-PL" sz="1800" b="1" smtClean="0">
                <a:cs typeface="Arial" panose="020B0604020202020204" pitchFamily="34" charset="0"/>
              </a:rPr>
            </a:br>
            <a:r>
              <a:rPr lang="pl-PL" altLang="pl-PL" sz="1800" b="1" smtClean="0"/>
              <a:t>Wyrok WSA w Gorzowie Wlkp. z dnia 28 czerwca 2017 r. (I SA/Go 211/17) </a:t>
            </a:r>
            <a:r>
              <a:rPr lang="pl-PL" altLang="pl-PL" sz="1800" b="1" smtClean="0">
                <a:cs typeface="Arial" panose="020B0604020202020204" pitchFamily="34" charset="0"/>
              </a:rPr>
              <a:t>– tezy </a:t>
            </a:r>
            <a:br>
              <a:rPr lang="pl-PL" altLang="pl-PL" sz="1800" b="1" smtClean="0">
                <a:cs typeface="Arial" panose="020B0604020202020204" pitchFamily="34" charset="0"/>
              </a:rPr>
            </a:br>
            <a:endParaRPr lang="pl-PL" altLang="pl-PL" sz="1800" smtClean="0"/>
          </a:p>
        </p:txBody>
      </p:sp>
      <p:sp>
        <p:nvSpPr>
          <p:cNvPr id="3075" name="Symbol zastępczy zawartości 2"/>
          <p:cNvSpPr>
            <a:spLocks noGrp="1"/>
          </p:cNvSpPr>
          <p:nvPr>
            <p:ph idx="1"/>
          </p:nvPr>
        </p:nvSpPr>
        <p:spPr>
          <a:xfrm>
            <a:off x="457200" y="908050"/>
            <a:ext cx="8229600" cy="5689600"/>
          </a:xfrm>
        </p:spPr>
        <p:txBody>
          <a:bodyPr/>
          <a:lstStyle/>
          <a:p>
            <a:pPr marL="0" indent="0" algn="just">
              <a:buFont typeface="Arial" panose="020B0604020202020204" pitchFamily="34" charset="0"/>
              <a:buNone/>
            </a:pPr>
            <a:r>
              <a:rPr lang="pl-PL" altLang="pl-PL" sz="1600" b="1" smtClean="0">
                <a:cs typeface="Arial" panose="020B0604020202020204" pitchFamily="34" charset="0"/>
              </a:rPr>
              <a:t>Tezy: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pl-PL" altLang="pl-PL" sz="1600" b="1" smtClean="0"/>
              <a:t>1. Wytwórnia mas bitumicznych stanowi całość techniczno-użytkową tworząc jeden obiekt budowlany i podlega opodatkowaniu podatkiem od nieruchomości zgodnie z art. 1a ust. 1 pkt 2 ustawy o podatkach i opłatach lokalnych. 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pl-PL" altLang="pl-PL" sz="1600" smtClean="0"/>
              <a:t>2. Wskazanie przedmiotowego związku techniczno-użytkowego pozwala na opodatkowanie podatkiem od nieruchomości jako budowli, w rozumieniu art. 1a ust. 1 pkt 2 u.p.o.l., obiektu budowlanego o złożonej budowie. Chodzi o obiekt kompletny, tzn. taki, którego wykorzystanie wszystkich fizycznie połączonych elementów pozwala na realizowanie funkcji, dla których został stworzony. Przy czym chodzi o związek faktyczny, a nie prawny. </a:t>
            </a:r>
            <a:r>
              <a:rPr lang="pl-PL" altLang="pl-PL" sz="1600" u="sng" smtClean="0"/>
              <a:t>Bez znaczenia pozostaje przy tym sposób ich wytworzenia czy zamontowania, sposób połączenia ich z gruntem oraz możliwość wymiany urządzeń.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pl-PL" altLang="pl-PL" sz="1600" smtClean="0"/>
              <a:t>3. Zasadne jest również stanowisko organu podatkowego, zgodnie z którym </a:t>
            </a:r>
            <a:r>
              <a:rPr lang="pl-PL" altLang="pl-PL" sz="1600" u="sng" smtClean="0"/>
              <a:t>do elementów składających się na całość techniczno-użytkową można zaliczyć zarówno elementy nieruchome, trwale zamontowane, jak elementy ruchome, które można dowolnie demontować i przenosić w inne miejsce.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pl-PL" altLang="pl-PL" sz="1600" smtClean="0"/>
              <a:t>4. Na całość techniczno-użytkową obiektu budowlanego składają się wszystkie urządzenia powiązane ze sobą w jednorodną całość, tworzące jeden obiekt budowlany (budowlę) służącą określonym celom, tj. prowadzeniu działalności gospodarczej w zakresie produkcji masy bitumicznej. Na gruncie niniejszej sprawy </a:t>
            </a:r>
            <a:r>
              <a:rPr lang="pl-PL" altLang="pl-PL" sz="1600" u="sng" smtClean="0"/>
              <a:t>brak jest zatem podstaw do sztucznego podziału wytwórni mas bitumicznych na poszczególne elementy i wyodrębnienie z niej fundamentów. </a:t>
            </a:r>
          </a:p>
          <a:p>
            <a:pPr marL="0" indent="0" algn="just">
              <a:buFont typeface="Arial" panose="020B0604020202020204" pitchFamily="34" charset="0"/>
              <a:buNone/>
            </a:pPr>
            <a:endParaRPr lang="pl-PL" altLang="pl-PL" sz="1600" b="1" smtClean="0"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ytuł 1"/>
          <p:cNvSpPr>
            <a:spLocks noGrp="1"/>
          </p:cNvSpPr>
          <p:nvPr>
            <p:ph type="title"/>
          </p:nvPr>
        </p:nvSpPr>
        <p:spPr>
          <a:xfrm>
            <a:off x="457200" y="404813"/>
            <a:ext cx="8229600" cy="647700"/>
          </a:xfrm>
        </p:spPr>
        <p:txBody>
          <a:bodyPr/>
          <a:lstStyle/>
          <a:p>
            <a:r>
              <a:rPr lang="pl-PL" altLang="pl-PL" sz="1800" b="1" smtClean="0">
                <a:cs typeface="Arial" panose="020B0604020202020204" pitchFamily="34" charset="0"/>
              </a:rPr>
              <a:t/>
            </a:r>
            <a:br>
              <a:rPr lang="pl-PL" altLang="pl-PL" sz="1800" b="1" smtClean="0">
                <a:cs typeface="Arial" panose="020B0604020202020204" pitchFamily="34" charset="0"/>
              </a:rPr>
            </a:br>
            <a:r>
              <a:rPr lang="pl-PL" altLang="pl-PL" sz="1800" b="1" smtClean="0">
                <a:cs typeface="Arial" panose="020B0604020202020204" pitchFamily="34" charset="0"/>
              </a:rPr>
              <a:t>Opodatkowanie wytwórni mas bitumicznych - linie orzecznicze  </a:t>
            </a:r>
            <a:br>
              <a:rPr lang="pl-PL" altLang="pl-PL" sz="1800" b="1" smtClean="0">
                <a:cs typeface="Arial" panose="020B0604020202020204" pitchFamily="34" charset="0"/>
              </a:rPr>
            </a:br>
            <a:endParaRPr lang="pl-PL" altLang="pl-PL" sz="1800" smtClean="0"/>
          </a:p>
        </p:txBody>
      </p:sp>
      <p:sp>
        <p:nvSpPr>
          <p:cNvPr id="3075" name="Symbol zastępczy zawartości 2">
            <a:extLst>
              <a:ext uri="{FF2B5EF4-FFF2-40B4-BE49-F238E27FC236}">
                <a16:creationId xmlns="" xmlns:a16="http://schemas.microsoft.com/office/drawing/2014/main" id="{CC438FB5-B6D9-48FF-B39C-2289E72BD2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52513"/>
            <a:ext cx="8229600" cy="5545137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  <a:defRPr/>
            </a:pPr>
            <a:r>
              <a:rPr lang="pl-PL" sz="1800" b="1" dirty="0"/>
              <a:t>Wyroki powiązane</a:t>
            </a:r>
            <a:endParaRPr lang="pl-PL" sz="1800" dirty="0"/>
          </a:p>
          <a:p>
            <a:pPr>
              <a:defRPr/>
            </a:pPr>
            <a:r>
              <a:rPr lang="pl-PL" sz="1800" dirty="0"/>
              <a:t>wyrok Trybunału Konstytucyjnego z dnia 13.09.2011 r., P. 33/09</a:t>
            </a:r>
          </a:p>
          <a:p>
            <a:pPr>
              <a:defRPr/>
            </a:pPr>
            <a:r>
              <a:rPr lang="pl-PL" sz="1800" dirty="0"/>
              <a:t>wyrok NSA z dnia 24.11.2017 r., II FSK 2873/15</a:t>
            </a:r>
          </a:p>
          <a:p>
            <a:pPr>
              <a:defRPr/>
            </a:pPr>
            <a:r>
              <a:rPr lang="pl-PL" sz="1800" dirty="0"/>
              <a:t>wyrok NSA z dnia 13.06.2017 r., II FSK 1337/15</a:t>
            </a:r>
          </a:p>
          <a:p>
            <a:pPr>
              <a:defRPr/>
            </a:pPr>
            <a:r>
              <a:rPr lang="pl-PL" sz="1800" dirty="0"/>
              <a:t>wyrok NSA z dnia 18.03.2015 r., II FSK 3285/14  </a:t>
            </a:r>
          </a:p>
          <a:p>
            <a:pPr>
              <a:defRPr/>
            </a:pPr>
            <a:r>
              <a:rPr lang="pl-PL" sz="1800" dirty="0"/>
              <a:t>wyrok NSA z dnia 5.05.2015 r., II FSK 1096/13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pl-PL" altLang="pl-PL" sz="1600" dirty="0"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ytuł 1"/>
          <p:cNvSpPr>
            <a:spLocks noGrp="1"/>
          </p:cNvSpPr>
          <p:nvPr>
            <p:ph type="title"/>
          </p:nvPr>
        </p:nvSpPr>
        <p:spPr>
          <a:xfrm>
            <a:off x="457200" y="115888"/>
            <a:ext cx="8229600" cy="792162"/>
          </a:xfrm>
        </p:spPr>
        <p:txBody>
          <a:bodyPr/>
          <a:lstStyle/>
          <a:p>
            <a:r>
              <a:rPr lang="pl-PL" altLang="pl-PL" sz="1600" b="1" smtClean="0"/>
              <a:t>Opodatkowanie wytwórni mas bitumicznych – regulacje prawne (stan prawny na 1.01.2012 r.) </a:t>
            </a:r>
            <a:endParaRPr lang="pl-PL" altLang="pl-PL" sz="1600" smtClean="0"/>
          </a:p>
        </p:txBody>
      </p:sp>
      <p:sp>
        <p:nvSpPr>
          <p:cNvPr id="2051" name="Symbol zastępczy zawartości 2">
            <a:extLst>
              <a:ext uri="{FF2B5EF4-FFF2-40B4-BE49-F238E27FC236}">
                <a16:creationId xmlns="" xmlns:a16="http://schemas.microsoft.com/office/drawing/2014/main" id="{541CEEDF-FBCD-4CB1-8021-C59B6081D6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692150"/>
            <a:ext cx="8229600" cy="6165850"/>
          </a:xfrm>
        </p:spPr>
        <p:txBody>
          <a:bodyPr/>
          <a:lstStyle/>
          <a:p>
            <a:pPr algn="just">
              <a:buFont typeface="Arial" panose="020B0604020202020204" pitchFamily="34" charset="0"/>
              <a:buNone/>
              <a:defRPr/>
            </a:pPr>
            <a:r>
              <a:rPr lang="pl-PL" altLang="pl-PL" sz="1600" b="1" u="sng" dirty="0"/>
              <a:t>Podatek od nieruchomości </a:t>
            </a:r>
          </a:p>
          <a:p>
            <a:pPr marL="0" indent="0" algn="just">
              <a:buFont typeface="Arial" panose="020B0604020202020204" pitchFamily="34" charset="0"/>
              <a:buNone/>
              <a:defRPr/>
            </a:pPr>
            <a:r>
              <a:rPr lang="pl-PL" sz="1600" b="1" dirty="0"/>
              <a:t>Ustawa z dnia 12 stycznia 1991 r. o podatkach i opłatach lokalnych (tekst jedn. Dz. U. z 2014 r., poz. 849 z </a:t>
            </a:r>
            <a:r>
              <a:rPr lang="pl-PL" sz="1600" b="1" dirty="0" err="1"/>
              <a:t>późn</a:t>
            </a:r>
            <a:r>
              <a:rPr lang="pl-PL" sz="1600" b="1" dirty="0"/>
              <a:t>. zm.)</a:t>
            </a:r>
            <a:endParaRPr lang="pl-PL" sz="1600" dirty="0"/>
          </a:p>
          <a:p>
            <a:pPr marL="0" indent="0" algn="just">
              <a:buFont typeface="Arial" panose="020B0604020202020204" pitchFamily="34" charset="0"/>
              <a:buNone/>
              <a:defRPr/>
            </a:pPr>
            <a:r>
              <a:rPr lang="pl-PL" sz="1600" dirty="0"/>
              <a:t>Art. 1a ust. 1 pkt 2 </a:t>
            </a:r>
          </a:p>
          <a:p>
            <a:pPr marL="0" indent="0" algn="just">
              <a:buFont typeface="Arial" panose="020B0604020202020204" pitchFamily="34" charset="0"/>
              <a:buNone/>
              <a:defRPr/>
            </a:pPr>
            <a:r>
              <a:rPr lang="pl-PL" sz="1600" dirty="0"/>
              <a:t>Użyte w ustawie określenia oznaczają: budowla - obiekt budowlany w rozumieniu przepisów prawa budowlanego niebędący budynkiem lub obiektem małej architektury, a także urządzenie budowlane w rozumieniu przepisów prawa budowlanego związane z obiektem budowlanym, które zapewnia możliwość użytkowania obiektu zgodnie z jego przeznaczeniem.</a:t>
            </a:r>
          </a:p>
          <a:p>
            <a:pPr marL="0" indent="0" algn="just">
              <a:buFont typeface="Arial" panose="020B0604020202020204" pitchFamily="34" charset="0"/>
              <a:buNone/>
              <a:defRPr/>
            </a:pPr>
            <a:r>
              <a:rPr lang="pl-PL" sz="1600" b="1" dirty="0"/>
              <a:t>Ustawa Prawo budowlane (tekst jedn. Dz. U. z 2010 r., Nr 243, poz. 1623 z </a:t>
            </a:r>
            <a:r>
              <a:rPr lang="pl-PL" sz="1600" b="1" dirty="0" err="1"/>
              <a:t>późn</a:t>
            </a:r>
            <a:r>
              <a:rPr lang="pl-PL" sz="1600" b="1" dirty="0"/>
              <a:t>. zm.)</a:t>
            </a:r>
            <a:endParaRPr lang="pl-PL" sz="1600" dirty="0"/>
          </a:p>
          <a:p>
            <a:pPr marL="0" indent="0" algn="just">
              <a:buFont typeface="Arial" panose="020B0604020202020204" pitchFamily="34" charset="0"/>
              <a:buNone/>
              <a:defRPr/>
            </a:pPr>
            <a:r>
              <a:rPr lang="pl-PL" sz="1600" dirty="0"/>
              <a:t>Art. 3 pkt 1 lit. b</a:t>
            </a:r>
          </a:p>
          <a:p>
            <a:pPr marL="0" indent="0" algn="just">
              <a:buFont typeface="Arial" panose="020B0604020202020204" pitchFamily="34" charset="0"/>
              <a:buNone/>
              <a:defRPr/>
            </a:pPr>
            <a:r>
              <a:rPr lang="pl-PL" sz="1600" dirty="0"/>
              <a:t>Ilekroć w ustawie jest mowa o obiekcie budowlanym – należy przez to rozumieć budowlę stanowiącą całość techniczno-użytkową </a:t>
            </a:r>
            <a:r>
              <a:rPr lang="pl-PL" sz="1600" u="sng" dirty="0"/>
              <a:t>wraz z instalacjami i urządzeniami</a:t>
            </a:r>
            <a:r>
              <a:rPr lang="pl-PL" sz="1600" dirty="0"/>
              <a:t>.</a:t>
            </a:r>
          </a:p>
          <a:p>
            <a:pPr marL="0" indent="0" algn="just">
              <a:buFont typeface="Arial" panose="020B0604020202020204" pitchFamily="34" charset="0"/>
              <a:buNone/>
              <a:defRPr/>
            </a:pPr>
            <a:r>
              <a:rPr lang="pl-PL" sz="1600" dirty="0"/>
              <a:t>Art. 3 pkt 3 </a:t>
            </a:r>
          </a:p>
          <a:p>
            <a:pPr marL="0" indent="0" algn="just">
              <a:buFont typeface="Arial" panose="020B0604020202020204" pitchFamily="34" charset="0"/>
              <a:buNone/>
              <a:defRPr/>
            </a:pPr>
            <a:r>
              <a:rPr lang="pl-PL" sz="1600" dirty="0"/>
              <a:t>Ilekroć w ustawie jest mowa o budowli - należy przez to rozumieć każdy obiekt budowlany nie będący budynkiem lub obiektem małej architektury, jak: wolnostojące instalacje przemysłowe lub urządzenia techniczne, części budowlane urządzeń technicznych (kotłów, pieców przemysłowych, elektrowni wiatrowych i innych urządzeń) oraz fundamenty pod maszyny i urządzenia, jako odrębne pod względem technicznym części przedmiotów składających się na całość użytkową. </a:t>
            </a:r>
          </a:p>
          <a:p>
            <a:pPr marL="0" indent="0" algn="just">
              <a:buFont typeface="Arial" panose="020B0604020202020204" pitchFamily="34" charset="0"/>
              <a:buNone/>
              <a:defRPr/>
            </a:pPr>
            <a:r>
              <a:rPr lang="pl-PL" sz="1600" dirty="0"/>
              <a:t>Art. 3 pkt 9 </a:t>
            </a:r>
          </a:p>
          <a:p>
            <a:pPr marL="0" indent="0" algn="just">
              <a:buFont typeface="Arial" panose="020B0604020202020204" pitchFamily="34" charset="0"/>
              <a:buNone/>
              <a:defRPr/>
            </a:pPr>
            <a:r>
              <a:rPr lang="pl-PL" sz="1600" dirty="0"/>
              <a:t>Ilekroć w ustawie jest mowa o urządzeniach budowlanych należy przez to rozumieć urządzenia techniczne zapewniające możliwość użytkowania obiektu zgodnie z jego przeznaczeniem, jak przyłącza i urządzenia instalacyjne, w tym oczyszczania lub gromadzenia ścieków, przejazdy, ogrodzenia, place postojowe i place pod śmietniki.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pl-PL" sz="1400" dirty="0"/>
          </a:p>
          <a:p>
            <a:pPr algn="just">
              <a:buFont typeface="Arial" panose="020B0604020202020204" pitchFamily="34" charset="0"/>
              <a:buNone/>
              <a:defRPr/>
            </a:pPr>
            <a:endParaRPr lang="pl-PL" altLang="pl-PL" sz="1800" b="1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ytuł 1"/>
          <p:cNvSpPr>
            <a:spLocks noGrp="1"/>
          </p:cNvSpPr>
          <p:nvPr>
            <p:ph type="title"/>
          </p:nvPr>
        </p:nvSpPr>
        <p:spPr>
          <a:xfrm>
            <a:off x="457200" y="115888"/>
            <a:ext cx="8229600" cy="792162"/>
          </a:xfrm>
        </p:spPr>
        <p:txBody>
          <a:bodyPr/>
          <a:lstStyle/>
          <a:p>
            <a:r>
              <a:rPr lang="pl-PL" altLang="pl-PL" sz="1600" b="1" smtClean="0"/>
              <a:t>Wytwórnia mas bitumicznych</a:t>
            </a:r>
            <a:endParaRPr lang="pl-PL" altLang="pl-PL" sz="1600" smtClean="0"/>
          </a:p>
        </p:txBody>
      </p:sp>
      <p:sp>
        <p:nvSpPr>
          <p:cNvPr id="2051" name="Symbol zastępczy zawartości 2">
            <a:extLst>
              <a:ext uri="{FF2B5EF4-FFF2-40B4-BE49-F238E27FC236}">
                <a16:creationId xmlns="" xmlns:a16="http://schemas.microsoft.com/office/drawing/2014/main" id="{541CEEDF-FBCD-4CB1-8021-C59B6081D6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692150"/>
            <a:ext cx="8229600" cy="6165850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  <a:defRPr/>
            </a:pPr>
            <a:endParaRPr lang="pl-PL" sz="1400" dirty="0"/>
          </a:p>
          <a:p>
            <a:pPr algn="just">
              <a:buFont typeface="Arial" panose="020B0604020202020204" pitchFamily="34" charset="0"/>
              <a:buNone/>
              <a:defRPr/>
            </a:pPr>
            <a:endParaRPr lang="pl-PL" altLang="pl-PL" sz="1800" dirty="0"/>
          </a:p>
        </p:txBody>
      </p:sp>
      <p:pic>
        <p:nvPicPr>
          <p:cNvPr id="6148" name="Obraz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1196975"/>
            <a:ext cx="7272337" cy="467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ytuł 1"/>
          <p:cNvSpPr>
            <a:spLocks noGrp="1"/>
          </p:cNvSpPr>
          <p:nvPr>
            <p:ph type="title"/>
          </p:nvPr>
        </p:nvSpPr>
        <p:spPr>
          <a:xfrm>
            <a:off x="457200" y="115888"/>
            <a:ext cx="8229600" cy="576262"/>
          </a:xfrm>
        </p:spPr>
        <p:txBody>
          <a:bodyPr/>
          <a:lstStyle/>
          <a:p>
            <a:r>
              <a:rPr lang="pl-PL" altLang="pl-PL" sz="1600" b="1" smtClean="0"/>
              <a:t>Opodatkowanie wytwórni mas bitumicznych - wnioski</a:t>
            </a:r>
            <a:endParaRPr lang="pl-PL" altLang="pl-PL" sz="1600" smtClean="0"/>
          </a:p>
        </p:txBody>
      </p:sp>
      <p:sp>
        <p:nvSpPr>
          <p:cNvPr id="2051" name="Symbol zastępczy zawartości 2">
            <a:extLst>
              <a:ext uri="{FF2B5EF4-FFF2-40B4-BE49-F238E27FC236}">
                <a16:creationId xmlns="" xmlns:a16="http://schemas.microsoft.com/office/drawing/2014/main" id="{541CEEDF-FBCD-4CB1-8021-C59B6081D6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692150"/>
            <a:ext cx="8229600" cy="4176713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  <a:defRPr/>
            </a:pPr>
            <a:endParaRPr lang="pl-PL" sz="1400" dirty="0"/>
          </a:p>
          <a:p>
            <a:pPr algn="just">
              <a:buFont typeface="Arial" panose="020B0604020202020204" pitchFamily="34" charset="0"/>
              <a:buNone/>
              <a:defRPr/>
            </a:pPr>
            <a:r>
              <a:rPr lang="pl-PL" altLang="pl-PL" sz="1800" dirty="0"/>
              <a:t>1. Wytwórnia stanowi przykład obiektu w wypadku którego pojawia się spór o definicję budowli w sytuacji obiektu „złożonego”</a:t>
            </a:r>
          </a:p>
          <a:p>
            <a:pPr algn="just">
              <a:buFont typeface="Arial" panose="020B0604020202020204" pitchFamily="34" charset="0"/>
              <a:buNone/>
              <a:defRPr/>
            </a:pPr>
            <a:r>
              <a:rPr lang="pl-PL" altLang="pl-PL" sz="1800" dirty="0"/>
              <a:t>2. 	Spór związany jest z rozumieniem zwrotu „całość techniczno-użytkowa” </a:t>
            </a:r>
          </a:p>
          <a:p>
            <a:pPr algn="just">
              <a:buFont typeface="Arial" panose="020B0604020202020204" pitchFamily="34" charset="0"/>
              <a:buAutoNum type="arabicPeriod" startAt="3"/>
              <a:defRPr/>
            </a:pPr>
            <a:r>
              <a:rPr lang="pl-PL" altLang="pl-PL" sz="1800" dirty="0"/>
              <a:t>Wątpliwości budzą niektóre tezy uzasadnienia wyroku WSA w kontekście wytwórni</a:t>
            </a:r>
          </a:p>
          <a:p>
            <a:pPr algn="just">
              <a:buFont typeface="Arial" panose="020B0604020202020204" pitchFamily="34" charset="0"/>
              <a:buAutoNum type="arabicPeriod" startAt="3"/>
              <a:defRPr/>
            </a:pPr>
            <a:r>
              <a:rPr lang="pl-PL" altLang="pl-PL" sz="1800" dirty="0"/>
              <a:t>Czy wytwórnia mieści się w katalogu budowli wymienionych w art. 3 pkt 3 Prawa budowlanego</a:t>
            </a:r>
          </a:p>
          <a:p>
            <a:pPr algn="just">
              <a:buFont typeface="Arial" panose="020B0604020202020204" pitchFamily="34" charset="0"/>
              <a:buAutoNum type="arabicPeriod" startAt="3"/>
              <a:defRPr/>
            </a:pPr>
            <a:r>
              <a:rPr lang="pl-PL" altLang="pl-PL" sz="1800" dirty="0"/>
              <a:t>Problemem jest brak jednorodności w obrębie samych wytwórni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ytuł 1"/>
          <p:cNvSpPr>
            <a:spLocks noGrp="1"/>
          </p:cNvSpPr>
          <p:nvPr>
            <p:ph type="title"/>
          </p:nvPr>
        </p:nvSpPr>
        <p:spPr>
          <a:xfrm>
            <a:off x="468313" y="1196975"/>
            <a:ext cx="8229600" cy="2366963"/>
          </a:xfrm>
        </p:spPr>
        <p:txBody>
          <a:bodyPr/>
          <a:lstStyle/>
          <a:p>
            <a:r>
              <a:rPr lang="pl-PL" altLang="pl-PL" sz="3200" b="1" smtClean="0"/>
              <a:t>Dziękuję za uwagę </a:t>
            </a:r>
            <a:r>
              <a:rPr lang="pl-PL" altLang="pl-PL" sz="2800" b="1" smtClean="0"/>
              <a:t/>
            </a:r>
            <a:br>
              <a:rPr lang="pl-PL" altLang="pl-PL" sz="2800" b="1" smtClean="0"/>
            </a:br>
            <a:r>
              <a:rPr lang="pl-PL" altLang="pl-PL" sz="2800" b="1" smtClean="0"/>
              <a:t/>
            </a:r>
            <a:br>
              <a:rPr lang="pl-PL" altLang="pl-PL" sz="2800" b="1" smtClean="0"/>
            </a:br>
            <a:r>
              <a:rPr lang="pl-PL" altLang="pl-PL" sz="2000" b="1" smtClean="0"/>
              <a:t>pmajka@univ.rzeszow.pl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4039</TotalTime>
  <Words>634</Words>
  <Application>Microsoft Office PowerPoint</Application>
  <PresentationFormat>Pokaz na ekranie (4:3)</PresentationFormat>
  <Paragraphs>39</Paragraphs>
  <Slides>7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10" baseType="lpstr">
      <vt:lpstr>Arial</vt:lpstr>
      <vt:lpstr>Calibri</vt:lpstr>
      <vt:lpstr>Motyw pakietu Office</vt:lpstr>
      <vt:lpstr>Wyrok WSA w Gorzowie Wlkp. z dnia 28 czerwca 2017 r. (I SA/Go 211/17) (wyrok nieprawomocny)</vt:lpstr>
      <vt:lpstr> Wyrok WSA w Gorzowie Wlkp. z dnia 28 czerwca 2017 r. (I SA/Go 211/17) – tezy  </vt:lpstr>
      <vt:lpstr> Opodatkowanie wytwórni mas bitumicznych - linie orzecznicze   </vt:lpstr>
      <vt:lpstr>Opodatkowanie wytwórni mas bitumicznych – regulacje prawne (stan prawny na 1.01.2012 r.) </vt:lpstr>
      <vt:lpstr>Wytwórnia mas bitumicznych</vt:lpstr>
      <vt:lpstr>Opodatkowanie wytwórni mas bitumicznych - wnioski</vt:lpstr>
      <vt:lpstr>Dziękuję za uwagę   pmajka@univ.rzeszow.pl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user</dc:creator>
  <cp:lastModifiedBy>Wojciech Morawski</cp:lastModifiedBy>
  <cp:revision>332</cp:revision>
  <dcterms:created xsi:type="dcterms:W3CDTF">2009-03-04T08:31:59Z</dcterms:created>
  <dcterms:modified xsi:type="dcterms:W3CDTF">2018-03-08T19:44:49Z</dcterms:modified>
</cp:coreProperties>
</file>