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93" r:id="rId2"/>
  </p:sldMasterIdLst>
  <p:notesMasterIdLst>
    <p:notesMasterId r:id="rId10"/>
  </p:notesMasterIdLst>
  <p:handoutMasterIdLst>
    <p:handoutMasterId r:id="rId11"/>
  </p:handoutMasterIdLst>
  <p:sldIdLst>
    <p:sldId id="544" r:id="rId3"/>
    <p:sldId id="532" r:id="rId4"/>
    <p:sldId id="542" r:id="rId5"/>
    <p:sldId id="543" r:id="rId6"/>
    <p:sldId id="524" r:id="rId7"/>
    <p:sldId id="534" r:id="rId8"/>
    <p:sldId id="390" r:id="rId9"/>
  </p:sldIdLst>
  <p:sldSz cx="9144000" cy="6858000" type="screen4x3"/>
  <p:notesSz cx="6797675" cy="9928225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">
          <p15:clr>
            <a:srgbClr val="A4A3A4"/>
          </p15:clr>
        </p15:guide>
        <p15:guide id="2" orient="horz" pos="3890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orient="horz" pos="2452">
          <p15:clr>
            <a:srgbClr val="A4A3A4"/>
          </p15:clr>
        </p15:guide>
        <p15:guide id="5" orient="horz" pos="498">
          <p15:clr>
            <a:srgbClr val="A4A3A4"/>
          </p15:clr>
        </p15:guide>
        <p15:guide id="6" orient="horz" pos="417">
          <p15:clr>
            <a:srgbClr val="A4A3A4"/>
          </p15:clr>
        </p15:guide>
        <p15:guide id="7" orient="horz" pos="688">
          <p15:clr>
            <a:srgbClr val="A4A3A4"/>
          </p15:clr>
        </p15:guide>
        <p15:guide id="8" orient="horz" pos="4095">
          <p15:clr>
            <a:srgbClr val="A4A3A4"/>
          </p15:clr>
        </p15:guide>
        <p15:guide id="9" orient="horz" pos="267">
          <p15:clr>
            <a:srgbClr val="A4A3A4"/>
          </p15:clr>
        </p15:guide>
        <p15:guide id="10" orient="horz" pos="4012">
          <p15:clr>
            <a:srgbClr val="A4A3A4"/>
          </p15:clr>
        </p15:guide>
        <p15:guide id="11" orient="horz" pos="1759">
          <p15:clr>
            <a:srgbClr val="A4A3A4"/>
          </p15:clr>
        </p15:guide>
        <p15:guide id="12" pos="231">
          <p15:clr>
            <a:srgbClr val="A4A3A4"/>
          </p15:clr>
        </p15:guide>
        <p15:guide id="13" pos="5528">
          <p15:clr>
            <a:srgbClr val="A4A3A4"/>
          </p15:clr>
        </p15:guide>
        <p15:guide id="14" pos="1311">
          <p15:clr>
            <a:srgbClr val="A4A3A4"/>
          </p15:clr>
        </p15:guide>
        <p15:guide id="15" pos="2391">
          <p15:clr>
            <a:srgbClr val="A4A3A4"/>
          </p15:clr>
        </p15:guide>
        <p15:guide id="16" pos="3471">
          <p15:clr>
            <a:srgbClr val="A4A3A4"/>
          </p15:clr>
        </p15:guide>
        <p15:guide id="17" pos="4554">
          <p15:clr>
            <a:srgbClr val="A4A3A4"/>
          </p15:clr>
        </p15:guide>
        <p15:guide id="18" pos="2776">
          <p15:clr>
            <a:srgbClr val="A4A3A4"/>
          </p15:clr>
        </p15:guide>
        <p15:guide id="19" pos="2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4AA"/>
    <a:srgbClr val="9C5FB5"/>
    <a:srgbClr val="EBECED"/>
    <a:srgbClr val="565A5C"/>
    <a:srgbClr val="000000"/>
    <a:srgbClr val="427730"/>
    <a:srgbClr val="D5D5D5"/>
    <a:srgbClr val="D5D5D2"/>
    <a:srgbClr val="E00371"/>
    <a:srgbClr val="005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7" autoAdjust="0"/>
    <p:restoredTop sz="94778" autoAdjust="0"/>
  </p:normalViewPr>
  <p:slideViewPr>
    <p:cSldViewPr snapToGrid="0">
      <p:cViewPr varScale="1">
        <p:scale>
          <a:sx n="89" d="100"/>
          <a:sy n="89" d="100"/>
        </p:scale>
        <p:origin x="1306" y="77"/>
      </p:cViewPr>
      <p:guideLst>
        <p:guide orient="horz" pos="1010"/>
        <p:guide orient="horz" pos="3890"/>
        <p:guide orient="horz" pos="4193"/>
        <p:guide orient="horz" pos="2452"/>
        <p:guide orient="horz" pos="498"/>
        <p:guide orient="horz" pos="417"/>
        <p:guide orient="horz" pos="688"/>
        <p:guide orient="horz" pos="4095"/>
        <p:guide orient="horz" pos="267"/>
        <p:guide orient="horz" pos="4012"/>
        <p:guide orient="horz" pos="1759"/>
        <p:guide pos="231"/>
        <p:guide pos="5528"/>
        <p:guide pos="1311"/>
        <p:guide pos="2391"/>
        <p:guide pos="3471"/>
        <p:guide pos="4554"/>
        <p:guide pos="2776"/>
        <p:guide pos="2984"/>
      </p:guideLst>
    </p:cSldViewPr>
  </p:slideViewPr>
  <p:outlineViewPr>
    <p:cViewPr>
      <p:scale>
        <a:sx n="33" d="100"/>
        <a:sy n="33" d="100"/>
      </p:scale>
      <p:origin x="0" y="17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672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967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967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689B54F0-1D7F-4045-8213-B7D9C7FFB374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D34632E1-11D0-46CC-8676-7C313BB9F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/>
          <a:lstStyle>
            <a:lvl1pPr algn="r">
              <a:defRPr sz="1300"/>
            </a:lvl1pPr>
          </a:lstStyle>
          <a:p>
            <a:fld id="{D77633BE-0766-4701-97A4-87960AEAA15B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6" tIns="47769" rIns="95536" bIns="477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5536" tIns="47769" rIns="95536" bIns="477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4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 anchor="b"/>
          <a:lstStyle>
            <a:lvl1pPr algn="r">
              <a:defRPr sz="1300"/>
            </a:lvl1pPr>
          </a:lstStyle>
          <a:p>
            <a:fld id="{A2B71D9D-C59C-46A3-89DC-993D8C59C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8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0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6713" y="2178030"/>
            <a:ext cx="6876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6713" y="2788920"/>
            <a:ext cx="6876200" cy="1280160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6713" y="4466951"/>
            <a:ext cx="1620000" cy="161583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10 marca 2018 r.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66713" y="6858692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31700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97007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9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490889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42655" y="413944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842655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5842655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68300" y="28691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683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4737100" y="16017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/>
          </p:nvPr>
        </p:nvSpPr>
        <p:spPr>
          <a:xfrm>
            <a:off x="4737100" y="2870616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47371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1490889" y="4106110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9" name="Date Placeholder 11"/>
          <p:cNvSpPr>
            <a:spLocks noGrp="1"/>
          </p:cNvSpPr>
          <p:nvPr>
            <p:ph type="dt" sz="half" idx="29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17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8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4040187" cy="338399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4737100" y="2791375"/>
            <a:ext cx="4038600" cy="3384000"/>
          </a:xfrm>
        </p:spPr>
        <p:txBody>
          <a:bodyPr/>
          <a:lstStyle>
            <a:lvl1pPr marL="115888" indent="-115888">
              <a:spcBef>
                <a:spcPts val="600"/>
              </a:spcBef>
              <a:buClr>
                <a:schemeClr val="tx1"/>
              </a:buClr>
              <a:defRPr sz="1050" b="0">
                <a:solidFill>
                  <a:srgbClr val="565A5C"/>
                </a:solidFill>
              </a:defRPr>
            </a:lvl1pPr>
            <a:lvl2pPr marL="230400" indent="-115200">
              <a:spcBef>
                <a:spcPts val="600"/>
              </a:spcBef>
              <a:defRPr sz="1050"/>
            </a:lvl2pPr>
            <a:lvl3pPr marL="345600" indent="-115200">
              <a:spcBef>
                <a:spcPts val="600"/>
              </a:spcBef>
              <a:defRPr sz="1050"/>
            </a:lvl3pPr>
            <a:lvl4pPr marL="4608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7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35" hasCustomPrompt="1"/>
          </p:nvPr>
        </p:nvSpPr>
        <p:spPr>
          <a:xfrm>
            <a:off x="7229475" y="1603374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36" hasCustomPrompt="1"/>
          </p:nvPr>
        </p:nvSpPr>
        <p:spPr>
          <a:xfrm>
            <a:off x="7229475" y="3125962"/>
            <a:ext cx="1546225" cy="1368000"/>
          </a:xfrm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37" hasCustomPrompt="1"/>
          </p:nvPr>
        </p:nvSpPr>
        <p:spPr>
          <a:xfrm>
            <a:off x="7229475" y="4648550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667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sz="8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66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0812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081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667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366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0812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081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37957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795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102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5510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7957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795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55102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5510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229475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7229475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7229475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7229475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33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08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dient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37177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5D5D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8525-6195-4095-B00D-88DFEE77FD7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76239" y="4051919"/>
            <a:ext cx="83994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1"/>
          </p:nvPr>
        </p:nvSpPr>
        <p:spPr>
          <a:xfrm>
            <a:off x="366713" y="6715036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24.11.2015</a:t>
            </a:r>
            <a:endParaRPr lang="en-GB" noProof="0" dirty="0"/>
          </a:p>
        </p:txBody>
      </p:sp>
      <p:sp>
        <p:nvSpPr>
          <p:cNvPr id="16" name="Footer Placeholder 15"/>
          <p:cNvSpPr>
            <a:spLocks noGrp="1"/>
          </p:cNvSpPr>
          <p:nvPr userDrawn="1">
            <p:ph type="ftr" sz="quarter" idx="12"/>
          </p:nvPr>
        </p:nvSpPr>
        <p:spPr>
          <a:xfrm>
            <a:off x="4737100" y="6714000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17" name="Slide Number Placeholder 16"/>
          <p:cNvSpPr>
            <a:spLocks noGrp="1"/>
          </p:cNvSpPr>
          <p:nvPr userDrawn="1">
            <p:ph type="sldNum" sz="quarter" idx="13"/>
          </p:nvPr>
        </p:nvSpPr>
        <p:spPr>
          <a:xfrm>
            <a:off x="7494482" y="6713474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4" y="348298"/>
            <a:ext cx="5143500" cy="5760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GB" noProof="0" dirty="0"/>
              <a:t>Click to add ‘thank you’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2" y="2040415"/>
            <a:ext cx="4370387" cy="1852135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6713" y="4153191"/>
            <a:ext cx="8408987" cy="185708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6712" y="6058773"/>
            <a:ext cx="8408987" cy="442040"/>
          </a:xfrm>
        </p:spPr>
        <p:txBody>
          <a:bodyPr anchor="b" anchorCtr="0"/>
          <a:lstStyle>
            <a:lvl1pPr marL="0" indent="0">
              <a:lnSpc>
                <a:spcPts val="700"/>
              </a:lnSpc>
              <a:spcBef>
                <a:spcPts val="0"/>
              </a:spcBef>
              <a:buNone/>
              <a:defRPr sz="65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11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6712" y="1839050"/>
            <a:ext cx="4370387" cy="492443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6712" y="2388384"/>
            <a:ext cx="4370387" cy="1080000"/>
          </a:xfrm>
        </p:spPr>
        <p:txBody>
          <a:bodyPr wrap="square" lIns="43200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510213" y="2106555"/>
            <a:ext cx="1620000" cy="161583"/>
          </a:xfrm>
        </p:spPr>
        <p:txBody>
          <a:bodyPr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noProof="0"/>
              <a:t>24.11.2015</a:t>
            </a:r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3" y="3892550"/>
            <a:ext cx="4370387" cy="5539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2" y="4503439"/>
            <a:ext cx="4370387" cy="1080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6387298"/>
            <a:ext cx="1714500" cy="144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lang="en-GB" sz="900" b="0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Document ref (Western)</a:t>
            </a:r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5510213" y="4159528"/>
            <a:ext cx="1620000" cy="1615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altLang="ja-JP" sz="105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GB" altLang="zh-CN" noProof="0" dirty="0"/>
              <a:t>Footer or alternate date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6146803"/>
            <a:ext cx="1714502" cy="14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Document ref (Chinese)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8631699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19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6508800"/>
            <a:ext cx="1104343" cy="2120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13" y="1096021"/>
            <a:ext cx="6271902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Chinese title</a:t>
            </a:r>
          </a:p>
        </p:txBody>
      </p:sp>
      <p:sp>
        <p:nvSpPr>
          <p:cNvPr id="11" name="Title 17"/>
          <p:cNvSpPr>
            <a:spLocks noGrp="1"/>
          </p:cNvSpPr>
          <p:nvPr>
            <p:ph type="title" hasCustomPrompt="1"/>
          </p:nvPr>
        </p:nvSpPr>
        <p:spPr>
          <a:xfrm>
            <a:off x="366713" y="1691899"/>
            <a:ext cx="6271411" cy="1280160"/>
          </a:xfrm>
        </p:spPr>
        <p:txBody>
          <a:bodyPr lIns="43200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3435087"/>
            <a:ext cx="6273000" cy="12816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834968"/>
            <a:ext cx="6273000" cy="554400"/>
          </a:xfrm>
        </p:spPr>
        <p:txBody>
          <a:bodyPr/>
          <a:lstStyle>
            <a:lvl1pPr marL="182880" indent="-182880">
              <a:buNone/>
              <a:defRPr lang="en-GB" sz="3200" b="1" kern="1200" dirty="0">
                <a:solidFill>
                  <a:srgbClr val="565A5C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</a:pPr>
            <a:r>
              <a:rPr lang="en-GB" noProof="0" dirty="0"/>
              <a:t>Western title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15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65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38600" cy="4572000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  <a:latin typeface="+mn-lt"/>
                <a:ea typeface="+mn-ea"/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  <a:latin typeface="+mn-lt"/>
                <a:ea typeface="+mn-ea"/>
              </a:defRPr>
            </a:lvl2pPr>
            <a:lvl3pPr>
              <a:defRPr sz="12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defRPr sz="1100">
                <a:solidFill>
                  <a:srgbClr val="565A5C"/>
                </a:solidFill>
                <a:latin typeface="+mn-lt"/>
                <a:ea typeface="+mn-ea"/>
              </a:defRPr>
            </a:lvl4pPr>
            <a:lvl5pPr>
              <a:defRPr sz="1050">
                <a:solidFill>
                  <a:srgbClr val="565A5C"/>
                </a:solidFill>
                <a:latin typeface="+mn-lt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600" cy="4571999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</a:defRPr>
            </a:lvl2pPr>
            <a:lvl3pPr>
              <a:defRPr sz="1200">
                <a:solidFill>
                  <a:srgbClr val="565A5C"/>
                </a:solidFill>
              </a:defRPr>
            </a:lvl3pPr>
            <a:lvl4pPr>
              <a:defRPr sz="1100">
                <a:solidFill>
                  <a:srgbClr val="565A5C"/>
                </a:solidFill>
              </a:defRPr>
            </a:lvl4pPr>
            <a:lvl5pPr>
              <a:defRPr sz="105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6714" y="365760"/>
            <a:ext cx="4038600" cy="3960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100" y="367200"/>
            <a:ext cx="4038600" cy="3968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baseline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6713" y="808990"/>
            <a:ext cx="4038601" cy="396000"/>
          </a:xfrm>
        </p:spPr>
        <p:txBody>
          <a:bodyPr lIns="33120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Chinese subtitle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37099" y="808990"/>
            <a:ext cx="4038601" cy="396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47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3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66713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6713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315653" y="1601788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315653" y="2804372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315653" y="4009814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3314066" y="5215255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366713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2" y="365760"/>
            <a:ext cx="4040187" cy="396000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4737100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4737100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4737100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30"/>
          </p:nvPr>
        </p:nvSpPr>
        <p:spPr>
          <a:xfrm>
            <a:off x="4737100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Date Placeholder 11"/>
          <p:cNvSpPr>
            <a:spLocks noGrp="1"/>
          </p:cNvSpPr>
          <p:nvPr>
            <p:ph type="dt" sz="half" idx="36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445193" y="1603375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4" y="367200"/>
            <a:ext cx="4038600" cy="396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2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3078481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35513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735513" y="2791375"/>
            <a:ext cx="4040187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32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52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302417"/>
            <a:ext cx="6876000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6713" y="898850"/>
            <a:ext cx="6875462" cy="128016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11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342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>
          <a:xfrm>
            <a:off x="4221698" y="495525"/>
            <a:ext cx="2675990" cy="5966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  <a:lvl2pPr marL="18216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6714" y="495525"/>
            <a:ext cx="3429000" cy="492443"/>
          </a:xfrm>
        </p:spPr>
        <p:txBody>
          <a:bodyPr/>
          <a:lstStyle>
            <a:lvl1pPr>
              <a:defRPr lang="en-GB" sz="32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6713" y="3515630"/>
            <a:ext cx="840898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24.11.2015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1603375"/>
            <a:ext cx="3429001" cy="1686067"/>
          </a:xfrm>
        </p:spPr>
        <p:txBody>
          <a:bodyPr lIns="144000"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6714" y="3682800"/>
            <a:ext cx="34992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221698" y="6058773"/>
            <a:ext cx="4554000" cy="442040"/>
          </a:xfrm>
        </p:spPr>
        <p:txBody>
          <a:bodyPr anchor="b" anchorCtr="0"/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lang="en-US" sz="65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221700" y="3682800"/>
            <a:ext cx="45540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222800" y="1601788"/>
            <a:ext cx="3430800" cy="1687512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defRPr sz="1800"/>
            </a:lvl1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6713" y="6059488"/>
            <a:ext cx="3498850" cy="441325"/>
          </a:xfrm>
        </p:spPr>
        <p:txBody>
          <a:bodyPr anchor="b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/>
            </a:lvl1pPr>
            <a:lvl2pPr marL="182160" indent="0">
              <a:lnSpc>
                <a:spcPts val="700"/>
              </a:lnSpc>
              <a:buNone/>
              <a:defRPr sz="650"/>
            </a:lvl2pPr>
            <a:lvl3pPr marL="367920" indent="0">
              <a:lnSpc>
                <a:spcPts val="700"/>
              </a:lnSpc>
              <a:buNone/>
              <a:defRPr sz="650"/>
            </a:lvl3pPr>
            <a:lvl4pPr marL="551520" indent="0">
              <a:lnSpc>
                <a:spcPts val="700"/>
              </a:lnSpc>
              <a:buNone/>
              <a:defRPr sz="650"/>
            </a:lvl4pPr>
            <a:lvl5pPr marL="735120" indent="0">
              <a:lnSpc>
                <a:spcPts val="700"/>
              </a:lnSpc>
              <a:buNone/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3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:\Pics\Marketing\Zdjecia\Business People Entering and Leaving Office Buildin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7" b="3927"/>
          <a:stretch/>
        </p:blipFill>
        <p:spPr bwMode="auto">
          <a:xfrm>
            <a:off x="-2" y="-3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>
                  <a:alpha val="56000"/>
                </a:schemeClr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6713" y="2178030"/>
            <a:ext cx="6876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6713" y="2788920"/>
            <a:ext cx="6876200" cy="1280160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6713" y="4466951"/>
            <a:ext cx="1620000" cy="161583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A2A4A3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302417"/>
            <a:ext cx="6876000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6713" y="898850"/>
            <a:ext cx="6875462" cy="128016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73955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10028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038099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5505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77587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7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9130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403677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9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490889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42655" y="413944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842655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5842655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68300" y="28691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683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4737100" y="16017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/>
          </p:nvPr>
        </p:nvSpPr>
        <p:spPr>
          <a:xfrm>
            <a:off x="4737100" y="2870616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47371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1490889" y="4106110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1691143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8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4040187" cy="338399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4737100" y="2791375"/>
            <a:ext cx="4038600" cy="3384000"/>
          </a:xfrm>
        </p:spPr>
        <p:txBody>
          <a:bodyPr/>
          <a:lstStyle>
            <a:lvl1pPr marL="115888" indent="-115888">
              <a:spcBef>
                <a:spcPts val="600"/>
              </a:spcBef>
              <a:buClr>
                <a:schemeClr val="tx1"/>
              </a:buClr>
              <a:defRPr sz="1050" b="0">
                <a:solidFill>
                  <a:srgbClr val="565A5C"/>
                </a:solidFill>
              </a:defRPr>
            </a:lvl1pPr>
            <a:lvl2pPr marL="230400" indent="-115200">
              <a:spcBef>
                <a:spcPts val="600"/>
              </a:spcBef>
              <a:defRPr sz="1050"/>
            </a:lvl2pPr>
            <a:lvl3pPr marL="345600" indent="-115200">
              <a:spcBef>
                <a:spcPts val="600"/>
              </a:spcBef>
              <a:defRPr sz="1050"/>
            </a:lvl3pPr>
            <a:lvl4pPr marL="4608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090572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35" hasCustomPrompt="1"/>
          </p:nvPr>
        </p:nvSpPr>
        <p:spPr>
          <a:xfrm>
            <a:off x="7229475" y="1603374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36" hasCustomPrompt="1"/>
          </p:nvPr>
        </p:nvSpPr>
        <p:spPr>
          <a:xfrm>
            <a:off x="7229475" y="3125962"/>
            <a:ext cx="1546225" cy="1368000"/>
          </a:xfrm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37" hasCustomPrompt="1"/>
          </p:nvPr>
        </p:nvSpPr>
        <p:spPr>
          <a:xfrm>
            <a:off x="7229475" y="4648550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667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sz="8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66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0812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081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667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366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0812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081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37957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795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102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5510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7957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795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55102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5510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229475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7229475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7229475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7229475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433619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dient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37177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5D5D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12324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76239" y="4051919"/>
            <a:ext cx="83994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 userDrawn="1">
            <p:ph type="dt" sz="half" idx="11"/>
          </p:nvPr>
        </p:nvSpPr>
        <p:spPr>
          <a:xfrm>
            <a:off x="366713" y="6715036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 userDrawn="1">
            <p:ph type="ftr" sz="quarter" idx="12"/>
          </p:nvPr>
        </p:nvSpPr>
        <p:spPr>
          <a:xfrm>
            <a:off x="4737100" y="6714000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17" name="Slide Number Placeholder 16"/>
          <p:cNvSpPr>
            <a:spLocks noGrp="1"/>
          </p:cNvSpPr>
          <p:nvPr userDrawn="1">
            <p:ph type="sldNum" sz="quarter" idx="13"/>
          </p:nvPr>
        </p:nvSpPr>
        <p:spPr>
          <a:xfrm>
            <a:off x="7494482" y="6713474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4" y="348298"/>
            <a:ext cx="5143500" cy="5760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GB" noProof="0" dirty="0"/>
              <a:t>Click to add ‘thank you’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2" y="2040415"/>
            <a:ext cx="4370387" cy="1852135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6713" y="4153191"/>
            <a:ext cx="8408987" cy="185708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6712" y="6058773"/>
            <a:ext cx="8408987" cy="442040"/>
          </a:xfrm>
        </p:spPr>
        <p:txBody>
          <a:bodyPr anchor="b" anchorCtr="0"/>
          <a:lstStyle>
            <a:lvl1pPr marL="0" indent="0">
              <a:lnSpc>
                <a:spcPts val="700"/>
              </a:lnSpc>
              <a:spcBef>
                <a:spcPts val="0"/>
              </a:spcBef>
              <a:buNone/>
              <a:defRPr sz="65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11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6712" y="1839050"/>
            <a:ext cx="4370387" cy="492443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6712" y="2388384"/>
            <a:ext cx="4370387" cy="1080000"/>
          </a:xfrm>
        </p:spPr>
        <p:txBody>
          <a:bodyPr wrap="square" lIns="43200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510213" y="2106555"/>
            <a:ext cx="1620000" cy="161583"/>
          </a:xfrm>
        </p:spPr>
        <p:txBody>
          <a:bodyPr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3" y="3892550"/>
            <a:ext cx="4370387" cy="5539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2" y="4503439"/>
            <a:ext cx="4370387" cy="1080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6387298"/>
            <a:ext cx="1714500" cy="144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lang="en-GB" sz="900" b="0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Document ref (Western)</a:t>
            </a:r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5510213" y="4159528"/>
            <a:ext cx="1620000" cy="1615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altLang="ja-JP" sz="105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GB" altLang="zh-CN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6146803"/>
            <a:ext cx="1714502" cy="14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Document ref (Chinese)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8631699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70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A2A4A3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6508800"/>
            <a:ext cx="1104343" cy="2120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13" y="1096021"/>
            <a:ext cx="6271902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Chinese title</a:t>
            </a:r>
          </a:p>
        </p:txBody>
      </p:sp>
      <p:sp>
        <p:nvSpPr>
          <p:cNvPr id="11" name="Title 17"/>
          <p:cNvSpPr>
            <a:spLocks noGrp="1"/>
          </p:cNvSpPr>
          <p:nvPr>
            <p:ph type="title" hasCustomPrompt="1"/>
          </p:nvPr>
        </p:nvSpPr>
        <p:spPr>
          <a:xfrm>
            <a:off x="366713" y="1691899"/>
            <a:ext cx="6271411" cy="1280160"/>
          </a:xfrm>
        </p:spPr>
        <p:txBody>
          <a:bodyPr lIns="43200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3435087"/>
            <a:ext cx="6273000" cy="12816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834968"/>
            <a:ext cx="6273000" cy="554400"/>
          </a:xfrm>
        </p:spPr>
        <p:txBody>
          <a:bodyPr/>
          <a:lstStyle>
            <a:lvl1pPr marL="182880" indent="-182880">
              <a:buNone/>
              <a:defRPr lang="en-GB" sz="3200" b="1" kern="1200" dirty="0">
                <a:solidFill>
                  <a:srgbClr val="565A5C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</a:pPr>
            <a:r>
              <a:rPr lang="en-GB" noProof="0" dirty="0"/>
              <a:t>Western title</a:t>
            </a:r>
          </a:p>
        </p:txBody>
      </p:sp>
    </p:spTree>
    <p:extLst>
      <p:ext uri="{BB962C8B-B14F-4D97-AF65-F5344CB8AC3E}">
        <p14:creationId xmlns:p14="http://schemas.microsoft.com/office/powerpoint/2010/main" val="1876539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38600" cy="4572000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  <a:latin typeface="+mn-lt"/>
                <a:ea typeface="+mn-ea"/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  <a:latin typeface="+mn-lt"/>
                <a:ea typeface="+mn-ea"/>
              </a:defRPr>
            </a:lvl2pPr>
            <a:lvl3pPr>
              <a:defRPr sz="12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defRPr sz="1100">
                <a:solidFill>
                  <a:srgbClr val="565A5C"/>
                </a:solidFill>
                <a:latin typeface="+mn-lt"/>
                <a:ea typeface="+mn-ea"/>
              </a:defRPr>
            </a:lvl4pPr>
            <a:lvl5pPr>
              <a:defRPr sz="1050">
                <a:solidFill>
                  <a:srgbClr val="565A5C"/>
                </a:solidFill>
                <a:latin typeface="+mn-lt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600" cy="4571999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</a:defRPr>
            </a:lvl2pPr>
            <a:lvl3pPr>
              <a:defRPr sz="1200">
                <a:solidFill>
                  <a:srgbClr val="565A5C"/>
                </a:solidFill>
              </a:defRPr>
            </a:lvl3pPr>
            <a:lvl4pPr>
              <a:defRPr sz="1100">
                <a:solidFill>
                  <a:srgbClr val="565A5C"/>
                </a:solidFill>
              </a:defRPr>
            </a:lvl4pPr>
            <a:lvl5pPr>
              <a:defRPr sz="105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6714" y="365760"/>
            <a:ext cx="4038600" cy="3960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100" y="367200"/>
            <a:ext cx="4038600" cy="3968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baseline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6713" y="808990"/>
            <a:ext cx="4038601" cy="396000"/>
          </a:xfrm>
        </p:spPr>
        <p:txBody>
          <a:bodyPr lIns="33120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Chinese subtitle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37099" y="808990"/>
            <a:ext cx="4038601" cy="396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7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3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66713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6713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315653" y="1601788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315653" y="2804372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315653" y="4009814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3314066" y="5215255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366713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2" y="365760"/>
            <a:ext cx="4040187" cy="396000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4737100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4737100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4737100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30"/>
          </p:nvPr>
        </p:nvSpPr>
        <p:spPr>
          <a:xfrm>
            <a:off x="4737100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6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445193" y="1603375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4" y="367200"/>
            <a:ext cx="4038600" cy="396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2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3078481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35513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735513" y="2791375"/>
            <a:ext cx="4040187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</p:spTree>
    <p:extLst>
      <p:ext uri="{BB962C8B-B14F-4D97-AF65-F5344CB8AC3E}">
        <p14:creationId xmlns:p14="http://schemas.microsoft.com/office/powerpoint/2010/main" val="294377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05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>
          <a:xfrm>
            <a:off x="4221698" y="495525"/>
            <a:ext cx="2675990" cy="5966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  <a:lvl2pPr marL="18216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6714" y="495525"/>
            <a:ext cx="3429000" cy="492443"/>
          </a:xfrm>
        </p:spPr>
        <p:txBody>
          <a:bodyPr/>
          <a:lstStyle>
            <a:lvl1pPr>
              <a:defRPr lang="en-GB" sz="32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6713" y="3515630"/>
            <a:ext cx="840898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1603375"/>
            <a:ext cx="3429001" cy="1686067"/>
          </a:xfrm>
        </p:spPr>
        <p:txBody>
          <a:bodyPr lIns="144000"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6714" y="3682800"/>
            <a:ext cx="34992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221698" y="6058773"/>
            <a:ext cx="4554000" cy="442040"/>
          </a:xfrm>
        </p:spPr>
        <p:txBody>
          <a:bodyPr anchor="b" anchorCtr="0"/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lang="en-US" sz="65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221700" y="3682800"/>
            <a:ext cx="45540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222800" y="1601788"/>
            <a:ext cx="3430800" cy="1687512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defRPr sz="1800"/>
            </a:lvl1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6713" y="6059488"/>
            <a:ext cx="3498850" cy="441325"/>
          </a:xfrm>
        </p:spPr>
        <p:txBody>
          <a:bodyPr anchor="b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/>
            </a:lvl1pPr>
            <a:lvl2pPr marL="182160" indent="0">
              <a:lnSpc>
                <a:spcPts val="700"/>
              </a:lnSpc>
              <a:buNone/>
              <a:defRPr sz="650"/>
            </a:lvl2pPr>
            <a:lvl3pPr marL="367920" indent="0">
              <a:lnSpc>
                <a:spcPts val="700"/>
              </a:lnSpc>
              <a:buNone/>
              <a:defRPr sz="650"/>
            </a:lvl3pPr>
            <a:lvl4pPr marL="551520" indent="0">
              <a:lnSpc>
                <a:spcPts val="700"/>
              </a:lnSpc>
              <a:buNone/>
              <a:defRPr sz="650"/>
            </a:lvl4pPr>
            <a:lvl5pPr marL="735120" indent="0">
              <a:lnSpc>
                <a:spcPts val="700"/>
              </a:lnSpc>
              <a:buNone/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3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7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32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392868"/>
            <a:ext cx="9143999" cy="486460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340360"/>
            <a:ext cx="8408987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1603375"/>
            <a:ext cx="8408987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4482" y="6537600"/>
            <a:ext cx="144000" cy="144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6713" y="6539162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pl-PL" noProof="0"/>
              <a:t>24.11.2015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37100" y="6538126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900" b="0" dirty="0">
                <a:cs typeface="Arial" pitchFamily="34" charset="0"/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650" r:id="rId3"/>
    <p:sldLayoutId id="2147483788" r:id="rId4"/>
    <p:sldLayoutId id="2147483652" r:id="rId5"/>
    <p:sldLayoutId id="2147483789" r:id="rId6"/>
    <p:sldLayoutId id="2147483654" r:id="rId7"/>
    <p:sldLayoutId id="2147483790" r:id="rId8"/>
    <p:sldLayoutId id="2147483655" r:id="rId9"/>
    <p:sldLayoutId id="2147483784" r:id="rId10"/>
    <p:sldLayoutId id="2147483787" r:id="rId11"/>
    <p:sldLayoutId id="2147483772" r:id="rId12"/>
    <p:sldLayoutId id="2147483660" r:id="rId13"/>
    <p:sldLayoutId id="2147483769" r:id="rId14"/>
    <p:sldLayoutId id="2147483782" r:id="rId15"/>
    <p:sldLayoutId id="2147483783" r:id="rId16"/>
    <p:sldLayoutId id="2147483792" r:id="rId17"/>
    <p:sldLayoutId id="2147483785" r:id="rId18"/>
    <p:sldLayoutId id="2147483786" r:id="rId19"/>
    <p:sldLayoutId id="2147483791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365760" indent="-183600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5080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3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80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369944"/>
            <a:ext cx="9143999" cy="486460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340360"/>
            <a:ext cx="8408987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1603375"/>
            <a:ext cx="8408987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4482" y="6537600"/>
            <a:ext cx="144000" cy="144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6713" y="6539162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37100" y="6538126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900" b="0" dirty="0">
                <a:cs typeface="Arial" pitchFamily="34" charset="0"/>
              </a:defRPr>
            </a:lvl1pPr>
          </a:lstStyle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7112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365760" indent="-183600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5080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3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80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denton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13" y="1485017"/>
            <a:ext cx="6876200" cy="3447098"/>
          </a:xfrm>
        </p:spPr>
        <p:txBody>
          <a:bodyPr/>
          <a:lstStyle/>
          <a:p>
            <a:r>
              <a:rPr lang="pl-PL" sz="3200" dirty="0"/>
              <a:t>Skutki niepodania przez pełnomocnika profesjonalnego adresu elektronicznego </a:t>
            </a:r>
            <a:r>
              <a:rPr lang="pl-PL" sz="3200" dirty="0" err="1"/>
              <a:t>ePUAP</a:t>
            </a:r>
            <a:r>
              <a:rPr lang="pl-PL" sz="3200" b="0" dirty="0"/>
              <a:t/>
            </a:r>
            <a:br>
              <a:rPr lang="pl-PL" sz="3200" b="0" dirty="0"/>
            </a:br>
            <a:r>
              <a:rPr lang="pl-PL" sz="3200" b="0" dirty="0"/>
              <a:t>Postanowienie Wojewódzkiego Sądu Administracyjnego w Warszawie z 17 listopada 2017 r., III SA/</a:t>
            </a:r>
            <a:r>
              <a:rPr lang="pl-PL" sz="3200" b="0" dirty="0" err="1"/>
              <a:t>Wa</a:t>
            </a:r>
            <a:r>
              <a:rPr lang="pl-PL" sz="3200" b="0" dirty="0"/>
              <a:t> 3175/16 (nieprawomocne)</a:t>
            </a:r>
            <a:endParaRPr lang="en-GB" sz="320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66712" y="5293446"/>
            <a:ext cx="2224087" cy="180359"/>
          </a:xfrm>
        </p:spPr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Rafał Mikulski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10 marca 2018 r.</a:t>
            </a:r>
          </a:p>
        </p:txBody>
      </p:sp>
    </p:spTree>
    <p:extLst>
      <p:ext uri="{BB962C8B-B14F-4D97-AF65-F5344CB8AC3E}">
        <p14:creationId xmlns:p14="http://schemas.microsoft.com/office/powerpoint/2010/main" val="312038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21200"/>
            <a:ext cx="8412480" cy="400110"/>
          </a:xfrm>
        </p:spPr>
        <p:txBody>
          <a:bodyPr/>
          <a:lstStyle/>
          <a:p>
            <a:pPr lvl="0"/>
            <a:r>
              <a:rPr lang="pl-PL" dirty="0"/>
              <a:t>Doręczanie pism pełnomocnikom profesjonalnym - przepisy </a:t>
            </a:r>
            <a:br>
              <a:rPr lang="pl-PL" dirty="0"/>
            </a:b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225112" y="1362273"/>
            <a:ext cx="8693776" cy="4889176"/>
          </a:xfrm>
        </p:spPr>
        <p:txBody>
          <a:bodyPr/>
          <a:lstStyle/>
          <a:p>
            <a:pPr lvl="0"/>
            <a:r>
              <a:rPr lang="pl-PL" sz="1400" b="1" dirty="0"/>
              <a:t>Zasada oficjalności doręczeń (art. 144 OP)</a:t>
            </a:r>
          </a:p>
          <a:p>
            <a:pPr marL="180975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200" dirty="0"/>
              <a:t>§1.Organ podatkowy doręcza pisma:</a:t>
            </a:r>
          </a:p>
          <a:p>
            <a:pPr marL="633413" indent="-2286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pl-PL" sz="1200" dirty="0"/>
              <a:t>za pokwitowaniem, za pośrednictwem operatora pocztowego, pracowników urzędu obsługującego ten organ, funkcjonariuszy lub upoważnionych pracowników innego organu podatkowego, lub przez organy lub osoby uprawnione na podstawie odrębnych przepisów, lub</a:t>
            </a:r>
          </a:p>
          <a:p>
            <a:pPr marL="633413" indent="-2286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pl-PL" sz="1200" dirty="0"/>
              <a:t>za urzędowym poświadczeniem odbioru, za pośrednictwem środków komunikacji elektronicznej</a:t>
            </a:r>
            <a:r>
              <a:rPr lang="en-US" sz="1200" dirty="0"/>
              <a:t> (…)</a:t>
            </a:r>
            <a:endParaRPr lang="pl-PL" sz="1200" dirty="0"/>
          </a:p>
          <a:p>
            <a:pPr marL="180975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200" dirty="0"/>
              <a:t>§5. Doręczanie pism pełnomocnikowi będącemu adwokatem, radcą prawnym lub doradcą podatkowym oraz organom administracji publicznej następuje za pomocą środków komunikacji elektronicznej albo w siedzibie organu podatkowego.</a:t>
            </a:r>
          </a:p>
          <a:p>
            <a:r>
              <a:rPr lang="pl-PL" sz="1400" b="1" dirty="0"/>
              <a:t>Doręczenie w formie dokumentu elektronicznego (art. 152a OP</a:t>
            </a:r>
            <a:r>
              <a:rPr lang="pl-PL" sz="1200" b="1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200" dirty="0"/>
              <a:t>§1. W celu doręczenia pisma w formie dokumentu elektronicznego organ podatkowy przesyła na adres elektroniczny adresata zawiadomienie zawierające:</a:t>
            </a:r>
          </a:p>
          <a:p>
            <a:pPr marL="633413" indent="-2286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pl-PL" sz="1200" dirty="0"/>
              <a:t>informację, że adresat może odebrać pismo w formie dokumentu elektronicznego;</a:t>
            </a:r>
          </a:p>
          <a:p>
            <a:pPr marL="633413" indent="-2286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pl-PL" sz="1200" dirty="0"/>
              <a:t>wskazanie adresu elektronicznego, z którego adresat może pobrać pismo i pod którym powinien dokonać potwierdzenia doręczenia pisma;</a:t>
            </a:r>
          </a:p>
          <a:p>
            <a:pPr marL="633413" indent="-22860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pl-PL" sz="1200" dirty="0"/>
              <a:t>pouczenie dotyczące sposobu odbioru pisma, a w szczególności sposobu identyfikacji pod wskazanym adresem elektronicznym w systemie teleinformatycznym organu podatkowego, oraz informację o wymogu podpisania urzędowego poświadczenia odbioru w określony sposób</a:t>
            </a:r>
            <a:endParaRPr lang="en-US" sz="1200" dirty="0"/>
          </a:p>
          <a:p>
            <a:pPr lvl="0" algn="just"/>
            <a:r>
              <a:rPr lang="pl-PL" sz="1400" b="1" dirty="0"/>
              <a:t>Treść pełnomocnictwa (art.  138c§1 OP)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pl-PL" sz="1200" dirty="0"/>
              <a:t>Pełnomocnictwo wskazuje dane identyfikujące mocodawcę, w tym (…) w przypadku adwokata, radcy prawnego lub doradcy podatkowego - także jego adres elektroniczny</a:t>
            </a:r>
            <a:r>
              <a:rPr lang="pl-PL" sz="1100" dirty="0"/>
              <a:t>.</a:t>
            </a:r>
            <a:endParaRPr lang="pl-PL" sz="1100" b="1" dirty="0"/>
          </a:p>
          <a:p>
            <a:pPr marL="633413" indent="-2286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</a:pPr>
            <a:endParaRPr lang="pl-PL" sz="105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460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21200"/>
            <a:ext cx="8412480" cy="400110"/>
          </a:xfrm>
        </p:spPr>
        <p:txBody>
          <a:bodyPr/>
          <a:lstStyle/>
          <a:p>
            <a:r>
              <a:rPr lang="pl-PL" dirty="0"/>
              <a:t>Praktyka organów podatkowych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65760" y="1494000"/>
            <a:ext cx="8412480" cy="45720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pl-PL" sz="1600" dirty="0"/>
              <a:t>W przypadku złożenia pełnomocnictwa przez pełnomocnika profesjonalnego bez wskazania adresu elektronicznego organy podatkowe wzywają do jego uzupełnienia</a:t>
            </a:r>
          </a:p>
          <a:p>
            <a:r>
              <a:rPr lang="pl-PL" sz="1600" dirty="0"/>
              <a:t>Nieuzupełnienie adresu elektronicznego traktowane jest jak „problemy techniczne”, o których mowa w art. 144 § 3 OP</a:t>
            </a:r>
            <a:r>
              <a:rPr lang="en-US" sz="1600" dirty="0"/>
              <a:t>:</a:t>
            </a:r>
          </a:p>
          <a:p>
            <a:pPr marL="0" lvl="0" indent="0">
              <a:buNone/>
            </a:pPr>
            <a:r>
              <a:rPr lang="pl-PL" sz="1600" i="1" dirty="0"/>
              <a:t>W przypadku wystąpienia problemów technicznych uniemożliwiających organowi podatkowemu doręczenie pism za pomocą środków komunikacji elektronicznej, pisma doręcza się w sposób określony w § 1 pkt 1.</a:t>
            </a:r>
            <a:endParaRPr lang="pl-PL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994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67507" y="1496067"/>
            <a:ext cx="8408987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pl-PL" sz="1600" dirty="0"/>
              <a:t>Wyrok NSA z 18 maja 2017 r., II FSK 454/17: </a:t>
            </a:r>
          </a:p>
          <a:p>
            <a:r>
              <a:rPr lang="pl-PL" sz="1400" dirty="0"/>
              <a:t>adres elektroniczny profesjonalnego pełnomocnika, o którym mowa w art. 138c § 1 OP to jakikolwiek wskazany przez niego adres elektroniczny (w tym adres e-mail)</a:t>
            </a:r>
          </a:p>
          <a:p>
            <a:r>
              <a:rPr lang="pl-PL" sz="1400" dirty="0"/>
              <a:t>profesjonalny pełnomocnik nie został przez ustawodawcę zobowiązany do posiadania adresu na platformie </a:t>
            </a:r>
            <a:r>
              <a:rPr lang="pl-PL" sz="1400" dirty="0" err="1"/>
              <a:t>ePUAP</a:t>
            </a:r>
            <a:endParaRPr lang="pl-PL" sz="1400" dirty="0"/>
          </a:p>
          <a:p>
            <a:r>
              <a:rPr lang="pl-PL" sz="1400" dirty="0"/>
              <a:t>w konsekwencji organ podatkowy nie ma możliwości zobowiązania adresata do utworzenia takiego konta, ani też nie ma możliwości do uzależnienia doręczenia pism za pomocą środków komunikacji elektronicznej od posiadania takiego konta </a:t>
            </a:r>
          </a:p>
          <a:p>
            <a:r>
              <a:rPr lang="pl-PL" sz="1400" dirty="0"/>
              <a:t>„problemy techniczne”, o których mowa w art. 144 § 3 OP uniemożliwiające organowi podatkowemu doręczenie pisma mogą dotyczyć zarówno organu podatkowego, jak i adresata. Oznaczają one w szczególności nieprzystosowanie techniczne organu podatkowego lub adresata do doręczania pism za pomocą środków komunikacji elektronicznej, w tym także nieposiadanie adresu elektronicznego</a:t>
            </a:r>
          </a:p>
          <a:p>
            <a:r>
              <a:rPr lang="pl-PL" sz="1400" dirty="0"/>
              <a:t>brak wskazania w pełnomocnictwie szczególnym adresu elektronicznego przez pełnomocnika profesjonalnego nie sposób zaliczyć do braków, które uniemożliwiają nadanie podaniu właściwego biegu. Podanie w pełnomocnictwie adresu e-mail umożliwia skuteczne doręczenie pisma w formie dokumentu elektronicznego w oparciu o dyspozycję art. 152a § 1 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507" y="340360"/>
            <a:ext cx="8408987" cy="396000"/>
          </a:xfrm>
        </p:spPr>
        <p:txBody>
          <a:bodyPr/>
          <a:lstStyle/>
          <a:p>
            <a:r>
              <a:rPr lang="en-US" dirty="0" err="1"/>
              <a:t>Skutki</a:t>
            </a:r>
            <a:r>
              <a:rPr lang="en-US" dirty="0"/>
              <a:t> </a:t>
            </a:r>
            <a:r>
              <a:rPr lang="en-US" dirty="0" err="1"/>
              <a:t>braku</a:t>
            </a:r>
            <a:r>
              <a:rPr lang="en-US" dirty="0"/>
              <a:t> </a:t>
            </a:r>
            <a:r>
              <a:rPr lang="en-US" dirty="0" err="1"/>
              <a:t>wskazania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elektronicznego</a:t>
            </a:r>
            <a:r>
              <a:rPr lang="en-US" dirty="0"/>
              <a:t> w </a:t>
            </a:r>
            <a:r>
              <a:rPr lang="en-US" dirty="0" err="1"/>
              <a:t>orzecznictwie</a:t>
            </a:r>
            <a:r>
              <a:rPr lang="en-US" dirty="0"/>
              <a:t> NSA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64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21200"/>
            <a:ext cx="8412480" cy="400110"/>
          </a:xfrm>
        </p:spPr>
        <p:txBody>
          <a:bodyPr/>
          <a:lstStyle/>
          <a:p>
            <a:r>
              <a:rPr lang="pl-PL" dirty="0"/>
              <a:t>Główne tezy postanowienia WSA w Warszawie z 17 listopada 2017 r., III SA/</a:t>
            </a:r>
            <a:r>
              <a:rPr lang="pl-PL" dirty="0" err="1"/>
              <a:t>Wa</a:t>
            </a:r>
            <a:r>
              <a:rPr lang="pl-PL" dirty="0"/>
              <a:t> 3175/16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541693" y="6543925"/>
            <a:ext cx="141064" cy="138499"/>
          </a:xfrm>
          <a:prstGeom prst="rect">
            <a:avLst/>
          </a:prstGeom>
        </p:spPr>
        <p:txBody>
          <a:bodyPr/>
          <a:lstStyle/>
          <a:p>
            <a:fld id="{D34DACC3-9742-4940-92E6-4CAB853A3218}" type="slidenum">
              <a:rPr lang="en-US" smtClean="0">
                <a:solidFill>
                  <a:srgbClr val="565A5C"/>
                </a:solidFill>
              </a:rPr>
              <a:pPr/>
              <a:t>5</a:t>
            </a:fld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65760" y="1494000"/>
            <a:ext cx="841248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art. 144 § 5 OP wskazuje dwa sposoby doręczenia pism profesjonalnym pełnomocnikom, tj. za pomocą środków komunikacji elektronicznej lub w siedzibie organu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doręczenie pisma za pomocą środków komunikacji elektronicznej jest możliwe pod warunkiem wykorzystania właściwego systemu teleinformatycznego</a:t>
            </a:r>
            <a:r>
              <a:rPr lang="en-US" sz="1600" dirty="0"/>
              <a:t>. </a:t>
            </a:r>
            <a:r>
              <a:rPr lang="pl-PL" sz="1600" dirty="0"/>
              <a:t>Pełnomocnik zawodowy nieposiadający adresu elektronicznego jest zobligowany do jego utworzenia, celem umożliwienia organowi podatkowemu doręczania pism za pomocą środków komunikacji elektronicznej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pełnomocnik profesjonalny nie ma możliwości wyboru pomiędzy doręczeniem dokumentu za pomocą środków komunikacji elektronicznej a doręczeniem wskazanym w art. 144 § 1 pkt 1 OP, w przeciwnym razie naruszałoby to pewność czynności doręczenia. Tym samym, w przypadku pełnomocnika profesjonalnego elementem koniecznym pełnomocnictwa jest zawarcie w jego treści adresu elektronicznego pełnomocnika i wskazanie adresu elektronicznego stanowi obowiązek pełnomocnika, a nie jego uprawnienie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1920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21200"/>
            <a:ext cx="8412480" cy="400110"/>
          </a:xfrm>
        </p:spPr>
        <p:txBody>
          <a:bodyPr/>
          <a:lstStyle/>
          <a:p>
            <a:r>
              <a:rPr lang="en-US" dirty="0" err="1"/>
              <a:t>Kluczowe</a:t>
            </a:r>
            <a:r>
              <a:rPr lang="en-US" dirty="0"/>
              <a:t> </a:t>
            </a:r>
            <a:r>
              <a:rPr lang="en-US" dirty="0" err="1"/>
              <a:t>problemy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541693" y="6543925"/>
            <a:ext cx="141064" cy="138499"/>
          </a:xfrm>
          <a:prstGeom prst="rect">
            <a:avLst/>
          </a:prstGeom>
        </p:spPr>
        <p:txBody>
          <a:bodyPr/>
          <a:lstStyle/>
          <a:p>
            <a:fld id="{D34DACC3-9742-4940-92E6-4CAB853A3218}" type="slidenum">
              <a:rPr lang="en-US" smtClean="0">
                <a:solidFill>
                  <a:srgbClr val="565A5C"/>
                </a:solidFill>
              </a:rPr>
              <a:pPr/>
              <a:t>6</a:t>
            </a:fld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65760" y="1505120"/>
            <a:ext cx="841248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Status decyzji i innych aktów, które nie zostały doręczone profesjonalnym pełnomocnikom za pośrednictwem platformy </a:t>
            </a:r>
            <a:r>
              <a:rPr lang="pl-PL" dirty="0" err="1"/>
              <a:t>ePUAP</a:t>
            </a:r>
            <a:endParaRPr lang="pl-PL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Wpływ orzeczenia na praktykę organów podatkowych: </a:t>
            </a:r>
          </a:p>
          <a:p>
            <a:pPr lvl="1">
              <a:spcAft>
                <a:spcPts val="600"/>
              </a:spcAft>
            </a:pPr>
            <a:r>
              <a:rPr lang="pl-PL" dirty="0"/>
              <a:t>postępowanie przymuszające do wskazania adresu na platformie </a:t>
            </a:r>
            <a:r>
              <a:rPr lang="pl-PL" dirty="0" err="1"/>
              <a:t>ePUAP</a:t>
            </a:r>
            <a:r>
              <a:rPr lang="pl-PL" dirty="0"/>
              <a:t>, </a:t>
            </a:r>
          </a:p>
          <a:p>
            <a:pPr lvl="1">
              <a:spcAft>
                <a:spcPts val="600"/>
              </a:spcAft>
            </a:pPr>
            <a:r>
              <a:rPr lang="pl-PL" dirty="0"/>
              <a:t>rygor pozostawienia podania bez rozpatrzenia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1800" dirty="0"/>
          </a:p>
          <a:p>
            <a:pPr lvl="1" algn="just">
              <a:spcAft>
                <a:spcPts val="6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018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8" name="Text Placeholder 4"/>
          <p:cNvSpPr>
            <a:spLocks noGrp="1"/>
          </p:cNvSpPr>
          <p:nvPr/>
        </p:nvSpPr>
        <p:spPr bwMode="gray">
          <a:xfrm>
            <a:off x="367506" y="6032516"/>
            <a:ext cx="8408987" cy="442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sz="6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5760" indent="-183600" algn="l" defTabSz="457200" rtl="0" eaLnBrk="1" latinLnBrk="0" hangingPunct="1">
              <a:spcBef>
                <a:spcPts val="600"/>
              </a:spcBef>
              <a:buClr>
                <a:srgbClr val="565A5C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50800" indent="-182880" algn="l" defTabSz="457200" rtl="0" eaLnBrk="1" latinLnBrk="0" hangingPunct="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34400" indent="-182880" algn="l" defTabSz="457200" rtl="0" eaLnBrk="1" latinLnBrk="0" hangingPunct="1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18000" indent="-182880" algn="l" defTabSz="457200" rtl="0" eaLnBrk="1" latinLnBrk="0" hangingPunct="1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</a:t>
            </a:r>
            <a:r>
              <a:rPr lang="pl-PL" dirty="0"/>
              <a:t>8 </a:t>
            </a:r>
            <a:r>
              <a:rPr lang="en-US" dirty="0"/>
              <a:t>Dentons. </a:t>
            </a:r>
            <a:r>
              <a:rPr lang="pl-PL" dirty="0"/>
              <a:t>Dentons jest globalną firmą prawniczą, świadczącą usługi na całym świecie poprzez swoje oddziały i kancelarie z nią stowarzyszone. Niniejsza publikacja nie stanowi porady prawnej ani innej usługi doradczej, a jej treścią nie należy posługiwać się przy podejmowaniu lub wstrzymywaniu się od podejmowania określonych czynności. Patrz zastrzeżenia prawne znajdujące się na stronie dentons.com.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3996" y="2701319"/>
            <a:ext cx="4370387" cy="1303754"/>
          </a:xfrm>
        </p:spPr>
        <p:txBody>
          <a:bodyPr/>
          <a:lstStyle/>
          <a:p>
            <a:r>
              <a:rPr lang="en-US" dirty="0"/>
              <a:t>Dentons</a:t>
            </a:r>
          </a:p>
          <a:p>
            <a:r>
              <a:rPr lang="en-US" dirty="0"/>
              <a:t>Rondo ONZ 1</a:t>
            </a:r>
          </a:p>
          <a:p>
            <a:r>
              <a:rPr lang="en-US" dirty="0"/>
              <a:t>00-124 </a:t>
            </a:r>
            <a:r>
              <a:rPr lang="pl-PL" dirty="0"/>
              <a:t>Warszawa</a:t>
            </a:r>
            <a:endParaRPr lang="en-US" dirty="0"/>
          </a:p>
          <a:p>
            <a:endParaRPr lang="pl-P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6" y="1170381"/>
            <a:ext cx="958850" cy="114935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62128" y="1270800"/>
            <a:ext cx="1781898" cy="119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B2AE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defPPr>
              <a:defRPr lang="en-US"/>
            </a:defPPr>
            <a:lvl1pPr eaLnBrk="1" hangingPunct="1">
              <a:spcBef>
                <a:spcPts val="1000"/>
              </a:spcBef>
              <a:buClr>
                <a:schemeClr val="accent1"/>
              </a:buClr>
              <a:buSzTx/>
              <a:buFont typeface="Wingdings" pitchFamily="2" charset="2"/>
              <a:buNone/>
              <a:defRPr sz="105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eaLnBrk="1" hangingPunct="1">
              <a:spcBef>
                <a:spcPts val="0"/>
              </a:spcBef>
              <a:buClr>
                <a:schemeClr val="bg1"/>
              </a:buClr>
              <a:buSzTx/>
              <a:buFont typeface="Wingdings 3" pitchFamily="18" charset="2"/>
              <a:buNone/>
              <a:defRPr sz="105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3pPr>
            <a:lvl4pPr marL="16002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4pPr>
            <a:lvl5pPr marL="20574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9pPr>
          </a:lstStyle>
          <a:p>
            <a:pPr>
              <a:defRPr/>
            </a:pPr>
            <a:r>
              <a:rPr lang="pl-PL" altLang="en-US" dirty="0"/>
              <a:t>Rafał Mikulski</a:t>
            </a:r>
          </a:p>
          <a:p>
            <a:pPr lvl="1">
              <a:defRPr/>
            </a:pPr>
            <a:r>
              <a:rPr lang="pl-PL" altLang="en-US" dirty="0" err="1"/>
              <a:t>Counsel</a:t>
            </a:r>
            <a:endParaRPr lang="pl-PL" altLang="en-US" dirty="0"/>
          </a:p>
          <a:p>
            <a:pPr lvl="1">
              <a:defRPr/>
            </a:pPr>
            <a:endParaRPr lang="pl-PL" altLang="en-US" dirty="0"/>
          </a:p>
          <a:p>
            <a:pPr lvl="1">
              <a:defRPr/>
            </a:pPr>
            <a:r>
              <a:rPr lang="pl-PL" altLang="en-US" dirty="0"/>
              <a:t>+48 22 </a:t>
            </a:r>
            <a:r>
              <a:rPr lang="pl-PL" altLang="en-US" dirty="0">
                <a:solidFill>
                  <a:srgbClr val="565A5C"/>
                </a:solidFill>
              </a:rPr>
              <a:t>2425 762</a:t>
            </a:r>
          </a:p>
          <a:p>
            <a:pPr lvl="1">
              <a:defRPr/>
            </a:pPr>
            <a:r>
              <a:rPr lang="pl-PL" altLang="en-US" dirty="0"/>
              <a:t>rafal.mikulski@dentons.com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6713" y="4153191"/>
            <a:ext cx="8408987" cy="1857084"/>
          </a:xfrm>
        </p:spPr>
        <p:txBody>
          <a:bodyPr/>
          <a:lstStyle/>
          <a:p>
            <a:r>
              <a:rPr lang="pl-PL" sz="1200" dirty="0" err="1"/>
              <a:t>Dentons</a:t>
            </a:r>
            <a:r>
              <a:rPr lang="pl-PL" sz="1200" dirty="0"/>
              <a:t> jest największą na świecie firmą prawniczą, oferującą najwyższej jakości doradztwo prawne i biznesowe. Za innowacyjne osiągnięcia w zakresie świadczenia usług prawnych, w tym m.in. stworzenie </a:t>
            </a:r>
            <a:r>
              <a:rPr lang="pl-PL" sz="1200" dirty="0" err="1"/>
              <a:t>Nextlaw</a:t>
            </a:r>
            <a:r>
              <a:rPr lang="pl-PL" sz="1200" dirty="0"/>
              <a:t> </a:t>
            </a:r>
            <a:r>
              <a:rPr lang="pl-PL" sz="1200" dirty="0" err="1"/>
              <a:t>Labs</a:t>
            </a:r>
            <a:r>
              <a:rPr lang="pl-PL" sz="1200" dirty="0"/>
              <a:t> oraz </a:t>
            </a:r>
            <a:r>
              <a:rPr lang="pl-PL" sz="1200" dirty="0" err="1"/>
              <a:t>Nextlaw</a:t>
            </a:r>
            <a:r>
              <a:rPr lang="pl-PL" sz="1200" dirty="0"/>
              <a:t> Global </a:t>
            </a:r>
            <a:r>
              <a:rPr lang="pl-PL" sz="1200" dirty="0" err="1"/>
              <a:t>Referral</a:t>
            </a:r>
            <a:r>
              <a:rPr lang="pl-PL" sz="1200" dirty="0"/>
              <a:t> Network, </a:t>
            </a:r>
            <a:r>
              <a:rPr lang="pl-PL" sz="1200" dirty="0" err="1"/>
              <a:t>Dentons</a:t>
            </a:r>
            <a:r>
              <a:rPr lang="pl-PL" sz="1200" dirty="0"/>
              <a:t> jest regularnie rekomendowany przez wiodące informatory biznesowe oraz prawnicze i zajmuje pozycję lidera w zestawieniu „Indeks Elitarnych Globalnych Firm </a:t>
            </a:r>
            <a:r>
              <a:rPr lang="pl-PL" sz="1200" dirty="0" err="1"/>
              <a:t>Acritas</a:t>
            </a:r>
            <a:r>
              <a:rPr lang="pl-PL" sz="1200" dirty="0"/>
              <a:t>”. Jest także zdobywcą nagrody BTI Client Service 30 </a:t>
            </a:r>
            <a:r>
              <a:rPr lang="pl-PL" sz="1200" dirty="0" err="1"/>
              <a:t>Award</a:t>
            </a:r>
            <a:r>
              <a:rPr lang="pl-PL" sz="1200" dirty="0"/>
              <a:t>. Dzięki policentrycznemu podejściu oraz zapewnianiu klientom dostępu do najbardziej utalentowanych prawników na całym świecie, </a:t>
            </a:r>
            <a:r>
              <a:rPr lang="pl-PL" sz="1200" dirty="0" err="1"/>
              <a:t>Dentons</a:t>
            </a:r>
            <a:r>
              <a:rPr lang="pl-PL" sz="1200" dirty="0"/>
              <a:t> rzuca wyzwanie istniejącym standardom obsługi prawnej w społecznościach, w których funkcjonuje. </a:t>
            </a:r>
            <a:r>
              <a:rPr lang="pl-PL" sz="1200" u="sng" dirty="0">
                <a:hlinkClick r:id="rId4"/>
              </a:rPr>
              <a:t>www.dentons.com</a:t>
            </a:r>
            <a:endParaRPr lang="pl-PL" sz="1200" u="sng" dirty="0"/>
          </a:p>
          <a:p>
            <a:endParaRPr lang="pl-PL" sz="1200" u="sng" dirty="0"/>
          </a:p>
          <a:p>
            <a:endParaRPr lang="pl-PL" sz="1200" u="sng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99765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theme1.xml><?xml version="1.0" encoding="utf-8"?>
<a:theme xmlns:a="http://schemas.openxmlformats.org/drawingml/2006/main" name="Dentons Presentation">
  <a:themeElements>
    <a:clrScheme name="Dentons new Oct 2015">
      <a:dk1>
        <a:srgbClr val="565A5C"/>
      </a:dk1>
      <a:lt1>
        <a:srgbClr val="FFFFFF"/>
      </a:lt1>
      <a:dk2>
        <a:srgbClr val="6E2D91"/>
      </a:dk2>
      <a:lt2>
        <a:srgbClr val="A2A4A3"/>
      </a:lt2>
      <a:accent1>
        <a:srgbClr val="5B1F69"/>
      </a:accent1>
      <a:accent2>
        <a:srgbClr val="00A9E0"/>
      </a:accent2>
      <a:accent3>
        <a:srgbClr val="34B233"/>
      </a:accent3>
      <a:accent4>
        <a:srgbClr val="EEAF30"/>
      </a:accent4>
      <a:accent5>
        <a:srgbClr val="D52B1E"/>
      </a:accent5>
      <a:accent6>
        <a:srgbClr val="00A599"/>
      </a:accent6>
      <a:hlink>
        <a:srgbClr val="00A9E0"/>
      </a:hlink>
      <a:folHlink>
        <a:srgbClr val="A2A4A3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ntons Presentation">
  <a:themeElements>
    <a:clrScheme name="Dentons new Oct 2015">
      <a:dk1>
        <a:srgbClr val="565A5C"/>
      </a:dk1>
      <a:lt1>
        <a:srgbClr val="FFFFFF"/>
      </a:lt1>
      <a:dk2>
        <a:srgbClr val="6E2D91"/>
      </a:dk2>
      <a:lt2>
        <a:srgbClr val="A2A4A3"/>
      </a:lt2>
      <a:accent1>
        <a:srgbClr val="5B1F69"/>
      </a:accent1>
      <a:accent2>
        <a:srgbClr val="00A9E0"/>
      </a:accent2>
      <a:accent3>
        <a:srgbClr val="34B233"/>
      </a:accent3>
      <a:accent4>
        <a:srgbClr val="EEAF30"/>
      </a:accent4>
      <a:accent5>
        <a:srgbClr val="D52B1E"/>
      </a:accent5>
      <a:accent6>
        <a:srgbClr val="00A599"/>
      </a:accent6>
      <a:hlink>
        <a:srgbClr val="00A9E0"/>
      </a:hlink>
      <a:folHlink>
        <a:srgbClr val="A2A4A3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Dentons Presentation</Template>
  <TotalTime>2258</TotalTime>
  <Words>873</Words>
  <Application>Microsoft Office PowerPoint</Application>
  <PresentationFormat>Pokaz na ekranie (4:3)</PresentationFormat>
  <Paragraphs>62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SimSun</vt:lpstr>
      <vt:lpstr>Arial</vt:lpstr>
      <vt:lpstr>Calibri</vt:lpstr>
      <vt:lpstr>Wingdings</vt:lpstr>
      <vt:lpstr>Wingdings 3</vt:lpstr>
      <vt:lpstr>Dentons Presentation</vt:lpstr>
      <vt:lpstr>1_Dentons Presentation</vt:lpstr>
      <vt:lpstr>Skutki niepodania przez pełnomocnika profesjonalnego adresu elektronicznego ePUAP Postanowienie Wojewódzkiego Sądu Administracyjnego w Warszawie z 17 listopada 2017 r., III SA/Wa 3175/16 (nieprawomocne)</vt:lpstr>
      <vt:lpstr>Doręczanie pism pełnomocnikom profesjonalnym - przepisy  </vt:lpstr>
      <vt:lpstr>Praktyka organów podatkowych</vt:lpstr>
      <vt:lpstr>Skutki braku wskazania adresu elektronicznego w orzecznictwie NSA </vt:lpstr>
      <vt:lpstr>Główne tezy postanowienia WSA w Warszawie z 17 listopada 2017 r., III SA/Wa 3175/16  </vt:lpstr>
      <vt:lpstr>Kluczowe problemy </vt:lpstr>
      <vt:lpstr>Prezentacja programu PowerPoint</vt:lpstr>
    </vt:vector>
  </TitlesOfParts>
  <Company>Dentons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Dentons in Poland</dc:title>
  <dc:creator>Lukasz Stablewski</dc:creator>
  <cp:lastModifiedBy>Wojciech Morawski</cp:lastModifiedBy>
  <cp:revision>492</cp:revision>
  <cp:lastPrinted>2018-03-02T20:56:06Z</cp:lastPrinted>
  <dcterms:created xsi:type="dcterms:W3CDTF">2015-11-12T16:58:01Z</dcterms:created>
  <dcterms:modified xsi:type="dcterms:W3CDTF">2018-03-09T08:57:09Z</dcterms:modified>
</cp:coreProperties>
</file>