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ags/tag2.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7" r:id="rId1"/>
    <p:sldMasterId id="2147483789" r:id="rId2"/>
  </p:sldMasterIdLst>
  <p:notesMasterIdLst>
    <p:notesMasterId r:id="rId29"/>
  </p:notesMasterIdLst>
  <p:handoutMasterIdLst>
    <p:handoutMasterId r:id="rId30"/>
  </p:handoutMasterIdLst>
  <p:sldIdLst>
    <p:sldId id="340" r:id="rId3"/>
    <p:sldId id="341" r:id="rId4"/>
    <p:sldId id="462" r:id="rId5"/>
    <p:sldId id="463" r:id="rId6"/>
    <p:sldId id="465" r:id="rId7"/>
    <p:sldId id="365" r:id="rId8"/>
    <p:sldId id="452" r:id="rId9"/>
    <p:sldId id="446" r:id="rId10"/>
    <p:sldId id="448" r:id="rId11"/>
    <p:sldId id="453" r:id="rId12"/>
    <p:sldId id="388" r:id="rId13"/>
    <p:sldId id="406" r:id="rId14"/>
    <p:sldId id="449" r:id="rId15"/>
    <p:sldId id="451" r:id="rId16"/>
    <p:sldId id="467" r:id="rId17"/>
    <p:sldId id="447" r:id="rId18"/>
    <p:sldId id="455" r:id="rId19"/>
    <p:sldId id="456" r:id="rId20"/>
    <p:sldId id="457" r:id="rId21"/>
    <p:sldId id="461" r:id="rId22"/>
    <p:sldId id="468" r:id="rId23"/>
    <p:sldId id="460" r:id="rId24"/>
    <p:sldId id="459" r:id="rId25"/>
    <p:sldId id="469" r:id="rId26"/>
    <p:sldId id="375" r:id="rId27"/>
    <p:sldId id="376" r:id="rId28"/>
  </p:sldIdLst>
  <p:sldSz cx="9144000" cy="6858000" type="screen4x3"/>
  <p:notesSz cx="6669088" cy="9872663"/>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stęp" id="{F23AF182-5D83-40B1-8EBD-51AC4FB8467C}">
          <p14:sldIdLst>
            <p14:sldId id="340"/>
            <p14:sldId id="341"/>
            <p14:sldId id="462"/>
            <p14:sldId id="463"/>
            <p14:sldId id="465"/>
            <p14:sldId id="365"/>
            <p14:sldId id="452"/>
            <p14:sldId id="446"/>
            <p14:sldId id="448"/>
            <p14:sldId id="453"/>
            <p14:sldId id="388"/>
            <p14:sldId id="406"/>
            <p14:sldId id="449"/>
            <p14:sldId id="451"/>
            <p14:sldId id="467"/>
            <p14:sldId id="447"/>
            <p14:sldId id="455"/>
            <p14:sldId id="456"/>
            <p14:sldId id="457"/>
            <p14:sldId id="461"/>
            <p14:sldId id="468"/>
            <p14:sldId id="460"/>
            <p14:sldId id="459"/>
            <p14:sldId id="469"/>
            <p14:sldId id="375"/>
            <p14:sldId id="376"/>
          </p14:sldIdLst>
        </p14:section>
      </p14:sectionLst>
    </p:ext>
    <p:ext uri="{EFAFB233-063F-42B5-8137-9DF3F51BA10A}">
      <p15:sldGuideLst xmlns:p15="http://schemas.microsoft.com/office/powerpoint/2012/main">
        <p15:guide id="10">
          <p15:clr>
            <a:srgbClr val="A4A3A4"/>
          </p15:clr>
        </p15:guide>
        <p15:guide id="11" orient="horz" pos="216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00"/>
    <a:srgbClr val="ED8B00"/>
    <a:srgbClr val="DB291C"/>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91" autoAdjust="0"/>
    <p:restoredTop sz="93979" autoAdjust="0"/>
  </p:normalViewPr>
  <p:slideViewPr>
    <p:cSldViewPr snapToGrid="0" showGuides="1">
      <p:cViewPr varScale="1">
        <p:scale>
          <a:sx n="89" d="100"/>
          <a:sy n="89" d="100"/>
        </p:scale>
        <p:origin x="989" y="77"/>
      </p:cViewPr>
      <p:guideLst>
        <p:guide/>
        <p:guide orient="horz" pos="2160"/>
      </p:guideLst>
    </p:cSldViewPr>
  </p:slideViewPr>
  <p:outlineViewPr>
    <p:cViewPr>
      <p:scale>
        <a:sx n="33" d="100"/>
        <a:sy n="33" d="100"/>
      </p:scale>
      <p:origin x="0" y="-5919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57" d="100"/>
          <a:sy n="57" d="100"/>
        </p:scale>
        <p:origin x="1992" y="90"/>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890137" cy="493097"/>
          </a:xfrm>
          <a:prstGeom prst="rect">
            <a:avLst/>
          </a:prstGeom>
        </p:spPr>
        <p:txBody>
          <a:bodyPr vert="horz" lIns="90977" tIns="45489" rIns="90977" bIns="45489"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777461" y="3"/>
            <a:ext cx="2890137" cy="493097"/>
          </a:xfrm>
          <a:prstGeom prst="rect">
            <a:avLst/>
          </a:prstGeom>
        </p:spPr>
        <p:txBody>
          <a:bodyPr vert="horz" lIns="90977" tIns="45489" rIns="90977" bIns="45489" rtlCol="0"/>
          <a:lstStyle>
            <a:lvl1pPr algn="r">
              <a:defRPr sz="1100"/>
            </a:lvl1pPr>
          </a:lstStyle>
          <a:p>
            <a:fld id="{B4AD245C-091B-44E2-BFB0-BD94217887F7}" type="datetimeFigureOut">
              <a:rPr lang="en-US" smtClean="0">
                <a:latin typeface="Arial" panose="020B0604020202020204" pitchFamily="34" charset="0"/>
              </a:rPr>
              <a:t>3/8/2018</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378037"/>
            <a:ext cx="2890137" cy="493097"/>
          </a:xfrm>
          <a:prstGeom prst="rect">
            <a:avLst/>
          </a:prstGeom>
        </p:spPr>
        <p:txBody>
          <a:bodyPr vert="horz" lIns="90977" tIns="45489" rIns="90977" bIns="45489"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777461" y="9378037"/>
            <a:ext cx="2890137" cy="493097"/>
          </a:xfrm>
          <a:prstGeom prst="rect">
            <a:avLst/>
          </a:prstGeom>
        </p:spPr>
        <p:txBody>
          <a:bodyPr vert="horz" lIns="90977" tIns="45489" rIns="90977" bIns="45489"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9" cy="493634"/>
          </a:xfrm>
          <a:prstGeom prst="rect">
            <a:avLst/>
          </a:prstGeom>
        </p:spPr>
        <p:txBody>
          <a:bodyPr vert="horz" lIns="98547" tIns="49272" rIns="98547" bIns="49272"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777608" y="1"/>
            <a:ext cx="2889939" cy="493634"/>
          </a:xfrm>
          <a:prstGeom prst="rect">
            <a:avLst/>
          </a:prstGeom>
        </p:spPr>
        <p:txBody>
          <a:bodyPr vert="horz" lIns="98547" tIns="49272" rIns="98547" bIns="49272" rtlCol="0"/>
          <a:lstStyle>
            <a:lvl1pPr algn="r">
              <a:defRPr sz="1200">
                <a:latin typeface="Arial" panose="020B0604020202020204" pitchFamily="34" charset="0"/>
              </a:defRPr>
            </a:lvl1pPr>
          </a:lstStyle>
          <a:p>
            <a:fld id="{0BA5BBE4-AEA3-489A-A28E-0C2FAF2506E3}" type="datetimeFigureOut">
              <a:rPr lang="en-US" smtClean="0"/>
              <a:pPr/>
              <a:t>3/8/2018</a:t>
            </a:fld>
            <a:endParaRPr lang="en-US" dirty="0"/>
          </a:p>
        </p:txBody>
      </p:sp>
      <p:sp>
        <p:nvSpPr>
          <p:cNvPr id="4" name="Slide Image Placeholder 3"/>
          <p:cNvSpPr>
            <a:spLocks noGrp="1" noRot="1" noChangeAspect="1"/>
          </p:cNvSpPr>
          <p:nvPr>
            <p:ph type="sldImg" idx="2"/>
          </p:nvPr>
        </p:nvSpPr>
        <p:spPr>
          <a:xfrm>
            <a:off x="868363" y="741363"/>
            <a:ext cx="4932362" cy="3700462"/>
          </a:xfrm>
          <a:prstGeom prst="rect">
            <a:avLst/>
          </a:prstGeom>
          <a:noFill/>
          <a:ln w="12700">
            <a:solidFill>
              <a:prstClr val="black"/>
            </a:solidFill>
          </a:ln>
        </p:spPr>
        <p:txBody>
          <a:bodyPr vert="horz" lIns="98547" tIns="49272" rIns="98547" bIns="49272" rtlCol="0" anchor="ctr"/>
          <a:lstStyle/>
          <a:p>
            <a:endParaRPr lang="en-GB" dirty="0"/>
          </a:p>
        </p:txBody>
      </p:sp>
      <p:sp>
        <p:nvSpPr>
          <p:cNvPr id="5" name="Notes Placeholder 4"/>
          <p:cNvSpPr>
            <a:spLocks noGrp="1"/>
          </p:cNvSpPr>
          <p:nvPr>
            <p:ph type="body" sz="quarter" idx="3"/>
          </p:nvPr>
        </p:nvSpPr>
        <p:spPr>
          <a:xfrm>
            <a:off x="666909" y="4689518"/>
            <a:ext cx="5335270" cy="4442699"/>
          </a:xfrm>
          <a:prstGeom prst="rect">
            <a:avLst/>
          </a:prstGeom>
        </p:spPr>
        <p:txBody>
          <a:bodyPr vert="horz" lIns="98547" tIns="49272" rIns="98547" bIns="4927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77317"/>
            <a:ext cx="2889939" cy="493634"/>
          </a:xfrm>
          <a:prstGeom prst="rect">
            <a:avLst/>
          </a:prstGeom>
        </p:spPr>
        <p:txBody>
          <a:bodyPr vert="horz" lIns="98547" tIns="49272" rIns="98547" bIns="49272"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777608" y="9377317"/>
            <a:ext cx="2889939" cy="493634"/>
          </a:xfrm>
          <a:prstGeom prst="rect">
            <a:avLst/>
          </a:prstGeom>
        </p:spPr>
        <p:txBody>
          <a:bodyPr vert="horz" lIns="98547" tIns="49272" rIns="98547" bIns="49272"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79783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118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44467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85423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95096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48886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90922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25</a:t>
            </a:fld>
            <a:endParaRPr lang="en-US" dirty="0"/>
          </a:p>
        </p:txBody>
      </p:sp>
    </p:spTree>
    <p:extLst>
      <p:ext uri="{BB962C8B-B14F-4D97-AF65-F5344CB8AC3E}">
        <p14:creationId xmlns:p14="http://schemas.microsoft.com/office/powerpoint/2010/main" val="104237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620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White">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smtClean="0"/>
              <a:t>Click icon to add picture</a:t>
            </a:r>
            <a:endParaRPr lang="en-GB"/>
          </a:p>
        </p:txBody>
      </p:sp>
      <p:sp>
        <p:nvSpPr>
          <p:cNvPr id="2" name="Title 1"/>
          <p:cNvSpPr>
            <a:spLocks noGrp="1"/>
          </p:cNvSpPr>
          <p:nvPr>
            <p:ph type="ctrTitle"/>
          </p:nvPr>
        </p:nvSpPr>
        <p:spPr bwMode="gray">
          <a:xfrm>
            <a:off x="376238" y="5549440"/>
            <a:ext cx="4195762"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2425590202"/>
      </p:ext>
    </p:extLst>
  </p:cSld>
  <p:clrMapOvr>
    <a:masterClrMapping/>
  </p:clrMapOvr>
  <p:transition>
    <p:fade/>
  </p:transition>
  <p:timing>
    <p:tnLst>
      <p:par>
        <p:cTn id="1" dur="indefinite" restart="never" nodeType="tmRoot"/>
      </p:par>
    </p:tnLst>
  </p:timing>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849959855"/>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smtClean="0"/>
              <a:t>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GB" sz="900" dirty="0"/>
              <a:t>Insert sponsorship mark here</a:t>
            </a:r>
            <a:endParaRPr lang="en-GB"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smtClean="0"/>
              <a:t>Edit Master text styles</a:t>
            </a: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595172459"/>
      </p:ext>
    </p:extLst>
  </p:cSld>
  <p:clrMapOvr>
    <a:masterClrMapping/>
  </p:clrMapOvr>
  <p:timing>
    <p:tnLst>
      <p:par>
        <p:cTn id="1" dur="indefinite" restart="never" nodeType="tmRoot"/>
      </p:par>
    </p:tnLst>
  </p:timing>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tle Slide - Black">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09206484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Slide - White">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smtClean="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2073536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 Circle Black">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25408522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Slide - Circle Whit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98441817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ivider - Deloitte gree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10" name="TextBox 9"/>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125917747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vider - Deloitte dark gree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4" name="TextBox 13"/>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22422381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vider - Deloitte blu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8" name="TextBox 7"/>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217051424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 Deloitte dark blu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8" name="TextBox 7"/>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352563098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 - Deloitte black">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8" name="TextBox 7"/>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309226497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smtClean="0"/>
              <a:t>Click icon to add chart</a:t>
            </a:r>
            <a:endParaRPr lang="en-GB" dirty="0"/>
          </a:p>
        </p:txBody>
      </p:sp>
      <p:sp>
        <p:nvSpPr>
          <p:cNvPr id="18" name="Text Placeholder 8"/>
          <p:cNvSpPr>
            <a:spLocks noGrp="1"/>
          </p:cNvSpPr>
          <p:nvPr>
            <p:ph type="body" sz="quarter" idx="18"/>
          </p:nvPr>
        </p:nvSpPr>
        <p:spPr>
          <a:xfrm>
            <a:off x="376239" y="1700213"/>
            <a:ext cx="8391524" cy="357187"/>
          </a:xfrm>
        </p:spPr>
        <p:txBody>
          <a:bodyPr/>
          <a:lstStyle/>
          <a:p>
            <a:pPr lvl="0"/>
            <a:r>
              <a:rPr lang="en-US" noProof="0" smtClean="0"/>
              <a:t>Edit Master text styles</a:t>
            </a:r>
          </a:p>
        </p:txBody>
      </p:sp>
      <p:sp>
        <p:nvSpPr>
          <p:cNvPr id="19" name="Text Placeholder 7"/>
          <p:cNvSpPr>
            <a:spLocks noGrp="1"/>
          </p:cNvSpPr>
          <p:nvPr>
            <p:ph type="body" sz="quarter" idx="23"/>
          </p:nvPr>
        </p:nvSpPr>
        <p:spPr>
          <a:xfrm>
            <a:off x="376238" y="6121013"/>
            <a:ext cx="8391525" cy="260737"/>
          </a:xfrm>
        </p:spPr>
        <p:txBody>
          <a:bodyPr>
            <a:normAutofit/>
          </a:bodyPr>
          <a:lstStyle>
            <a:lvl1pPr>
              <a:spcAft>
                <a:spcPts val="0"/>
              </a:spcAft>
              <a:defRPr sz="900"/>
            </a:lvl1pPr>
          </a:lstStyle>
          <a:p>
            <a:pPr lvl="0"/>
            <a:r>
              <a:rPr lang="en-US" smtClean="0"/>
              <a:t>Edit Master text styles</a:t>
            </a:r>
          </a:p>
        </p:txBody>
      </p:sp>
    </p:spTree>
    <p:extLst>
      <p:ext uri="{BB962C8B-B14F-4D97-AF65-F5344CB8AC3E}">
        <p14:creationId xmlns:p14="http://schemas.microsoft.com/office/powerpoint/2010/main" val="85935996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Divider - Deloitte whit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234625421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Key statement dark gree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3665577283"/>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ey statement dark blu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35777769"/>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ey statement te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1335474147"/>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ey statement black">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764867683"/>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161155683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001812059"/>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35545249"/>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85235696"/>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486069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Edit Master text styles</a:t>
            </a:r>
          </a:p>
        </p:txBody>
      </p:sp>
      <p:sp>
        <p:nvSpPr>
          <p:cNvPr id="12"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2882962630"/>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19834445"/>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1120934440"/>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868248197"/>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915027391"/>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618594188"/>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2277735346"/>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Edit Master text styles</a:t>
            </a:r>
          </a:p>
        </p:txBody>
      </p:sp>
    </p:spTree>
    <p:extLst>
      <p:ext uri="{BB962C8B-B14F-4D97-AF65-F5344CB8AC3E}">
        <p14:creationId xmlns:p14="http://schemas.microsoft.com/office/powerpoint/2010/main" val="2912975500"/>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597607372"/>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935783290"/>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63168311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199553693"/>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690859057"/>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32323611"/>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3160574506"/>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169927535"/>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1732225528"/>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158279996"/>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08004873"/>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 column icon green">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Tree>
    <p:extLst>
      <p:ext uri="{BB962C8B-B14F-4D97-AF65-F5344CB8AC3E}">
        <p14:creationId xmlns:p14="http://schemas.microsoft.com/office/powerpoint/2010/main" val="205427623"/>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61244843"/>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124136780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8" name="Title Placeholder 1"/>
          <p:cNvSpPr>
            <a:spLocks noGrp="1"/>
          </p:cNvSpPr>
          <p:nvPr>
            <p:ph type="title" hasCustomPrompt="1"/>
          </p:nvPr>
        </p:nvSpPr>
        <p:spPr>
          <a:xfrm>
            <a:off x="376237" y="317500"/>
            <a:ext cx="8391525"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318076059"/>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947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smtClean="0"/>
              <a:t>Edit Master text styles</a:t>
            </a:r>
          </a:p>
        </p:txBody>
      </p:sp>
    </p:spTree>
    <p:extLst>
      <p:ext uri="{BB962C8B-B14F-4D97-AF65-F5344CB8AC3E}">
        <p14:creationId xmlns:p14="http://schemas.microsoft.com/office/powerpoint/2010/main" val="354647757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smtClean="0"/>
              <a:t>Click icon to add chart</a:t>
            </a:r>
            <a:endParaRPr lang="en-GB"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smtClean="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smtClean="0"/>
              <a:t>Click icon to add chart</a:t>
            </a:r>
            <a:endParaRPr lang="en-GB"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Edit Master text styles</a:t>
            </a:r>
          </a:p>
        </p:txBody>
      </p:sp>
    </p:spTree>
    <p:extLst>
      <p:ext uri="{BB962C8B-B14F-4D97-AF65-F5344CB8AC3E}">
        <p14:creationId xmlns:p14="http://schemas.microsoft.com/office/powerpoint/2010/main" val="107484778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331872410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rmAutofit/>
          </a:bodyPr>
          <a:lstStyle>
            <a:lvl1pPr>
              <a:tabLst>
                <a:tab pos="5029200" algn="r"/>
              </a:tabLst>
              <a:defRPr sz="22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197988348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smtClean="0"/>
              <a:t>Click to edit Master title style</a:t>
            </a:r>
            <a:endParaRPr lang="en-GB"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39445517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Circle Whit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grpSp>
        <p:nvGrpSpPr>
          <p:cNvPr id="19" name="Group 18"/>
          <p:cNvGrpSpPr/>
          <p:nvPr userDrawn="1"/>
        </p:nvGrpSpPr>
        <p:grpSpPr>
          <a:xfrm>
            <a:off x="377991" y="378000"/>
            <a:ext cx="1620000" cy="307976"/>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31753973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smtClean="0"/>
              <a:t>Click to edit Master title style</a:t>
            </a:r>
            <a:endParaRPr lang="en-US" noProof="0" dirty="0"/>
          </a:p>
        </p:txBody>
      </p:sp>
      <p:sp>
        <p:nvSpPr>
          <p:cNvPr id="4" name="Rectangle 3"/>
          <p:cNvSpPr/>
          <p:nvPr/>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smtClean="0"/>
              <a:t>Click icon to add picture</a:t>
            </a:r>
            <a:endParaRPr lang="en-GB"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smtClean="0"/>
              <a:t>Click icon to add picture</a:t>
            </a:r>
            <a:endParaRPr lang="en-GB"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smtClean="0"/>
              <a:t>Click icon to add picture</a:t>
            </a:r>
            <a:endParaRPr lang="en-GB"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smtClean="0"/>
              <a:t>Click icon to add picture</a:t>
            </a:r>
            <a:endParaRPr lang="en-GB"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8" name="Rectangle 17"/>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9" name="Rectangle 18"/>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20" name="Rectangle 19"/>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21" name="Rectangle 20"/>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Tree>
    <p:extLst>
      <p:ext uri="{BB962C8B-B14F-4D97-AF65-F5344CB8AC3E}">
        <p14:creationId xmlns:p14="http://schemas.microsoft.com/office/powerpoint/2010/main" val="146233836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34430386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405327922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Rectangle 9"/>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1" name="Rectangle 10"/>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Tree>
    <p:extLst>
      <p:ext uri="{BB962C8B-B14F-4D97-AF65-F5344CB8AC3E}">
        <p14:creationId xmlns:p14="http://schemas.microsoft.com/office/powerpoint/2010/main" val="160219224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76238" y="317501"/>
            <a:ext cx="8391525" cy="697888"/>
          </a:xfrm>
        </p:spPr>
        <p:txBody>
          <a:bodyPr/>
          <a:lstStyle/>
          <a:p>
            <a:r>
              <a:rPr lang="en-US" smtClean="0"/>
              <a:t>Click to edit Master title style</a:t>
            </a:r>
            <a:endParaRPr lang="en-GB"/>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8" name="Rectangle 17"/>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9" name="Rectangle 18"/>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20" name="Rectangle 19"/>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21" name="Rectangle 20"/>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Tree>
    <p:extLst>
      <p:ext uri="{BB962C8B-B14F-4D97-AF65-F5344CB8AC3E}">
        <p14:creationId xmlns:p14="http://schemas.microsoft.com/office/powerpoint/2010/main" val="60700742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Rectangle 3"/>
          <p:cNvSpPr/>
          <p:nvPr/>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Rectangle 10"/>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2" name="Rectangle 11"/>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3" name="Rectangle 12"/>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Tree>
    <p:extLst>
      <p:ext uri="{BB962C8B-B14F-4D97-AF65-F5344CB8AC3E}">
        <p14:creationId xmlns:p14="http://schemas.microsoft.com/office/powerpoint/2010/main" val="188670626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705184"/>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7880053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9"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4522561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1941267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39892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Deloitte whit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150296639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smtClean="0"/>
              <a:t>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GB" sz="900" dirty="0"/>
              <a:t>Insert sponsorship mark here</a:t>
            </a:r>
            <a:endParaRPr lang="en-GB"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smtClean="0"/>
              <a:t>Edit Master text styles</a:t>
            </a: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3902173973"/>
      </p:ext>
    </p:extLst>
  </p:cSld>
  <p:clrMapOvr>
    <a:masterClrMapping/>
  </p:clrMapOvr>
  <p:timing>
    <p:tnLst>
      <p:par>
        <p:cTn id="1" dur="indefinite" restart="never" nodeType="tmRoot"/>
      </p:par>
    </p:tnLst>
  </p:timing>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 Black">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21304073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 White">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smtClean="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Circle Black">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 Circle Whit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 Deloitte gree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10" name="TextBox 9"/>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 Deloitte dark gree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4" name="TextBox 13"/>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 Deloitte blu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8" name="TextBox 7"/>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 Deloitte dark blu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8" name="TextBox 7"/>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 Deloitte black">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8" name="TextBox 7"/>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ey statement whi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193264534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ivider - Deloitte whit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28795150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ey statement dark gree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88688157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ey statement dark blu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183856764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ey statement te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12673754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statement black">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252248670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651087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646692" y="405929"/>
            <a:ext cx="210312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smtClean="0"/>
              <a:t>Edit Master text styles</a:t>
            </a:r>
          </a:p>
        </p:txBody>
      </p:sp>
      <p:sp>
        <p:nvSpPr>
          <p:cNvPr id="7" name="Text Placeholder 6"/>
          <p:cNvSpPr>
            <a:spLocks noGrp="1"/>
          </p:cNvSpPr>
          <p:nvPr>
            <p:ph type="body" sz="quarter" idx="11"/>
          </p:nvPr>
        </p:nvSpPr>
        <p:spPr>
          <a:xfrm>
            <a:off x="394189" y="1700213"/>
            <a:ext cx="2074691" cy="4656835"/>
          </a:xfrm>
        </p:spPr>
        <p:txBody>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smtClean="0"/>
              <a:t>Edit Master text styles</a:t>
            </a:r>
          </a:p>
        </p:txBody>
      </p:sp>
      <p:sp>
        <p:nvSpPr>
          <p:cNvPr id="9" name="Text Placeholder 8"/>
          <p:cNvSpPr>
            <a:spLocks noGrp="1"/>
          </p:cNvSpPr>
          <p:nvPr>
            <p:ph type="body" sz="quarter" idx="12"/>
          </p:nvPr>
        </p:nvSpPr>
        <p:spPr>
          <a:xfrm>
            <a:off x="2835276" y="1700212"/>
            <a:ext cx="5914537" cy="4657726"/>
          </a:xfrm>
        </p:spPr>
        <p:txBody>
          <a:bodyPr/>
          <a:lstStyle>
            <a:lvl1pPr>
              <a:spcBef>
                <a:spcPts val="1662"/>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1678052969"/>
      </p:ext>
    </p:extLst>
  </p:cSld>
  <p:clrMapOvr>
    <a:masterClrMapping/>
  </p:clrMapOvr>
  <p:transition>
    <p:fade/>
  </p:transition>
  <p:timing>
    <p:tnLst>
      <p:par>
        <p:cTn id="1" dur="indefinite" restart="never" nodeType="tmRoot"/>
      </p:par>
    </p:tnLst>
  </p:timing>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182970294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221508164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217946623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Edit Master text styles</a:t>
            </a:r>
          </a:p>
        </p:txBody>
      </p:sp>
    </p:spTree>
    <p:extLst>
      <p:ext uri="{BB962C8B-B14F-4D97-AF65-F5344CB8AC3E}">
        <p14:creationId xmlns:p14="http://schemas.microsoft.com/office/powerpoint/2010/main" val="120028567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89027477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98019857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3032526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185071725"/>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70504324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39556094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42819593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2394089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735867472"/>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91243073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column icon green">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Tree>
    <p:extLst>
      <p:ext uri="{BB962C8B-B14F-4D97-AF65-F5344CB8AC3E}">
        <p14:creationId xmlns:p14="http://schemas.microsoft.com/office/powerpoint/2010/main" val="404437087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06955184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Slide - White">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smtClean="0"/>
              <a:t>Click icon to add picture</a:t>
            </a:r>
            <a:endParaRPr lang="en-GB"/>
          </a:p>
        </p:txBody>
      </p:sp>
      <p:sp>
        <p:nvSpPr>
          <p:cNvPr id="2" name="Title 1"/>
          <p:cNvSpPr>
            <a:spLocks noGrp="1"/>
          </p:cNvSpPr>
          <p:nvPr>
            <p:ph type="ctrTitle"/>
          </p:nvPr>
        </p:nvSpPr>
        <p:spPr bwMode="gray">
          <a:xfrm>
            <a:off x="376238" y="5549440"/>
            <a:ext cx="4195762"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2138329979"/>
      </p:ext>
    </p:extLst>
  </p:cSld>
  <p:clrMapOvr>
    <a:masterClrMapping/>
  </p:clrMapOvr>
  <p:transition>
    <p:fade/>
  </p:transition>
  <p:timing>
    <p:tnLst>
      <p:par>
        <p:cTn id="1" dur="indefinite" restart="never" nodeType="tmRoot"/>
      </p:par>
    </p:tnLst>
  </p:timing>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Slide - Circle Whit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grpSp>
        <p:nvGrpSpPr>
          <p:cNvPr id="19" name="Group 18"/>
          <p:cNvGrpSpPr/>
          <p:nvPr userDrawn="1"/>
        </p:nvGrpSpPr>
        <p:grpSpPr>
          <a:xfrm>
            <a:off x="377991" y="378000"/>
            <a:ext cx="1620000" cy="307976"/>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06214182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ivider - Deloitte whit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51144822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Key statement whi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19464282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646692" y="405929"/>
            <a:ext cx="210312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smtClean="0"/>
              <a:t>Edit Master text styles</a:t>
            </a:r>
          </a:p>
        </p:txBody>
      </p:sp>
      <p:sp>
        <p:nvSpPr>
          <p:cNvPr id="7" name="Text Placeholder 6"/>
          <p:cNvSpPr>
            <a:spLocks noGrp="1"/>
          </p:cNvSpPr>
          <p:nvPr>
            <p:ph type="body" sz="quarter" idx="11"/>
          </p:nvPr>
        </p:nvSpPr>
        <p:spPr>
          <a:xfrm>
            <a:off x="394189" y="1700213"/>
            <a:ext cx="2074691" cy="4656835"/>
          </a:xfrm>
        </p:spPr>
        <p:txBody>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smtClean="0"/>
              <a:t>Edit Master text styles</a:t>
            </a:r>
          </a:p>
        </p:txBody>
      </p:sp>
      <p:sp>
        <p:nvSpPr>
          <p:cNvPr id="9" name="Text Placeholder 8"/>
          <p:cNvSpPr>
            <a:spLocks noGrp="1"/>
          </p:cNvSpPr>
          <p:nvPr>
            <p:ph type="body" sz="quarter" idx="12"/>
          </p:nvPr>
        </p:nvSpPr>
        <p:spPr>
          <a:xfrm>
            <a:off x="2835276" y="1700212"/>
            <a:ext cx="5914537" cy="4657726"/>
          </a:xfrm>
        </p:spPr>
        <p:txBody>
          <a:bodyPr/>
          <a:lstStyle>
            <a:lvl1pPr>
              <a:spcBef>
                <a:spcPts val="1662"/>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3169543634"/>
      </p:ext>
    </p:extLst>
  </p:cSld>
  <p:clrMapOvr>
    <a:masterClrMapping/>
  </p:clrMapOvr>
  <p:transition>
    <p:fade/>
  </p:transition>
  <p:timing>
    <p:tnLst>
      <p:par>
        <p:cTn id="1" dur="indefinite" restart="never" nodeType="tmRoot"/>
      </p:par>
    </p:tnLst>
  </p:timing>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548240018"/>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065367525"/>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smtClean="0"/>
              <a:t>Click to edit Master title style</a:t>
            </a:r>
            <a:endParaRPr lang="en-US"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74634544"/>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17888747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smtClean="0"/>
              <a:t>Click to edit Master title style</a:t>
            </a:r>
            <a:endParaRPr lang="en-US"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2384704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788806114"/>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smtClean="0"/>
              <a:t>Click icon to add chart</a:t>
            </a:r>
            <a:endParaRPr lang="en-GB" dirty="0"/>
          </a:p>
        </p:txBody>
      </p:sp>
      <p:sp>
        <p:nvSpPr>
          <p:cNvPr id="18" name="Text Placeholder 8"/>
          <p:cNvSpPr>
            <a:spLocks noGrp="1"/>
          </p:cNvSpPr>
          <p:nvPr>
            <p:ph type="body" sz="quarter" idx="18"/>
          </p:nvPr>
        </p:nvSpPr>
        <p:spPr>
          <a:xfrm>
            <a:off x="376239" y="1700213"/>
            <a:ext cx="8391524" cy="357187"/>
          </a:xfrm>
        </p:spPr>
        <p:txBody>
          <a:bodyPr/>
          <a:lstStyle/>
          <a:p>
            <a:pPr lvl="0"/>
            <a:r>
              <a:rPr lang="en-US" noProof="0" smtClean="0"/>
              <a:t>Edit Master text styles</a:t>
            </a:r>
          </a:p>
        </p:txBody>
      </p:sp>
      <p:sp>
        <p:nvSpPr>
          <p:cNvPr id="19" name="Text Placeholder 7"/>
          <p:cNvSpPr>
            <a:spLocks noGrp="1"/>
          </p:cNvSpPr>
          <p:nvPr>
            <p:ph type="body" sz="quarter" idx="23"/>
          </p:nvPr>
        </p:nvSpPr>
        <p:spPr>
          <a:xfrm>
            <a:off x="376238" y="6121013"/>
            <a:ext cx="8391525" cy="260737"/>
          </a:xfrm>
        </p:spPr>
        <p:txBody>
          <a:bodyPr>
            <a:normAutofit/>
          </a:bodyPr>
          <a:lstStyle>
            <a:lvl1pPr>
              <a:spcAft>
                <a:spcPts val="0"/>
              </a:spcAft>
              <a:defRPr sz="900"/>
            </a:lvl1pPr>
          </a:lstStyle>
          <a:p>
            <a:pPr lvl="0"/>
            <a:r>
              <a:rPr lang="en-US" smtClean="0"/>
              <a:t>Edit Master text styles</a:t>
            </a:r>
          </a:p>
        </p:txBody>
      </p:sp>
    </p:spTree>
    <p:extLst>
      <p:ext uri="{BB962C8B-B14F-4D97-AF65-F5344CB8AC3E}">
        <p14:creationId xmlns:p14="http://schemas.microsoft.com/office/powerpoint/2010/main" val="1835597049"/>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Edit Master text styles</a:t>
            </a:r>
          </a:p>
        </p:txBody>
      </p:sp>
      <p:sp>
        <p:nvSpPr>
          <p:cNvPr id="12"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2669824250"/>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812039508"/>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8" name="Title Placeholder 1"/>
          <p:cNvSpPr>
            <a:spLocks noGrp="1"/>
          </p:cNvSpPr>
          <p:nvPr>
            <p:ph type="title" hasCustomPrompt="1"/>
          </p:nvPr>
        </p:nvSpPr>
        <p:spPr>
          <a:xfrm>
            <a:off x="376237" y="317500"/>
            <a:ext cx="8391525"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044388002"/>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smtClean="0"/>
              <a:t>Edit Master text styles</a:t>
            </a:r>
          </a:p>
        </p:txBody>
      </p:sp>
    </p:spTree>
    <p:extLst>
      <p:ext uri="{BB962C8B-B14F-4D97-AF65-F5344CB8AC3E}">
        <p14:creationId xmlns:p14="http://schemas.microsoft.com/office/powerpoint/2010/main" val="3670155491"/>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smtClean="0"/>
              <a:t>Click icon to add chart</a:t>
            </a:r>
            <a:endParaRPr lang="en-GB"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smtClean="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smtClean="0"/>
              <a:t>Click icon to add chart</a:t>
            </a:r>
            <a:endParaRPr lang="en-GB"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Edit Master text styles</a:t>
            </a:r>
          </a:p>
        </p:txBody>
      </p:sp>
    </p:spTree>
    <p:extLst>
      <p:ext uri="{BB962C8B-B14F-4D97-AF65-F5344CB8AC3E}">
        <p14:creationId xmlns:p14="http://schemas.microsoft.com/office/powerpoint/2010/main" val="3016012958"/>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3161759916"/>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rmAutofit/>
          </a:bodyPr>
          <a:lstStyle>
            <a:lvl1pPr>
              <a:tabLst>
                <a:tab pos="5029200" algn="r"/>
              </a:tabLst>
              <a:defRPr sz="22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179280515"/>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smtClean="0"/>
              <a:t>Click to edit Master title style</a:t>
            </a:r>
            <a:endParaRPr lang="en-GB"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121216527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28666478"/>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smtClean="0"/>
              <a:t>Click to edit Master title style</a:t>
            </a:r>
            <a:endParaRPr lang="en-US" noProof="0" dirty="0"/>
          </a:p>
        </p:txBody>
      </p:sp>
      <p:sp>
        <p:nvSpPr>
          <p:cNvPr id="4" name="Rectangle 3"/>
          <p:cNvSpPr/>
          <p:nvPr/>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smtClean="0"/>
              <a:t>Click icon to add picture</a:t>
            </a:r>
            <a:endParaRPr lang="en-GB"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smtClean="0"/>
              <a:t>Click icon to add picture</a:t>
            </a:r>
            <a:endParaRPr lang="en-GB"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smtClean="0"/>
              <a:t>Click icon to add picture</a:t>
            </a:r>
            <a:endParaRPr lang="en-GB"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smtClean="0"/>
              <a:t>Click icon to add picture</a:t>
            </a:r>
            <a:endParaRPr lang="en-GB"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8" name="Rectangle 17"/>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9" name="Rectangle 18"/>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20" name="Rectangle 19"/>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21" name="Rectangle 20"/>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Tree>
    <p:extLst>
      <p:ext uri="{BB962C8B-B14F-4D97-AF65-F5344CB8AC3E}">
        <p14:creationId xmlns:p14="http://schemas.microsoft.com/office/powerpoint/2010/main" val="1763587267"/>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87748378"/>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315951129"/>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Rectangle 9"/>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1" name="Rectangle 10"/>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Tree>
    <p:extLst>
      <p:ext uri="{BB962C8B-B14F-4D97-AF65-F5344CB8AC3E}">
        <p14:creationId xmlns:p14="http://schemas.microsoft.com/office/powerpoint/2010/main" val="1244524756"/>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76238" y="317501"/>
            <a:ext cx="8391525" cy="697888"/>
          </a:xfrm>
        </p:spPr>
        <p:txBody>
          <a:bodyPr/>
          <a:lstStyle/>
          <a:p>
            <a:r>
              <a:rPr lang="en-US" smtClean="0"/>
              <a:t>Click to edit Master title style</a:t>
            </a:r>
            <a:endParaRPr lang="en-GB"/>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8" name="Rectangle 17"/>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9" name="Rectangle 18"/>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20" name="Rectangle 19"/>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21" name="Rectangle 20"/>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Tree>
    <p:extLst>
      <p:ext uri="{BB962C8B-B14F-4D97-AF65-F5344CB8AC3E}">
        <p14:creationId xmlns:p14="http://schemas.microsoft.com/office/powerpoint/2010/main" val="1714590580"/>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Rectangle 3"/>
          <p:cNvSpPr/>
          <p:nvPr/>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Rectangle 10"/>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2" name="Rectangle 11"/>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3" name="Rectangle 12"/>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Tree>
    <p:extLst>
      <p:ext uri="{BB962C8B-B14F-4D97-AF65-F5344CB8AC3E}">
        <p14:creationId xmlns:p14="http://schemas.microsoft.com/office/powerpoint/2010/main" val="1925594178"/>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705184"/>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753884421"/>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9"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76825346"/>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11114495"/>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6580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vmlDrawing" Target="../drawings/vmlDrawing1.v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9" Type="http://schemas.openxmlformats.org/officeDocument/2006/relationships/slideLayout" Target="../slideLayouts/slideLayout109.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42" Type="http://schemas.openxmlformats.org/officeDocument/2006/relationships/slideLayout" Target="../slideLayouts/slideLayout112.xml"/><Relationship Id="rId47" Type="http://schemas.openxmlformats.org/officeDocument/2006/relationships/slideLayout" Target="../slideLayouts/slideLayout117.xml"/><Relationship Id="rId50" Type="http://schemas.openxmlformats.org/officeDocument/2006/relationships/slideLayout" Target="../slideLayouts/slideLayout120.xml"/><Relationship Id="rId55" Type="http://schemas.openxmlformats.org/officeDocument/2006/relationships/slideLayout" Target="../slideLayouts/slideLayout125.xml"/><Relationship Id="rId63" Type="http://schemas.openxmlformats.org/officeDocument/2006/relationships/slideLayout" Target="../slideLayouts/slideLayout133.xml"/><Relationship Id="rId68" Type="http://schemas.openxmlformats.org/officeDocument/2006/relationships/slideLayout" Target="../slideLayouts/slideLayout138.xml"/><Relationship Id="rId7" Type="http://schemas.openxmlformats.org/officeDocument/2006/relationships/slideLayout" Target="../slideLayouts/slideLayout77.xml"/><Relationship Id="rId71" Type="http://schemas.openxmlformats.org/officeDocument/2006/relationships/theme" Target="../theme/theme2.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9" Type="http://schemas.openxmlformats.org/officeDocument/2006/relationships/slideLayout" Target="../slideLayouts/slideLayout99.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40" Type="http://schemas.openxmlformats.org/officeDocument/2006/relationships/slideLayout" Target="../slideLayouts/slideLayout110.xml"/><Relationship Id="rId45" Type="http://schemas.openxmlformats.org/officeDocument/2006/relationships/slideLayout" Target="../slideLayouts/slideLayout115.xml"/><Relationship Id="rId53" Type="http://schemas.openxmlformats.org/officeDocument/2006/relationships/slideLayout" Target="../slideLayouts/slideLayout123.xml"/><Relationship Id="rId58" Type="http://schemas.openxmlformats.org/officeDocument/2006/relationships/slideLayout" Target="../slideLayouts/slideLayout128.xml"/><Relationship Id="rId66" Type="http://schemas.openxmlformats.org/officeDocument/2006/relationships/slideLayout" Target="../slideLayouts/slideLayout136.xml"/><Relationship Id="rId74" Type="http://schemas.openxmlformats.org/officeDocument/2006/relationships/oleObject" Target="../embeddings/oleObject2.bin"/><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49" Type="http://schemas.openxmlformats.org/officeDocument/2006/relationships/slideLayout" Target="../slideLayouts/slideLayout119.xml"/><Relationship Id="rId57" Type="http://schemas.openxmlformats.org/officeDocument/2006/relationships/slideLayout" Target="../slideLayouts/slideLayout127.xml"/><Relationship Id="rId61" Type="http://schemas.openxmlformats.org/officeDocument/2006/relationships/slideLayout" Target="../slideLayouts/slideLayout131.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4" Type="http://schemas.openxmlformats.org/officeDocument/2006/relationships/slideLayout" Target="../slideLayouts/slideLayout114.xml"/><Relationship Id="rId52" Type="http://schemas.openxmlformats.org/officeDocument/2006/relationships/slideLayout" Target="../slideLayouts/slideLayout122.xml"/><Relationship Id="rId60" Type="http://schemas.openxmlformats.org/officeDocument/2006/relationships/slideLayout" Target="../slideLayouts/slideLayout130.xml"/><Relationship Id="rId65" Type="http://schemas.openxmlformats.org/officeDocument/2006/relationships/slideLayout" Target="../slideLayouts/slideLayout135.xml"/><Relationship Id="rId73" Type="http://schemas.openxmlformats.org/officeDocument/2006/relationships/tags" Target="../tags/tag3.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43" Type="http://schemas.openxmlformats.org/officeDocument/2006/relationships/slideLayout" Target="../slideLayouts/slideLayout113.xml"/><Relationship Id="rId48" Type="http://schemas.openxmlformats.org/officeDocument/2006/relationships/slideLayout" Target="../slideLayouts/slideLayout118.xml"/><Relationship Id="rId56" Type="http://schemas.openxmlformats.org/officeDocument/2006/relationships/slideLayout" Target="../slideLayouts/slideLayout126.xml"/><Relationship Id="rId64" Type="http://schemas.openxmlformats.org/officeDocument/2006/relationships/slideLayout" Target="../slideLayouts/slideLayout134.xml"/><Relationship Id="rId69" Type="http://schemas.openxmlformats.org/officeDocument/2006/relationships/slideLayout" Target="../slideLayouts/slideLayout139.xml"/><Relationship Id="rId8" Type="http://schemas.openxmlformats.org/officeDocument/2006/relationships/slideLayout" Target="../slideLayouts/slideLayout78.xml"/><Relationship Id="rId51" Type="http://schemas.openxmlformats.org/officeDocument/2006/relationships/slideLayout" Target="../slideLayouts/slideLayout121.xml"/><Relationship Id="rId72" Type="http://schemas.openxmlformats.org/officeDocument/2006/relationships/vmlDrawing" Target="../drawings/vmlDrawing2.vml"/><Relationship Id="rId3" Type="http://schemas.openxmlformats.org/officeDocument/2006/relationships/slideLayout" Target="../slideLayouts/slideLayout73.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46" Type="http://schemas.openxmlformats.org/officeDocument/2006/relationships/slideLayout" Target="../slideLayouts/slideLayout116.xml"/><Relationship Id="rId59" Type="http://schemas.openxmlformats.org/officeDocument/2006/relationships/slideLayout" Target="../slideLayouts/slideLayout129.xml"/><Relationship Id="rId67" Type="http://schemas.openxmlformats.org/officeDocument/2006/relationships/slideLayout" Target="../slideLayouts/slideLayout137.xml"/><Relationship Id="rId20" Type="http://schemas.openxmlformats.org/officeDocument/2006/relationships/slideLayout" Target="../slideLayouts/slideLayout90.xml"/><Relationship Id="rId41" Type="http://schemas.openxmlformats.org/officeDocument/2006/relationships/slideLayout" Target="../slideLayouts/slideLayout111.xml"/><Relationship Id="rId54" Type="http://schemas.openxmlformats.org/officeDocument/2006/relationships/slideLayout" Target="../slideLayouts/slideLayout124.xml"/><Relationship Id="rId62" Type="http://schemas.openxmlformats.org/officeDocument/2006/relationships/slideLayout" Target="../slideLayouts/slideLayout132.xml"/><Relationship Id="rId70" Type="http://schemas.openxmlformats.org/officeDocument/2006/relationships/slideLayout" Target="../slideLayouts/slideLayout140.xml"/><Relationship Id="rId75" Type="http://schemas.openxmlformats.org/officeDocument/2006/relationships/image" Target="../media/image1.emf"/><Relationship Id="rId1" Type="http://schemas.openxmlformats.org/officeDocument/2006/relationships/slideLayout" Target="../slideLayouts/slideLayout71.xml"/><Relationship Id="rId6"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73"/>
            </p:custDataLst>
            <p:extLst>
              <p:ext uri="{D42A27DB-BD31-4B8C-83A1-F6EECF244321}">
                <p14:modId xmlns:p14="http://schemas.microsoft.com/office/powerpoint/2010/main" val="25593790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21" name="think-cell Slide" r:id="rId74" imgW="270" imgH="270" progId="TCLayout.ActiveDocument.1">
                  <p:embed/>
                </p:oleObj>
              </mc:Choice>
              <mc:Fallback>
                <p:oleObj name="think-cell Slide" r:id="rId74" imgW="270" imgH="270" progId="TCLayout.ActiveDocument.1">
                  <p:embed/>
                  <p:pic>
                    <p:nvPicPr>
                      <p:cNvPr id="4" name="Object 3" hidden="1"/>
                      <p:cNvPicPr/>
                      <p:nvPr/>
                    </p:nvPicPr>
                    <p:blipFill>
                      <a:blip r:embed="rId7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rmAutofit/>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TextBox 2"/>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
        <p:nvSpPr>
          <p:cNvPr id="10" name="TextBox 9"/>
          <p:cNvSpPr txBox="1"/>
          <p:nvPr userDrawn="1"/>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
        <p:nvSpPr>
          <p:cNvPr id="12" name="TextBox 11"/>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tx1"/>
                </a:solidFill>
              </a:rPr>
              <a:t>© 2018 </a:t>
            </a:r>
            <a:r>
              <a:rPr lang="pl-PL" sz="650" noProof="0" dirty="0" smtClean="0">
                <a:solidFill>
                  <a:schemeClr val="tx1"/>
                </a:solidFill>
              </a:rPr>
              <a:t>Deloitte Doradztwo Podatkowe</a:t>
            </a:r>
            <a:r>
              <a:rPr lang="pl-PL" sz="650" baseline="0" noProof="0" dirty="0" smtClean="0">
                <a:solidFill>
                  <a:schemeClr val="tx1"/>
                </a:solidFill>
              </a:rPr>
              <a:t> Tokarski i Wspólnicy sp. k.</a:t>
            </a:r>
            <a:endParaRPr lang="en-US" sz="650" noProof="0" dirty="0">
              <a:solidFill>
                <a:schemeClr val="tx1"/>
              </a:solidFill>
            </a:endParaRPr>
          </a:p>
        </p:txBody>
      </p:sp>
      <p:sp>
        <p:nvSpPr>
          <p:cNvPr id="9" name="TextBox 8"/>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smtClean="0">
                <a:solidFill>
                  <a:schemeClr val="tx1"/>
                </a:solidFill>
              </a:rPr>
              <a:t>Zbieg przesłanek umorzenia postępowania egzekucyjnego</a:t>
            </a:r>
            <a:endParaRPr lang="en-US" sz="650" noProof="0" dirty="0">
              <a:solidFill>
                <a:schemeClr val="tx1"/>
              </a:solidFill>
            </a:endParaRPr>
          </a:p>
        </p:txBody>
      </p:sp>
    </p:spTree>
    <p:extLst>
      <p:ext uri="{BB962C8B-B14F-4D97-AF65-F5344CB8AC3E}">
        <p14:creationId xmlns:p14="http://schemas.microsoft.com/office/powerpoint/2010/main" val="29662975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02" r:id="rId32"/>
    <p:sldLayoutId id="2147483756" r:id="rId33"/>
    <p:sldLayoutId id="2147483755" r:id="rId34"/>
    <p:sldLayoutId id="2147483703" r:id="rId35"/>
    <p:sldLayoutId id="2147483704" r:id="rId36"/>
    <p:sldLayoutId id="2147483705" r:id="rId37"/>
    <p:sldLayoutId id="2147483706" r:id="rId38"/>
    <p:sldLayoutId id="2147483707" r:id="rId39"/>
    <p:sldLayoutId id="2147483713" r:id="rId40"/>
    <p:sldLayoutId id="2147483708" r:id="rId41"/>
    <p:sldLayoutId id="2147483710" r:id="rId42"/>
    <p:sldLayoutId id="2147483754" r:id="rId43"/>
    <p:sldLayoutId id="2147483711" r:id="rId44"/>
    <p:sldLayoutId id="2147483753" r:id="rId45"/>
    <p:sldLayoutId id="2147483679" r:id="rId46"/>
    <p:sldLayoutId id="2147483712" r:id="rId47"/>
    <p:sldLayoutId id="2147483678" r:id="rId48"/>
    <p:sldLayoutId id="2147483681" r:id="rId49"/>
    <p:sldLayoutId id="2147483735" r:id="rId50"/>
    <p:sldLayoutId id="2147483699" r:id="rId51"/>
    <p:sldLayoutId id="2147483714" r:id="rId52"/>
    <p:sldLayoutId id="2147483697" r:id="rId53"/>
    <p:sldLayoutId id="2147483715" r:id="rId54"/>
    <p:sldLayoutId id="2147483716" r:id="rId55"/>
    <p:sldLayoutId id="2147483717" r:id="rId56"/>
    <p:sldLayoutId id="2147483718" r:id="rId57"/>
    <p:sldLayoutId id="2147483728" r:id="rId58"/>
    <p:sldLayoutId id="2147483720" r:id="rId59"/>
    <p:sldLayoutId id="2147483721" r:id="rId60"/>
    <p:sldLayoutId id="2147483722" r:id="rId61"/>
    <p:sldLayoutId id="2147483695" r:id="rId62"/>
    <p:sldLayoutId id="2147483751" r:id="rId63"/>
    <p:sldLayoutId id="2147483724" r:id="rId64"/>
    <p:sldLayoutId id="2147483725" r:id="rId65"/>
    <p:sldLayoutId id="2147483726" r:id="rId66"/>
    <p:sldLayoutId id="2147483727" r:id="rId67"/>
    <p:sldLayoutId id="2147483698" r:id="rId68"/>
    <p:sldLayoutId id="2147483752" r:id="rId69"/>
    <p:sldLayoutId id="2147483696" r:id="rId70"/>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3" pos="3834" userDrawn="1">
          <p15:clr>
            <a:srgbClr val="F26B43"/>
          </p15:clr>
        </p15:guide>
        <p15:guide id="24" orient="horz" pos="2160" userDrawn="1">
          <p15:clr>
            <a:srgbClr val="F26B43"/>
          </p15:clr>
        </p15:guide>
        <p15:guide id="25" orient="horz" pos="4020" userDrawn="1">
          <p15:clr>
            <a:srgbClr val="F26B43"/>
          </p15:clr>
        </p15:guide>
        <p15:guide id="26" pos="237" userDrawn="1">
          <p15:clr>
            <a:srgbClr val="F26B43"/>
          </p15:clr>
        </p15:guide>
        <p15:guide id="27" pos="5523" userDrawn="1">
          <p15:clr>
            <a:srgbClr val="F26B43"/>
          </p15:clr>
        </p15:guide>
        <p15:guide id="28" orient="horz" pos="1071" userDrawn="1">
          <p15:clr>
            <a:srgbClr val="F26B43"/>
          </p15:clr>
        </p15:guide>
        <p15:guide id="29" orient="horz" pos="200" userDrawn="1">
          <p15:clr>
            <a:srgbClr val="F26B43"/>
          </p15:clr>
        </p15:guide>
        <p15:guide id="30" orient="horz" pos="4080" userDrawn="1">
          <p15:clr>
            <a:srgbClr val="F26B43"/>
          </p15:clr>
        </p15:guide>
        <p15:guide id="31" pos="3721" userDrawn="1">
          <p15:clr>
            <a:srgbClr val="F26B43"/>
          </p15:clr>
        </p15:guide>
        <p15:guide id="32" orient="horz" pos="236" userDrawn="1">
          <p15:clr>
            <a:srgbClr val="F26B43"/>
          </p15:clr>
        </p15:guide>
        <p15:guide id="33" pos="1022" userDrawn="1">
          <p15:clr>
            <a:srgbClr val="F26B43"/>
          </p15:clr>
        </p15:guide>
        <p15:guide id="34" pos="1137" userDrawn="1">
          <p15:clr>
            <a:srgbClr val="F26B43"/>
          </p15:clr>
        </p15:guide>
        <p15:guide id="35" pos="1920" userDrawn="1">
          <p15:clr>
            <a:srgbClr val="F26B43"/>
          </p15:clr>
        </p15:guide>
        <p15:guide id="36" pos="2033" userDrawn="1">
          <p15:clr>
            <a:srgbClr val="F26B43"/>
          </p15:clr>
        </p15:guide>
        <p15:guide id="37" pos="4620" userDrawn="1">
          <p15:clr>
            <a:srgbClr val="F26B43"/>
          </p15:clr>
        </p15:guide>
        <p15:guide id="38" pos="2823" userDrawn="1">
          <p15:clr>
            <a:srgbClr val="F26B43"/>
          </p15:clr>
        </p15:guide>
        <p15:guide id="39" pos="2937" userDrawn="1">
          <p15:clr>
            <a:srgbClr val="F26B43"/>
          </p15:clr>
        </p15:guide>
        <p15:guide id="40" pos="2880" userDrawn="1">
          <p15:clr>
            <a:srgbClr val="F26B43"/>
          </p15:clr>
        </p15:guide>
        <p15:guide id="41" pos="4734" userDrawn="1">
          <p15:clr>
            <a:srgbClr val="F26B43"/>
          </p15:clr>
        </p15:guide>
        <p15:guide id="42" orient="horz" pos="1049" userDrawn="1">
          <p15:clr>
            <a:srgbClr val="F26B43"/>
          </p15:clr>
        </p15:guide>
        <p15:guide id="43" orient="horz" pos="6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7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78" name="think-cell Slide" r:id="rId74" imgW="270" imgH="270" progId="TCLayout.ActiveDocument.1">
                  <p:embed/>
                </p:oleObj>
              </mc:Choice>
              <mc:Fallback>
                <p:oleObj name="think-cell Slide" r:id="rId74" imgW="270" imgH="270" progId="TCLayout.ActiveDocument.1">
                  <p:embed/>
                  <p:pic>
                    <p:nvPicPr>
                      <p:cNvPr id="4" name="Object 3" hidden="1"/>
                      <p:cNvPicPr/>
                      <p:nvPr/>
                    </p:nvPicPr>
                    <p:blipFill>
                      <a:blip r:embed="rId7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rmAutofit/>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TextBox 2"/>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
        <p:nvSpPr>
          <p:cNvPr id="10" name="TextBox 9"/>
          <p:cNvSpPr txBox="1"/>
          <p:nvPr userDrawn="1"/>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
        <p:nvSpPr>
          <p:cNvPr id="12" name="TextBox 11"/>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tx1"/>
                </a:solidFill>
              </a:rPr>
              <a:t>© 2018 </a:t>
            </a:r>
            <a:r>
              <a:rPr lang="pl-PL" sz="650" noProof="0" dirty="0" smtClean="0">
                <a:solidFill>
                  <a:schemeClr val="tx1"/>
                </a:solidFill>
              </a:rPr>
              <a:t>Deloitte Doradztwo Podatkowe</a:t>
            </a:r>
            <a:r>
              <a:rPr lang="pl-PL" sz="650" baseline="0" noProof="0" dirty="0" smtClean="0">
                <a:solidFill>
                  <a:schemeClr val="tx1"/>
                </a:solidFill>
              </a:rPr>
              <a:t> Tokarski i Wspólnicy sp. k.</a:t>
            </a:r>
            <a:endParaRPr lang="en-US" sz="650" noProof="0" dirty="0">
              <a:solidFill>
                <a:schemeClr val="tx1"/>
              </a:solidFill>
            </a:endParaRPr>
          </a:p>
        </p:txBody>
      </p:sp>
      <p:sp>
        <p:nvSpPr>
          <p:cNvPr id="9" name="TextBox 8"/>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smtClean="0">
                <a:solidFill>
                  <a:schemeClr val="tx1"/>
                </a:solidFill>
              </a:rPr>
              <a:t>Zbieg przesłanek umorzenia postępowania egzekucyjnego</a:t>
            </a:r>
            <a:endParaRPr lang="en-US" sz="650" noProof="0" dirty="0">
              <a:solidFill>
                <a:schemeClr val="tx1"/>
              </a:solidFill>
            </a:endParaRPr>
          </a:p>
        </p:txBody>
      </p:sp>
    </p:spTree>
    <p:extLst>
      <p:ext uri="{BB962C8B-B14F-4D97-AF65-F5344CB8AC3E}">
        <p14:creationId xmlns:p14="http://schemas.microsoft.com/office/powerpoint/2010/main" val="30408149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 id="2147483817" r:id="rId28"/>
    <p:sldLayoutId id="2147483818" r:id="rId29"/>
    <p:sldLayoutId id="2147483819" r:id="rId30"/>
    <p:sldLayoutId id="2147483820" r:id="rId31"/>
    <p:sldLayoutId id="2147483821" r:id="rId32"/>
    <p:sldLayoutId id="2147483822" r:id="rId33"/>
    <p:sldLayoutId id="2147483823" r:id="rId34"/>
    <p:sldLayoutId id="2147483824" r:id="rId35"/>
    <p:sldLayoutId id="2147483825" r:id="rId36"/>
    <p:sldLayoutId id="2147483826" r:id="rId37"/>
    <p:sldLayoutId id="2147483827" r:id="rId38"/>
    <p:sldLayoutId id="2147483828" r:id="rId39"/>
    <p:sldLayoutId id="2147483829" r:id="rId40"/>
    <p:sldLayoutId id="2147483830" r:id="rId41"/>
    <p:sldLayoutId id="2147483831" r:id="rId42"/>
    <p:sldLayoutId id="2147483832" r:id="rId43"/>
    <p:sldLayoutId id="2147483833" r:id="rId44"/>
    <p:sldLayoutId id="2147483834" r:id="rId45"/>
    <p:sldLayoutId id="2147483835" r:id="rId46"/>
    <p:sldLayoutId id="2147483836" r:id="rId47"/>
    <p:sldLayoutId id="2147483837" r:id="rId48"/>
    <p:sldLayoutId id="2147483838" r:id="rId49"/>
    <p:sldLayoutId id="2147483839" r:id="rId50"/>
    <p:sldLayoutId id="2147483840" r:id="rId51"/>
    <p:sldLayoutId id="2147483841" r:id="rId52"/>
    <p:sldLayoutId id="2147483842" r:id="rId53"/>
    <p:sldLayoutId id="2147483843" r:id="rId54"/>
    <p:sldLayoutId id="2147483844" r:id="rId55"/>
    <p:sldLayoutId id="2147483845" r:id="rId56"/>
    <p:sldLayoutId id="2147483846" r:id="rId57"/>
    <p:sldLayoutId id="2147483847" r:id="rId58"/>
    <p:sldLayoutId id="2147483848" r:id="rId59"/>
    <p:sldLayoutId id="2147483849" r:id="rId60"/>
    <p:sldLayoutId id="2147483850" r:id="rId61"/>
    <p:sldLayoutId id="2147483851" r:id="rId62"/>
    <p:sldLayoutId id="2147483852" r:id="rId63"/>
    <p:sldLayoutId id="2147483853" r:id="rId64"/>
    <p:sldLayoutId id="2147483854" r:id="rId65"/>
    <p:sldLayoutId id="2147483855" r:id="rId66"/>
    <p:sldLayoutId id="2147483856" r:id="rId67"/>
    <p:sldLayoutId id="2147483857" r:id="rId68"/>
    <p:sldLayoutId id="2147483858" r:id="rId69"/>
    <p:sldLayoutId id="2147483859" r:id="rId70"/>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3" pos="3834">
          <p15:clr>
            <a:srgbClr val="F26B43"/>
          </p15:clr>
        </p15:guide>
        <p15:guide id="24" orient="horz" pos="2160">
          <p15:clr>
            <a:srgbClr val="F26B43"/>
          </p15:clr>
        </p15:guide>
        <p15:guide id="25" orient="horz" pos="4020">
          <p15:clr>
            <a:srgbClr val="F26B43"/>
          </p15:clr>
        </p15:guide>
        <p15:guide id="26" pos="237">
          <p15:clr>
            <a:srgbClr val="F26B43"/>
          </p15:clr>
        </p15:guide>
        <p15:guide id="27" pos="5523">
          <p15:clr>
            <a:srgbClr val="F26B43"/>
          </p15:clr>
        </p15:guide>
        <p15:guide id="28" orient="horz" pos="1071">
          <p15:clr>
            <a:srgbClr val="F26B43"/>
          </p15:clr>
        </p15:guide>
        <p15:guide id="29" orient="horz" pos="200">
          <p15:clr>
            <a:srgbClr val="F26B43"/>
          </p15:clr>
        </p15:guide>
        <p15:guide id="30" orient="horz" pos="4080">
          <p15:clr>
            <a:srgbClr val="F26B43"/>
          </p15:clr>
        </p15:guide>
        <p15:guide id="31" pos="3721">
          <p15:clr>
            <a:srgbClr val="F26B43"/>
          </p15:clr>
        </p15:guide>
        <p15:guide id="32" orient="horz" pos="236">
          <p15:clr>
            <a:srgbClr val="F26B43"/>
          </p15:clr>
        </p15:guide>
        <p15:guide id="33" pos="1022">
          <p15:clr>
            <a:srgbClr val="F26B43"/>
          </p15:clr>
        </p15:guide>
        <p15:guide id="34" pos="1137">
          <p15:clr>
            <a:srgbClr val="F26B43"/>
          </p15:clr>
        </p15:guide>
        <p15:guide id="35" pos="1920">
          <p15:clr>
            <a:srgbClr val="F26B43"/>
          </p15:clr>
        </p15:guide>
        <p15:guide id="36" pos="2033">
          <p15:clr>
            <a:srgbClr val="F26B43"/>
          </p15:clr>
        </p15:guide>
        <p15:guide id="37" pos="4620">
          <p15:clr>
            <a:srgbClr val="F26B43"/>
          </p15:clr>
        </p15:guide>
        <p15:guide id="38" pos="2823">
          <p15:clr>
            <a:srgbClr val="F26B43"/>
          </p15:clr>
        </p15:guide>
        <p15:guide id="39" pos="2937">
          <p15:clr>
            <a:srgbClr val="F26B43"/>
          </p15:clr>
        </p15:guide>
        <p15:guide id="40" pos="2880">
          <p15:clr>
            <a:srgbClr val="F26B43"/>
          </p15:clr>
        </p15:guide>
        <p15:guide id="41" pos="4734">
          <p15:clr>
            <a:srgbClr val="F26B43"/>
          </p15:clr>
        </p15:guide>
        <p15:guide id="42" orient="horz" pos="1049">
          <p15:clr>
            <a:srgbClr val="F26B43"/>
          </p15:clr>
        </p15:guide>
        <p15:guide id="43" orient="horz" pos="6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hyperlink" Target="mailto:mguzek@deloittece.com"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76237" y="5081284"/>
            <a:ext cx="5350146" cy="1167253"/>
          </a:xfrm>
        </p:spPr>
        <p:txBody>
          <a:bodyPr/>
          <a:lstStyle/>
          <a:p>
            <a:r>
              <a:rPr lang="pl-PL" dirty="0" smtClean="0"/>
              <a:t>Zbieg przesłanek umorzenia postępowania egzekucyjnego</a:t>
            </a:r>
          </a:p>
        </p:txBody>
      </p:sp>
      <p:sp>
        <p:nvSpPr>
          <p:cNvPr id="5" name="Text Placeholder 4"/>
          <p:cNvSpPr>
            <a:spLocks noGrp="1"/>
          </p:cNvSpPr>
          <p:nvPr>
            <p:ph type="body" sz="quarter" idx="4294967295"/>
          </p:nvPr>
        </p:nvSpPr>
        <p:spPr>
          <a:xfrm>
            <a:off x="376237" y="6248537"/>
            <a:ext cx="5013909" cy="310326"/>
          </a:xfrm>
        </p:spPr>
        <p:txBody>
          <a:bodyPr>
            <a:normAutofit lnSpcReduction="10000"/>
          </a:bodyPr>
          <a:lstStyle/>
          <a:p>
            <a:r>
              <a:rPr lang="pl-PL" noProof="0" dirty="0" smtClean="0">
                <a:solidFill>
                  <a:schemeClr val="bg1"/>
                </a:solidFill>
              </a:rPr>
              <a:t>dr Joanna Zawiejska-Rataj, Artur Podsiadły</a:t>
            </a:r>
            <a:br>
              <a:rPr lang="pl-PL" noProof="0" dirty="0" smtClean="0">
                <a:solidFill>
                  <a:schemeClr val="bg1"/>
                </a:solidFill>
              </a:rPr>
            </a:br>
            <a:r>
              <a:rPr lang="pl-PL" dirty="0" smtClean="0">
                <a:solidFill>
                  <a:schemeClr val="bg1"/>
                </a:solidFill>
              </a:rPr>
              <a:t>10</a:t>
            </a:r>
            <a:r>
              <a:rPr lang="pl-PL" noProof="0" dirty="0" smtClean="0">
                <a:solidFill>
                  <a:schemeClr val="bg1"/>
                </a:solidFill>
              </a:rPr>
              <a:t>.03.2018 r.</a:t>
            </a:r>
            <a:endParaRPr lang="en-US" noProof="0" dirty="0">
              <a:solidFill>
                <a:schemeClr val="bg1"/>
              </a:solidFill>
            </a:endParaRPr>
          </a:p>
        </p:txBody>
      </p:sp>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 r="15"/>
          <a:stretch>
            <a:fillRect/>
          </a:stretch>
        </p:blipFill>
        <p:spPr/>
      </p:pic>
      <p:sp>
        <p:nvSpPr>
          <p:cNvPr id="7" name="Rectangle 6"/>
          <p:cNvSpPr/>
          <p:nvPr/>
        </p:nvSpPr>
        <p:spPr>
          <a:xfrm>
            <a:off x="5143500" y="5664910"/>
            <a:ext cx="3842238" cy="830997"/>
          </a:xfrm>
          <a:prstGeom prst="rect">
            <a:avLst/>
          </a:prstGeom>
        </p:spPr>
        <p:txBody>
          <a:bodyPr wrap="square">
            <a:spAutoFit/>
          </a:bodyPr>
          <a:lstStyle/>
          <a:p>
            <a:r>
              <a:rPr lang="pl-PL" sz="1600" i="1" dirty="0">
                <a:solidFill>
                  <a:schemeClr val="bg1"/>
                </a:solidFill>
              </a:rPr>
              <a:t>wyrok WSA w Gliwicach z dnia 21 lutego 2017 r., I SA/</a:t>
            </a:r>
            <a:r>
              <a:rPr lang="pl-PL" sz="1600" i="1" dirty="0" err="1">
                <a:solidFill>
                  <a:schemeClr val="bg1"/>
                </a:solidFill>
              </a:rPr>
              <a:t>Gl</a:t>
            </a:r>
            <a:r>
              <a:rPr lang="pl-PL" sz="1600" i="1" dirty="0">
                <a:solidFill>
                  <a:schemeClr val="bg1"/>
                </a:solidFill>
              </a:rPr>
              <a:t> 1286/16, orzeczenie </a:t>
            </a:r>
            <a:r>
              <a:rPr lang="pl-PL" sz="1600" i="1" dirty="0" smtClean="0">
                <a:solidFill>
                  <a:schemeClr val="bg1"/>
                </a:solidFill>
              </a:rPr>
              <a:t>nieprawomocne</a:t>
            </a:r>
            <a:endParaRPr lang="pl-PL" sz="1600" i="1" dirty="0">
              <a:solidFill>
                <a:schemeClr val="bg1"/>
              </a:solidFill>
            </a:endParaRPr>
          </a:p>
        </p:txBody>
      </p:sp>
    </p:spTree>
    <p:extLst>
      <p:ext uri="{BB962C8B-B14F-4D97-AF65-F5344CB8AC3E}">
        <p14:creationId xmlns:p14="http://schemas.microsoft.com/office/powerpoint/2010/main" val="12249264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Wyrok I SA/</a:t>
            </a:r>
            <a:r>
              <a:rPr lang="pl-PL" dirty="0" err="1" smtClean="0"/>
              <a:t>Gl</a:t>
            </a:r>
            <a:r>
              <a:rPr lang="pl-PL" dirty="0" smtClean="0"/>
              <a:t> 1286/16</a:t>
            </a:r>
            <a:endParaRPr lang="en-US" dirty="0"/>
          </a:p>
        </p:txBody>
      </p:sp>
      <p:sp>
        <p:nvSpPr>
          <p:cNvPr id="2" name="Rectangle 1"/>
          <p:cNvSpPr/>
          <p:nvPr/>
        </p:nvSpPr>
        <p:spPr>
          <a:xfrm>
            <a:off x="376236" y="1472863"/>
            <a:ext cx="7179595" cy="2893100"/>
          </a:xfrm>
          <a:prstGeom prst="rect">
            <a:avLst/>
          </a:prstGeom>
        </p:spPr>
        <p:txBody>
          <a:bodyPr wrap="square">
            <a:spAutoFit/>
          </a:bodyPr>
          <a:lstStyle/>
          <a:p>
            <a:pPr algn="just"/>
            <a:r>
              <a:rPr lang="pl-PL" sz="1400" i="1" dirty="0" smtClean="0"/>
              <a:t>„Organ </a:t>
            </a:r>
            <a:r>
              <a:rPr lang="pl-PL" sz="1400" i="1" dirty="0"/>
              <a:t>odwoławczy </a:t>
            </a:r>
            <a:r>
              <a:rPr lang="pl-PL" sz="1400" b="1" i="1" dirty="0"/>
              <a:t>podzielił stanowisko spółki </a:t>
            </a:r>
            <a:r>
              <a:rPr lang="pl-PL" sz="1400" i="1" dirty="0" smtClean="0"/>
              <a:t>(…), </a:t>
            </a:r>
            <a:r>
              <a:rPr lang="pl-PL" sz="1400" i="1" dirty="0"/>
              <a:t>że toczące się wobec spółki postępowanie egzekucyjne, </a:t>
            </a:r>
            <a:r>
              <a:rPr lang="pl-PL" sz="1400" i="1" dirty="0" smtClean="0"/>
              <a:t>w obliczu wystąpienia w sprawie przesłanek do umorzenia tego postępowania na podstawie art. 59 § 1 pkt 2 </a:t>
            </a:r>
            <a:r>
              <a:rPr lang="pl-PL" sz="1400" i="1" dirty="0" err="1" smtClean="0"/>
              <a:t>EgzAdmU</a:t>
            </a:r>
            <a:r>
              <a:rPr lang="pl-PL" sz="1400" i="1" dirty="0" smtClean="0"/>
              <a:t>, nie </a:t>
            </a:r>
            <a:r>
              <a:rPr lang="pl-PL" sz="1400" i="1" dirty="0"/>
              <a:t>powinno być umorzone w oparciu o art. 59 § 1 pkt 9 </a:t>
            </a:r>
            <a:r>
              <a:rPr lang="pl-PL" sz="1400" i="1" dirty="0" err="1"/>
              <a:t>EgzAdmU</a:t>
            </a:r>
            <a:r>
              <a:rPr lang="pl-PL" sz="1400" i="1" dirty="0"/>
              <a:t>, tj. na wniosek wierzyciela, tylko właśnie w oparciu o art. 59 § 1 pkt 2 </a:t>
            </a:r>
            <a:r>
              <a:rPr lang="pl-PL" sz="1400" i="1" dirty="0" err="1"/>
              <a:t>EgzAdmU</a:t>
            </a:r>
            <a:r>
              <a:rPr lang="pl-PL" sz="1400" i="1" dirty="0"/>
              <a:t>, a </a:t>
            </a:r>
            <a:r>
              <a:rPr lang="pl-PL" sz="1400" b="1" i="1" dirty="0"/>
              <a:t>to z tego względu, że już (...) r. organ egzekucyjny wiedział o fakcie uchylenia przez Samorządowe Kolegium Odwoławcze w K. decyzji </a:t>
            </a:r>
            <a:r>
              <a:rPr lang="pl-PL" sz="1400" b="1" i="1" dirty="0" smtClean="0"/>
              <a:t>wierzyciela </a:t>
            </a:r>
            <a:r>
              <a:rPr lang="pl-PL" sz="1400" i="1" dirty="0" smtClean="0"/>
              <a:t>(…). </a:t>
            </a:r>
          </a:p>
          <a:p>
            <a:pPr algn="just"/>
            <a:endParaRPr lang="pl-PL" sz="1400" b="1" i="1" dirty="0"/>
          </a:p>
          <a:p>
            <a:pPr algn="just"/>
            <a:r>
              <a:rPr lang="pl-PL" sz="1400" b="1" i="1" dirty="0" smtClean="0"/>
              <a:t>Jednak </a:t>
            </a:r>
            <a:r>
              <a:rPr lang="pl-PL" sz="1400" b="1" i="1" u="sng" dirty="0"/>
              <a:t>okoliczność ta - zdaniem organu odwoławczego - nie wywołała obowiązku uchylenia zaskarżonego postanowienia, gdyż uchybienie to nie miało wpływu na istotę rozstrzygnięcia</a:t>
            </a:r>
            <a:r>
              <a:rPr lang="pl-PL" sz="1400" i="1" dirty="0"/>
              <a:t>, tj. umorzenie postępowania egzekucyjnego</a:t>
            </a:r>
            <a:r>
              <a:rPr lang="pl-PL" sz="1400" i="1" dirty="0" smtClean="0"/>
              <a:t>.”</a:t>
            </a:r>
            <a:endParaRPr lang="en-US" sz="1400" i="1" dirty="0"/>
          </a:p>
        </p:txBody>
      </p:sp>
      <p:grpSp>
        <p:nvGrpSpPr>
          <p:cNvPr id="9" name="Group 498"/>
          <p:cNvGrpSpPr>
            <a:grpSpLocks noChangeAspect="1"/>
          </p:cNvGrpSpPr>
          <p:nvPr/>
        </p:nvGrpSpPr>
        <p:grpSpPr bwMode="auto">
          <a:xfrm>
            <a:off x="7663265" y="1552146"/>
            <a:ext cx="891966" cy="891966"/>
            <a:chOff x="1543" y="2005"/>
            <a:chExt cx="340" cy="340"/>
          </a:xfrm>
          <a:solidFill>
            <a:schemeClr val="accent6"/>
          </a:solidFill>
        </p:grpSpPr>
        <p:sp>
          <p:nvSpPr>
            <p:cNvPr id="10" name="Freeform 499"/>
            <p:cNvSpPr>
              <a:spLocks noEditPoints="1"/>
            </p:cNvSpPr>
            <p:nvPr/>
          </p:nvSpPr>
          <p:spPr bwMode="auto">
            <a:xfrm>
              <a:off x="1543" y="200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4 w 512"/>
                <a:gd name="T11" fmla="*/ 368 h 512"/>
                <a:gd name="T12" fmla="*/ 405 w 512"/>
                <a:gd name="T13" fmla="*/ 373 h 512"/>
                <a:gd name="T14" fmla="*/ 106 w 512"/>
                <a:gd name="T15" fmla="*/ 373 h 512"/>
                <a:gd name="T16" fmla="*/ 97 w 512"/>
                <a:gd name="T17" fmla="*/ 368 h 512"/>
                <a:gd name="T18" fmla="*/ 97 w 512"/>
                <a:gd name="T19" fmla="*/ 357 h 512"/>
                <a:gd name="T20" fmla="*/ 247 w 512"/>
                <a:gd name="T21" fmla="*/ 111 h 512"/>
                <a:gd name="T22" fmla="*/ 265 w 512"/>
                <a:gd name="T23" fmla="*/ 111 h 512"/>
                <a:gd name="T24" fmla="*/ 414 w 512"/>
                <a:gd name="T25" fmla="*/ 357 h 512"/>
                <a:gd name="T26" fmla="*/ 414 w 512"/>
                <a:gd name="T27" fmla="*/ 3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4" y="368"/>
                  </a:moveTo>
                  <a:cubicBezTo>
                    <a:pt x="412" y="371"/>
                    <a:pt x="409" y="373"/>
                    <a:pt x="405" y="373"/>
                  </a:cubicBezTo>
                  <a:cubicBezTo>
                    <a:pt x="106" y="373"/>
                    <a:pt x="106" y="373"/>
                    <a:pt x="106" y="373"/>
                  </a:cubicBezTo>
                  <a:cubicBezTo>
                    <a:pt x="102" y="373"/>
                    <a:pt x="99" y="371"/>
                    <a:pt x="97" y="368"/>
                  </a:cubicBezTo>
                  <a:cubicBezTo>
                    <a:pt x="95" y="364"/>
                    <a:pt x="95" y="360"/>
                    <a:pt x="97" y="357"/>
                  </a:cubicBezTo>
                  <a:cubicBezTo>
                    <a:pt x="247" y="111"/>
                    <a:pt x="247" y="111"/>
                    <a:pt x="247" y="111"/>
                  </a:cubicBezTo>
                  <a:cubicBezTo>
                    <a:pt x="250" y="105"/>
                    <a:pt x="261" y="105"/>
                    <a:pt x="265" y="111"/>
                  </a:cubicBezTo>
                  <a:cubicBezTo>
                    <a:pt x="414" y="357"/>
                    <a:pt x="414" y="357"/>
                    <a:pt x="414" y="357"/>
                  </a:cubicBezTo>
                  <a:cubicBezTo>
                    <a:pt x="416" y="360"/>
                    <a:pt x="416" y="364"/>
                    <a:pt x="414" y="3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00"/>
            <p:cNvSpPr>
              <a:spLocks noEditPoints="1"/>
            </p:cNvSpPr>
            <p:nvPr/>
          </p:nvSpPr>
          <p:spPr bwMode="auto">
            <a:xfrm>
              <a:off x="1626" y="2097"/>
              <a:ext cx="173" cy="142"/>
            </a:xfrm>
            <a:custGeom>
              <a:avLst/>
              <a:gdLst>
                <a:gd name="T0" fmla="*/ 0 w 261"/>
                <a:gd name="T1" fmla="*/ 214 h 214"/>
                <a:gd name="T2" fmla="*/ 261 w 261"/>
                <a:gd name="T3" fmla="*/ 214 h 214"/>
                <a:gd name="T4" fmla="*/ 131 w 261"/>
                <a:gd name="T5" fmla="*/ 0 h 214"/>
                <a:gd name="T6" fmla="*/ 0 w 261"/>
                <a:gd name="T7" fmla="*/ 214 h 214"/>
                <a:gd name="T8" fmla="*/ 131 w 261"/>
                <a:gd name="T9" fmla="*/ 192 h 214"/>
                <a:gd name="T10" fmla="*/ 120 w 261"/>
                <a:gd name="T11" fmla="*/ 182 h 214"/>
                <a:gd name="T12" fmla="*/ 131 w 261"/>
                <a:gd name="T13" fmla="*/ 171 h 214"/>
                <a:gd name="T14" fmla="*/ 141 w 261"/>
                <a:gd name="T15" fmla="*/ 182 h 214"/>
                <a:gd name="T16" fmla="*/ 131 w 261"/>
                <a:gd name="T17" fmla="*/ 192 h 214"/>
                <a:gd name="T18" fmla="*/ 141 w 261"/>
                <a:gd name="T19" fmla="*/ 64 h 214"/>
                <a:gd name="T20" fmla="*/ 141 w 261"/>
                <a:gd name="T21" fmla="*/ 139 h 214"/>
                <a:gd name="T22" fmla="*/ 131 w 261"/>
                <a:gd name="T23" fmla="*/ 150 h 214"/>
                <a:gd name="T24" fmla="*/ 120 w 261"/>
                <a:gd name="T25" fmla="*/ 139 h 214"/>
                <a:gd name="T26" fmla="*/ 120 w 261"/>
                <a:gd name="T27" fmla="*/ 64 h 214"/>
                <a:gd name="T28" fmla="*/ 131 w 261"/>
                <a:gd name="T29" fmla="*/ 54 h 214"/>
                <a:gd name="T30" fmla="*/ 141 w 261"/>
                <a:gd name="T31" fmla="*/ 6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214">
                  <a:moveTo>
                    <a:pt x="0" y="214"/>
                  </a:moveTo>
                  <a:cubicBezTo>
                    <a:pt x="261" y="214"/>
                    <a:pt x="261" y="214"/>
                    <a:pt x="261" y="214"/>
                  </a:cubicBezTo>
                  <a:cubicBezTo>
                    <a:pt x="131" y="0"/>
                    <a:pt x="131" y="0"/>
                    <a:pt x="131" y="0"/>
                  </a:cubicBezTo>
                  <a:lnTo>
                    <a:pt x="0" y="214"/>
                  </a:lnTo>
                  <a:close/>
                  <a:moveTo>
                    <a:pt x="131" y="192"/>
                  </a:moveTo>
                  <a:cubicBezTo>
                    <a:pt x="125" y="192"/>
                    <a:pt x="120" y="188"/>
                    <a:pt x="120" y="182"/>
                  </a:cubicBezTo>
                  <a:cubicBezTo>
                    <a:pt x="120" y="176"/>
                    <a:pt x="125" y="171"/>
                    <a:pt x="131" y="171"/>
                  </a:cubicBezTo>
                  <a:cubicBezTo>
                    <a:pt x="137" y="171"/>
                    <a:pt x="141" y="176"/>
                    <a:pt x="141" y="182"/>
                  </a:cubicBezTo>
                  <a:cubicBezTo>
                    <a:pt x="141" y="188"/>
                    <a:pt x="137" y="192"/>
                    <a:pt x="131" y="192"/>
                  </a:cubicBezTo>
                  <a:close/>
                  <a:moveTo>
                    <a:pt x="141" y="64"/>
                  </a:moveTo>
                  <a:cubicBezTo>
                    <a:pt x="141" y="139"/>
                    <a:pt x="141" y="139"/>
                    <a:pt x="141" y="139"/>
                  </a:cubicBezTo>
                  <a:cubicBezTo>
                    <a:pt x="141" y="145"/>
                    <a:pt x="137" y="150"/>
                    <a:pt x="131" y="150"/>
                  </a:cubicBezTo>
                  <a:cubicBezTo>
                    <a:pt x="125" y="150"/>
                    <a:pt x="120" y="145"/>
                    <a:pt x="120" y="139"/>
                  </a:cubicBezTo>
                  <a:cubicBezTo>
                    <a:pt x="120" y="64"/>
                    <a:pt x="120" y="64"/>
                    <a:pt x="120" y="64"/>
                  </a:cubicBezTo>
                  <a:cubicBezTo>
                    <a:pt x="120" y="58"/>
                    <a:pt x="125" y="54"/>
                    <a:pt x="131" y="54"/>
                  </a:cubicBezTo>
                  <a:cubicBezTo>
                    <a:pt x="137" y="54"/>
                    <a:pt x="141" y="58"/>
                    <a:pt x="141"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Rectangle 2"/>
          <p:cNvSpPr/>
          <p:nvPr/>
        </p:nvSpPr>
        <p:spPr>
          <a:xfrm>
            <a:off x="376236" y="4577899"/>
            <a:ext cx="7179595" cy="954107"/>
          </a:xfrm>
          <a:prstGeom prst="rect">
            <a:avLst/>
          </a:prstGeom>
        </p:spPr>
        <p:txBody>
          <a:bodyPr wrap="square">
            <a:spAutoFit/>
          </a:bodyPr>
          <a:lstStyle/>
          <a:p>
            <a:pPr algn="just"/>
            <a:r>
              <a:rPr lang="pl-PL" sz="1400" b="1" i="1" dirty="0" smtClean="0"/>
              <a:t>„Organ </a:t>
            </a:r>
            <a:r>
              <a:rPr lang="pl-PL" sz="1400" b="1" i="1" dirty="0"/>
              <a:t>argumentował, że postępowanie egzekucyjne musiało być umorzone, skoro decyzja wierzyciela będąca podstawą wystawienia tytułów wykonawczych została uchylona przez Samorządowe Kolegium Odwoławcze w K</a:t>
            </a:r>
            <a:r>
              <a:rPr lang="pl-PL" sz="1400" b="1" i="1" dirty="0" smtClean="0"/>
              <a:t>.”</a:t>
            </a:r>
            <a:endParaRPr lang="en-US" sz="1400" b="1" i="1" dirty="0"/>
          </a:p>
        </p:txBody>
      </p:sp>
      <p:sp>
        <p:nvSpPr>
          <p:cNvPr id="6" name="Text Placeholder 5"/>
          <p:cNvSpPr>
            <a:spLocks noGrp="1"/>
          </p:cNvSpPr>
          <p:nvPr>
            <p:ph type="body" sz="quarter" idx="13"/>
          </p:nvPr>
        </p:nvSpPr>
        <p:spPr/>
        <p:txBody>
          <a:bodyPr/>
          <a:lstStyle/>
          <a:p>
            <a:r>
              <a:rPr lang="pl-PL" dirty="0"/>
              <a:t>Stan faktyczny</a:t>
            </a:r>
            <a:endParaRPr lang="en-US" dirty="0"/>
          </a:p>
          <a:p>
            <a:endParaRPr lang="en-US" dirty="0"/>
          </a:p>
        </p:txBody>
      </p:sp>
    </p:spTree>
    <p:extLst>
      <p:ext uri="{BB962C8B-B14F-4D97-AF65-F5344CB8AC3E}">
        <p14:creationId xmlns:p14="http://schemas.microsoft.com/office/powerpoint/2010/main" val="13811853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76238" y="2446333"/>
            <a:ext cx="7905750" cy="1592403"/>
          </a:xfrm>
        </p:spPr>
        <p:txBody>
          <a:bodyPr/>
          <a:lstStyle/>
          <a:p>
            <a:r>
              <a:rPr lang="pl-PL" sz="2400" dirty="0" smtClean="0"/>
              <a:t>Skutki umorzenia postępowania egzekucyjnego – a podstawa takiego rozstrzygnięcia</a:t>
            </a:r>
            <a:endParaRPr lang="en-US" sz="2400" dirty="0"/>
          </a:p>
        </p:txBody>
      </p:sp>
    </p:spTree>
    <p:extLst>
      <p:ext uri="{BB962C8B-B14F-4D97-AF65-F5344CB8AC3E}">
        <p14:creationId xmlns:p14="http://schemas.microsoft.com/office/powerpoint/2010/main" val="27727210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Różne skutki umorzenia postępowania egzekucyjnego</a:t>
            </a:r>
            <a:endParaRPr lang="en-US" noProof="0" dirty="0"/>
          </a:p>
        </p:txBody>
      </p:sp>
      <p:sp>
        <p:nvSpPr>
          <p:cNvPr id="3" name="Text Placeholder 2"/>
          <p:cNvSpPr>
            <a:spLocks noGrp="1"/>
          </p:cNvSpPr>
          <p:nvPr>
            <p:ph type="body" sz="quarter" idx="13"/>
          </p:nvPr>
        </p:nvSpPr>
        <p:spPr/>
        <p:txBody>
          <a:bodyPr/>
          <a:lstStyle/>
          <a:p>
            <a:r>
              <a:rPr lang="pl-PL" noProof="0" dirty="0" smtClean="0"/>
              <a:t>Doktryna</a:t>
            </a:r>
            <a:endParaRPr lang="en-US" noProof="0" dirty="0"/>
          </a:p>
        </p:txBody>
      </p:sp>
      <p:sp>
        <p:nvSpPr>
          <p:cNvPr id="14" name="Flowchart: Process 13"/>
          <p:cNvSpPr/>
          <p:nvPr/>
        </p:nvSpPr>
        <p:spPr bwMode="gray">
          <a:xfrm>
            <a:off x="373792" y="1408855"/>
            <a:ext cx="8393971" cy="2946835"/>
          </a:xfrm>
          <a:prstGeom prst="flowChartProcess">
            <a:avLst/>
          </a:prstGeom>
          <a:noFill/>
          <a:ln w="19050" algn="ctr">
            <a:solidFill>
              <a:schemeClr val="accent5"/>
            </a:solidFill>
            <a:miter lim="800000"/>
            <a:headEnd/>
            <a:tailEnd/>
          </a:ln>
        </p:spPr>
        <p:txBody>
          <a:bodyPr wrap="square" lIns="88900" tIns="88900" rIns="88900" bIns="88900" rtlCol="0" anchor="ctr"/>
          <a:lstStyle/>
          <a:p>
            <a:pPr algn="just"/>
            <a:r>
              <a:rPr lang="pl-PL" sz="1400" i="1" dirty="0" smtClean="0"/>
              <a:t>„Co </a:t>
            </a:r>
            <a:r>
              <a:rPr lang="pl-PL" sz="1400" i="1" dirty="0"/>
              <a:t>do </a:t>
            </a:r>
            <a:r>
              <a:rPr lang="pl-PL" sz="1400" b="1" i="1" u="sng" dirty="0"/>
              <a:t>zasady</a:t>
            </a:r>
            <a:r>
              <a:rPr lang="pl-PL" sz="1400" i="1" dirty="0"/>
              <a:t> umorzenie postępowania egzekucyjnego powoduje </a:t>
            </a:r>
            <a:r>
              <a:rPr lang="pl-PL" sz="1400" b="1" i="1" dirty="0"/>
              <a:t>uchylenie dokonanych czynności egzekucyjnych</a:t>
            </a:r>
            <a:r>
              <a:rPr lang="pl-PL" sz="1400" i="1" dirty="0"/>
              <a:t>, </a:t>
            </a:r>
            <a:r>
              <a:rPr lang="pl-PL" sz="1400" i="1" dirty="0" smtClean="0"/>
              <a:t>w szczególności zaś zajęcia, ustanowienia dozoru nad zajętymi ruchomościami czy też zarządu nad nieruchomością. </a:t>
            </a:r>
            <a:r>
              <a:rPr lang="pl-PL" sz="1400" b="1" i="1" dirty="0"/>
              <a:t>Nie ma tu znaczenia, czy umorzenie nastąpiło na podstawie przepisów komentowanej ustawy, czy na podstawie innych ustaw.</a:t>
            </a:r>
            <a:r>
              <a:rPr lang="pl-PL" sz="1400" i="1" dirty="0"/>
              <a:t> Skutku tego </a:t>
            </a:r>
            <a:r>
              <a:rPr lang="pl-PL" sz="1400" i="1" dirty="0" smtClean="0"/>
              <a:t>(…) </a:t>
            </a:r>
            <a:r>
              <a:rPr lang="pl-PL" sz="1400" i="1" dirty="0"/>
              <a:t>nie wywołuje jednak umorzenie postępowania egzekucyjnego na </a:t>
            </a:r>
            <a:r>
              <a:rPr lang="pl-PL" sz="1400" i="1" dirty="0" smtClean="0"/>
              <a:t>(…) żądanie </a:t>
            </a:r>
            <a:r>
              <a:rPr lang="pl-PL" sz="1400" i="1" dirty="0"/>
              <a:t>wierzyciela, oraz </a:t>
            </a:r>
            <a:r>
              <a:rPr lang="pl-PL" sz="1400" i="1" dirty="0" smtClean="0"/>
              <a:t>(…) w </a:t>
            </a:r>
            <a:r>
              <a:rPr lang="pl-PL" sz="1400" i="1" dirty="0"/>
              <a:t>przypadku stwierdzenia, że w postępowaniu egzekucyjnym dotyczącym należności pieniężnej nie uzyska się kwoty przewyższającej wydatki egzekucyjne. Podkreślenia wymaga to, że </a:t>
            </a:r>
            <a:r>
              <a:rPr lang="pl-PL" sz="1400" b="1" i="1" dirty="0"/>
              <a:t>taki sam skutek, </a:t>
            </a:r>
            <a:r>
              <a:rPr lang="pl-PL" sz="1400" b="1" i="1" dirty="0" smtClean="0"/>
              <a:t>(…) </a:t>
            </a:r>
            <a:r>
              <a:rPr lang="pl-PL" sz="1400" b="1" i="1" dirty="0"/>
              <a:t>przewidziano bez względu na przesłankę umorzenia postępowania egzekucyjnego </a:t>
            </a:r>
            <a:r>
              <a:rPr lang="pl-PL" sz="1400" i="1" dirty="0"/>
              <a:t>(z </a:t>
            </a:r>
            <a:r>
              <a:rPr lang="pl-PL" sz="1400" i="1" dirty="0" smtClean="0"/>
              <a:t>wyjątkiem art. 59 </a:t>
            </a:r>
            <a:r>
              <a:rPr lang="pl-PL" sz="1400" i="1" dirty="0" smtClean="0">
                <a:solidFill>
                  <a:prstClr val="black"/>
                </a:solidFill>
              </a:rPr>
              <a:t>§ 1 pkt 9 i art. 59 § 2 </a:t>
            </a:r>
            <a:r>
              <a:rPr lang="pl-PL" sz="1400" i="1" dirty="0" err="1" smtClean="0">
                <a:solidFill>
                  <a:prstClr val="black"/>
                </a:solidFill>
              </a:rPr>
              <a:t>u.p.e.a</a:t>
            </a:r>
            <a:r>
              <a:rPr lang="pl-PL" sz="1400" i="1" dirty="0" smtClean="0">
                <a:solidFill>
                  <a:prstClr val="black"/>
                </a:solidFill>
              </a:rPr>
              <a:t>.)</a:t>
            </a:r>
            <a:r>
              <a:rPr lang="pl-PL" sz="1400" i="1" dirty="0" smtClean="0"/>
              <a:t>.”</a:t>
            </a:r>
          </a:p>
          <a:p>
            <a:pPr algn="just"/>
            <a:endParaRPr lang="pl-PL" sz="1400" i="1" dirty="0" smtClean="0"/>
          </a:p>
          <a:p>
            <a:pPr algn="just"/>
            <a:r>
              <a:rPr lang="pl-PL" sz="1400" i="1" dirty="0" smtClean="0"/>
              <a:t>(</a:t>
            </a:r>
            <a:r>
              <a:rPr lang="pl-PL" sz="1400" i="1" dirty="0"/>
              <a:t>Kijowski Dariusz Ryszard (red.), Ustawa o postępowaniu egzekucyjnym w administracji. Komentarz, wyd. </a:t>
            </a:r>
            <a:r>
              <a:rPr lang="pl-PL" sz="1400" i="1" dirty="0" smtClean="0"/>
              <a:t>II)</a:t>
            </a:r>
            <a:endParaRPr lang="en-US" sz="1400" i="1" dirty="0"/>
          </a:p>
        </p:txBody>
      </p:sp>
      <p:sp>
        <p:nvSpPr>
          <p:cNvPr id="17" name="Flowchart: Process 16"/>
          <p:cNvSpPr/>
          <p:nvPr/>
        </p:nvSpPr>
        <p:spPr bwMode="gray">
          <a:xfrm>
            <a:off x="363315" y="4473677"/>
            <a:ext cx="8393971" cy="1848465"/>
          </a:xfrm>
          <a:prstGeom prst="flowChartProcess">
            <a:avLst/>
          </a:prstGeom>
          <a:solidFill>
            <a:schemeClr val="accent5"/>
          </a:solidFill>
          <a:ln w="19050" algn="ctr">
            <a:solidFill>
              <a:schemeClr val="accent5"/>
            </a:solidFill>
            <a:miter lim="800000"/>
            <a:headEnd/>
            <a:tailEnd/>
          </a:ln>
        </p:spPr>
        <p:txBody>
          <a:bodyPr wrap="square" lIns="88900" tIns="88900" rIns="88900" bIns="88900" rtlCol="0" anchor="ctr"/>
          <a:lstStyle/>
          <a:p>
            <a:pPr algn="just"/>
            <a:r>
              <a:rPr lang="pl-PL" sz="1400" i="1" dirty="0">
                <a:solidFill>
                  <a:schemeClr val="bg1"/>
                </a:solidFill>
              </a:rPr>
              <a:t>„Następstwem umorzenia postępowania egzekucyjnego jest </a:t>
            </a:r>
            <a:r>
              <a:rPr lang="pl-PL" sz="1400" b="1" i="1" dirty="0">
                <a:solidFill>
                  <a:schemeClr val="bg1"/>
                </a:solidFill>
              </a:rPr>
              <a:t>niemożność jego </a:t>
            </a:r>
            <a:r>
              <a:rPr lang="pl-PL" sz="1400" i="1" dirty="0">
                <a:solidFill>
                  <a:schemeClr val="bg1"/>
                </a:solidFill>
              </a:rPr>
              <a:t>kontynuowania nawet po ustaniu przyczyny umorzenia. Stosownie do postanowień art. 60 § 1 </a:t>
            </a:r>
            <a:r>
              <a:rPr lang="pl-PL" sz="1400" i="1" dirty="0" err="1">
                <a:solidFill>
                  <a:schemeClr val="bg1"/>
                </a:solidFill>
              </a:rPr>
              <a:t>u.p.e.a</a:t>
            </a:r>
            <a:r>
              <a:rPr lang="pl-PL" sz="1400" i="1" dirty="0">
                <a:solidFill>
                  <a:schemeClr val="bg1"/>
                </a:solidFill>
              </a:rPr>
              <a:t>., </a:t>
            </a:r>
            <a:r>
              <a:rPr lang="pl-PL" sz="1400" b="1" i="1" dirty="0">
                <a:solidFill>
                  <a:schemeClr val="bg1"/>
                </a:solidFill>
              </a:rPr>
              <a:t>umorzenie postępowania egzekucyjnego powoduje uchylenie dokonanych czynności egzekucyjnych, co jest </a:t>
            </a:r>
            <a:r>
              <a:rPr lang="pl-PL" sz="1400" b="1" i="1" u="sng" dirty="0">
                <a:solidFill>
                  <a:schemeClr val="bg1"/>
                </a:solidFill>
              </a:rPr>
              <a:t>regułą</a:t>
            </a:r>
            <a:r>
              <a:rPr lang="pl-PL" sz="1400" b="1" i="1" dirty="0">
                <a:solidFill>
                  <a:schemeClr val="bg1"/>
                </a:solidFill>
              </a:rPr>
              <a:t> </a:t>
            </a:r>
            <a:r>
              <a:rPr lang="pl-PL" sz="1400" i="1" dirty="0">
                <a:solidFill>
                  <a:schemeClr val="bg1"/>
                </a:solidFill>
              </a:rPr>
              <a:t>(w odróżnieniu od zawieszenia postępowania egzekucyjnego), jeżeli przepisy ustawy nie stanowią </a:t>
            </a:r>
            <a:r>
              <a:rPr lang="pl-PL" sz="1400" i="1" dirty="0" smtClean="0">
                <a:solidFill>
                  <a:schemeClr val="bg1"/>
                </a:solidFill>
              </a:rPr>
              <a:t>inaczej (…)”</a:t>
            </a:r>
          </a:p>
          <a:p>
            <a:pPr algn="just"/>
            <a:endParaRPr lang="pl-PL" sz="1400" i="1" dirty="0" smtClean="0">
              <a:solidFill>
                <a:schemeClr val="bg1"/>
              </a:solidFill>
            </a:endParaRPr>
          </a:p>
          <a:p>
            <a:pPr algn="just"/>
            <a:r>
              <a:rPr lang="pl-PL" sz="1400" i="1" dirty="0">
                <a:solidFill>
                  <a:schemeClr val="bg1"/>
                </a:solidFill>
              </a:rPr>
              <a:t>(</a:t>
            </a:r>
            <a:r>
              <a:rPr lang="pl-PL" sz="1400" i="1" dirty="0" err="1">
                <a:solidFill>
                  <a:schemeClr val="bg1"/>
                </a:solidFill>
              </a:rPr>
              <a:t>Ofiarska</a:t>
            </a:r>
            <a:r>
              <a:rPr lang="pl-PL" sz="1400" i="1" dirty="0">
                <a:solidFill>
                  <a:schemeClr val="bg1"/>
                </a:solidFill>
              </a:rPr>
              <a:t> Małgorzata, Umorzenie postępowania egzekucyjnego w administracji)</a:t>
            </a:r>
            <a:endParaRPr lang="en-US" sz="1400" i="1" dirty="0">
              <a:solidFill>
                <a:schemeClr val="bg1"/>
              </a:solidFill>
            </a:endParaRPr>
          </a:p>
        </p:txBody>
      </p:sp>
    </p:spTree>
    <p:extLst>
      <p:ext uri="{BB962C8B-B14F-4D97-AF65-F5344CB8AC3E}">
        <p14:creationId xmlns:p14="http://schemas.microsoft.com/office/powerpoint/2010/main" val="350376231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Różne skutki umorzenia postępowania egzekucyjnego</a:t>
            </a:r>
            <a:endParaRPr lang="en-US" noProof="0" dirty="0"/>
          </a:p>
        </p:txBody>
      </p:sp>
      <p:sp>
        <p:nvSpPr>
          <p:cNvPr id="3" name="Text Placeholder 2"/>
          <p:cNvSpPr>
            <a:spLocks noGrp="1"/>
          </p:cNvSpPr>
          <p:nvPr>
            <p:ph type="body" sz="quarter" idx="13"/>
          </p:nvPr>
        </p:nvSpPr>
        <p:spPr/>
        <p:txBody>
          <a:bodyPr/>
          <a:lstStyle/>
          <a:p>
            <a:r>
              <a:rPr lang="pl-PL" noProof="0" dirty="0" smtClean="0"/>
              <a:t>Koszty egzekucyjne</a:t>
            </a:r>
            <a:endParaRPr lang="en-US" noProof="0" dirty="0"/>
          </a:p>
        </p:txBody>
      </p:sp>
      <p:sp>
        <p:nvSpPr>
          <p:cNvPr id="7" name="Flowchart: Process 6"/>
          <p:cNvSpPr/>
          <p:nvPr/>
        </p:nvSpPr>
        <p:spPr bwMode="gray">
          <a:xfrm>
            <a:off x="363314" y="1391818"/>
            <a:ext cx="8393971" cy="2757395"/>
          </a:xfrm>
          <a:prstGeom prst="flowChartProcess">
            <a:avLst/>
          </a:prstGeom>
          <a:noFill/>
          <a:ln w="19050" algn="ctr">
            <a:solidFill>
              <a:schemeClr val="accent5"/>
            </a:solidFill>
            <a:miter lim="800000"/>
            <a:headEnd/>
            <a:tailEnd/>
          </a:ln>
        </p:spPr>
        <p:txBody>
          <a:bodyPr wrap="square" lIns="88900" tIns="88900" rIns="88900" bIns="88900" rtlCol="0" anchor="ctr"/>
          <a:lstStyle/>
          <a:p>
            <a:pPr algn="just"/>
            <a:r>
              <a:rPr lang="pl-PL" sz="1400" i="1" dirty="0"/>
              <a:t>„Skutkiem umorzenia postępowania egzekucyjnego z przyczyny, o której mowa w art. 59 § 1 pkt 1–7 i 10 </a:t>
            </a:r>
            <a:r>
              <a:rPr lang="pl-PL" sz="1400" i="1" dirty="0" err="1"/>
              <a:t>u.p.e.a</a:t>
            </a:r>
            <a:r>
              <a:rPr lang="pl-PL" sz="1400" i="1" dirty="0"/>
              <a:t>., powinno być co do zasady </a:t>
            </a:r>
            <a:r>
              <a:rPr lang="pl-PL" sz="1400" b="1" i="1" dirty="0"/>
              <a:t>zniweczenie skutków wywołanych przez te czynności w sferze kosztów egzekucyjnych</a:t>
            </a:r>
            <a:r>
              <a:rPr lang="pl-PL" sz="1400" i="1" dirty="0"/>
              <a:t>. Nie można bowiem obciążać zobowiązanego kosztami egzekucyjnymi, jeżeli postępowanie egzekucyjne zostało wszczęte i prowadzone niezgodnie z prawem.</a:t>
            </a:r>
          </a:p>
          <a:p>
            <a:pPr algn="just"/>
            <a:r>
              <a:rPr lang="pl-PL" sz="1400" i="1" dirty="0"/>
              <a:t>W przypadku umorzenia postępowania egzekucyjnego </a:t>
            </a:r>
            <a:r>
              <a:rPr lang="pl-PL" sz="1400" b="1" i="1" dirty="0"/>
              <a:t>na podstawie art. 59 § 1 pkt 8 i 9 </a:t>
            </a:r>
            <a:r>
              <a:rPr lang="pl-PL" sz="1400" b="1" i="1" dirty="0" err="1"/>
              <a:t>u.p.e.a</a:t>
            </a:r>
            <a:r>
              <a:rPr lang="pl-PL" sz="1400" b="1" i="1" dirty="0"/>
              <a:t>. jest natomiast zasadne pobranie kosztów egzekucyjnych od zobowiązanego, ponieważ wszczęcie postępowania egzekucyjnego zostało przez niego zawinione</a:t>
            </a:r>
            <a:r>
              <a:rPr lang="pl-PL" sz="1400" i="1" dirty="0" smtClean="0"/>
              <a:t>.”</a:t>
            </a:r>
          </a:p>
          <a:p>
            <a:pPr algn="just"/>
            <a:endParaRPr lang="pl-PL" sz="1400" i="1" dirty="0" smtClean="0"/>
          </a:p>
          <a:p>
            <a:pPr algn="just"/>
            <a:r>
              <a:rPr lang="pl-PL" sz="1400" i="1" dirty="0"/>
              <a:t>(Przybysz Piotr Marek, Postępowanie egzekucyjne w administracji. Komentarz, wyd. VII)</a:t>
            </a:r>
            <a:endParaRPr lang="en-US" sz="1400" i="1" dirty="0"/>
          </a:p>
        </p:txBody>
      </p:sp>
      <p:sp>
        <p:nvSpPr>
          <p:cNvPr id="8" name="Flowchart: Process 7"/>
          <p:cNvSpPr/>
          <p:nvPr/>
        </p:nvSpPr>
        <p:spPr bwMode="gray">
          <a:xfrm>
            <a:off x="363315" y="4277033"/>
            <a:ext cx="8393971" cy="2045110"/>
          </a:xfrm>
          <a:prstGeom prst="flowChartProcess">
            <a:avLst/>
          </a:prstGeom>
          <a:solidFill>
            <a:schemeClr val="accent5"/>
          </a:solidFill>
          <a:ln w="19050" algn="ctr">
            <a:solidFill>
              <a:schemeClr val="accent5"/>
            </a:solidFill>
            <a:miter lim="800000"/>
            <a:headEnd/>
            <a:tailEnd/>
          </a:ln>
        </p:spPr>
        <p:txBody>
          <a:bodyPr wrap="square" lIns="88900" tIns="88900" rIns="88900" bIns="88900" rtlCol="0" anchor="ctr"/>
          <a:lstStyle/>
          <a:p>
            <a:pPr algn="just"/>
            <a:r>
              <a:rPr lang="pl-PL" sz="1400" i="1" dirty="0" smtClean="0">
                <a:solidFill>
                  <a:schemeClr val="bg1"/>
                </a:solidFill>
              </a:rPr>
              <a:t>„Uchylenie </a:t>
            </a:r>
            <a:r>
              <a:rPr lang="pl-PL" sz="1400" i="1" dirty="0">
                <a:solidFill>
                  <a:schemeClr val="bg1"/>
                </a:solidFill>
              </a:rPr>
              <a:t>czynności egzekucyjnych oznacza, że czynności te pozostają w mocy do chwili umorzenia postępowania. Uchylenie czynności egzekucyjnych wywołuje </a:t>
            </a:r>
            <a:r>
              <a:rPr lang="pl-PL" sz="1400" b="1" i="1" dirty="0">
                <a:solidFill>
                  <a:schemeClr val="bg1"/>
                </a:solidFill>
              </a:rPr>
              <a:t>skutek ex nunc i konsekwencje wywołane przez zastosowane środki egzekucyjne jeszcze przed uchyleniem czynności egzekucyjnej pozostają w mocy </a:t>
            </a:r>
            <a:r>
              <a:rPr lang="pl-PL" sz="1400" i="1" dirty="0">
                <a:solidFill>
                  <a:schemeClr val="bg1"/>
                </a:solidFill>
              </a:rPr>
              <a:t>(zob. wyrok NSA z dnia 7 marca 2012 r., II FSK 1680/10, LEX nr 1129374</a:t>
            </a:r>
            <a:r>
              <a:rPr lang="pl-PL" sz="1400" i="1" dirty="0" smtClean="0">
                <a:solidFill>
                  <a:schemeClr val="bg1"/>
                </a:solidFill>
              </a:rPr>
              <a:t>).”</a:t>
            </a:r>
          </a:p>
          <a:p>
            <a:pPr algn="just"/>
            <a:endParaRPr lang="pl-PL" sz="1400" i="1" dirty="0" smtClean="0">
              <a:solidFill>
                <a:schemeClr val="bg1"/>
              </a:solidFill>
            </a:endParaRPr>
          </a:p>
          <a:p>
            <a:pPr algn="just"/>
            <a:r>
              <a:rPr lang="pl-PL" sz="1400" i="1" dirty="0">
                <a:solidFill>
                  <a:schemeClr val="bg1"/>
                </a:solidFill>
              </a:rPr>
              <a:t>(</a:t>
            </a:r>
            <a:r>
              <a:rPr lang="pl-PL" sz="1400" i="1" dirty="0" err="1">
                <a:solidFill>
                  <a:schemeClr val="bg1"/>
                </a:solidFill>
              </a:rPr>
              <a:t>Ofiarska</a:t>
            </a:r>
            <a:r>
              <a:rPr lang="pl-PL" sz="1400" i="1" dirty="0">
                <a:solidFill>
                  <a:schemeClr val="bg1"/>
                </a:solidFill>
              </a:rPr>
              <a:t> Małgorzata, Umorzenie postępowania egzekucyjnego w administracji)</a:t>
            </a:r>
            <a:endParaRPr lang="en-US" sz="1400" i="1" dirty="0">
              <a:solidFill>
                <a:schemeClr val="bg1"/>
              </a:solidFill>
            </a:endParaRPr>
          </a:p>
        </p:txBody>
      </p:sp>
    </p:spTree>
    <p:extLst>
      <p:ext uri="{BB962C8B-B14F-4D97-AF65-F5344CB8AC3E}">
        <p14:creationId xmlns:p14="http://schemas.microsoft.com/office/powerpoint/2010/main" val="266788140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Różne skutki umorzenia postępowania egzekucyjnego</a:t>
            </a:r>
            <a:endParaRPr lang="en-US" noProof="0" dirty="0"/>
          </a:p>
        </p:txBody>
      </p:sp>
      <p:sp>
        <p:nvSpPr>
          <p:cNvPr id="3" name="Text Placeholder 2"/>
          <p:cNvSpPr>
            <a:spLocks noGrp="1"/>
          </p:cNvSpPr>
          <p:nvPr>
            <p:ph type="body" sz="quarter" idx="13"/>
          </p:nvPr>
        </p:nvSpPr>
        <p:spPr/>
        <p:txBody>
          <a:bodyPr/>
          <a:lstStyle/>
          <a:p>
            <a:r>
              <a:rPr lang="pl-PL" noProof="0" dirty="0" smtClean="0"/>
              <a:t>Skutek – </a:t>
            </a:r>
            <a:r>
              <a:rPr lang="pl-PL" dirty="0" smtClean="0"/>
              <a:t>przerwanie biegu terminu przedawnienia</a:t>
            </a:r>
            <a:endParaRPr lang="en-US" noProof="0" dirty="0"/>
          </a:p>
        </p:txBody>
      </p:sp>
      <p:sp>
        <p:nvSpPr>
          <p:cNvPr id="14" name="Flowchart: Process 13"/>
          <p:cNvSpPr/>
          <p:nvPr/>
        </p:nvSpPr>
        <p:spPr bwMode="gray">
          <a:xfrm>
            <a:off x="360059" y="3670274"/>
            <a:ext cx="8397227" cy="2634833"/>
          </a:xfrm>
          <a:prstGeom prst="flowChartProcess">
            <a:avLst/>
          </a:prstGeom>
          <a:noFill/>
          <a:ln w="19050" algn="ctr">
            <a:solidFill>
              <a:schemeClr val="accent5"/>
            </a:solidFill>
            <a:miter lim="800000"/>
            <a:headEnd/>
            <a:tailEnd/>
          </a:ln>
        </p:spPr>
        <p:txBody>
          <a:bodyPr wrap="square" lIns="88900" tIns="88900" rIns="88900" bIns="88900" rtlCol="0" anchor="ctr"/>
          <a:lstStyle/>
          <a:p>
            <a:pPr algn="just"/>
            <a:r>
              <a:rPr lang="pl-PL" sz="1400" dirty="0" smtClean="0"/>
              <a:t>„</a:t>
            </a:r>
            <a:r>
              <a:rPr lang="pl-PL" sz="1400" i="1" dirty="0" smtClean="0"/>
              <a:t>Uchylenie </a:t>
            </a:r>
            <a:r>
              <a:rPr lang="pl-PL" sz="1400" i="1" dirty="0"/>
              <a:t>postanowienia o nadaniu decyzji nieostatecznej rygoru natychmiastowej wykonalności i w konsekwencji umorzenie na podstawie art. 59 § 1 pkt 2 i art. 60 § 1 ustawy z dnia 17 czerwca 1966 r. o postępowaniu egzekucyjnym w administracji (</a:t>
            </a:r>
            <a:r>
              <a:rPr lang="pl-PL" sz="1400" i="1" dirty="0" err="1"/>
              <a:t>t.j</a:t>
            </a:r>
            <a:r>
              <a:rPr lang="pl-PL" sz="1400" i="1" dirty="0"/>
              <a:t>. Dz.U. z 2012 r. poz. 1015 ze zm.) postępowania egzekucyjnego, </a:t>
            </a:r>
            <a:r>
              <a:rPr lang="pl-PL" sz="1400" b="1" i="1" dirty="0"/>
              <a:t>powoduje unicestwienie materialnoprawnych skutków zastosowania środka egzekucyjnego, w postaci przerwania biegu terminu przedawnienia</a:t>
            </a:r>
            <a:r>
              <a:rPr lang="pl-PL" sz="1400" i="1" dirty="0"/>
              <a:t> na podstawie art. 70 § 4 ustawy z dnia 29 sierpnia 1997 r. Ordynacja podatkowa (</a:t>
            </a:r>
            <a:r>
              <a:rPr lang="pl-PL" sz="1400" i="1" dirty="0" err="1"/>
              <a:t>t.j</a:t>
            </a:r>
            <a:r>
              <a:rPr lang="pl-PL" sz="1400" i="1" dirty="0"/>
              <a:t>. Dz.U. z 2012 r. poz. 749 ze zm</a:t>
            </a:r>
            <a:r>
              <a:rPr lang="pl-PL" sz="1400" i="1" dirty="0" smtClean="0"/>
              <a:t>.).”</a:t>
            </a:r>
          </a:p>
          <a:p>
            <a:endParaRPr lang="pl-PL" sz="1400" dirty="0"/>
          </a:p>
          <a:p>
            <a:r>
              <a:rPr lang="pl-PL" sz="1400" dirty="0"/>
              <a:t>(</a:t>
            </a:r>
            <a:r>
              <a:rPr lang="pl-PL" sz="1400" dirty="0" smtClean="0"/>
              <a:t>Uchwała Składu </a:t>
            </a:r>
            <a:r>
              <a:rPr lang="pl-PL" sz="1400" dirty="0"/>
              <a:t>Siedmiu Sędziów Naczelnego Sądu Administracyjnego</a:t>
            </a:r>
          </a:p>
          <a:p>
            <a:r>
              <a:rPr lang="pl-PL" sz="1400" dirty="0"/>
              <a:t>s</a:t>
            </a:r>
            <a:r>
              <a:rPr lang="pl-PL" sz="1400" dirty="0" smtClean="0"/>
              <a:t>ygn. akt I </a:t>
            </a:r>
            <a:r>
              <a:rPr lang="pl-PL" sz="1400" dirty="0"/>
              <a:t>FPS 8/13 z dnia 28 kwietnia 2014 r</a:t>
            </a:r>
            <a:r>
              <a:rPr lang="pl-PL" sz="1400" dirty="0" smtClean="0"/>
              <a:t>.)</a:t>
            </a:r>
            <a:endParaRPr lang="en-US" sz="1400" dirty="0"/>
          </a:p>
        </p:txBody>
      </p:sp>
      <p:sp>
        <p:nvSpPr>
          <p:cNvPr id="7" name="Flowchart: Process 6"/>
          <p:cNvSpPr/>
          <p:nvPr/>
        </p:nvSpPr>
        <p:spPr bwMode="gray">
          <a:xfrm>
            <a:off x="363315" y="1408855"/>
            <a:ext cx="8393971" cy="2261419"/>
          </a:xfrm>
          <a:prstGeom prst="flowChartProcess">
            <a:avLst/>
          </a:prstGeom>
          <a:solidFill>
            <a:schemeClr val="accent5"/>
          </a:solidFill>
          <a:ln w="19050" algn="ctr">
            <a:solidFill>
              <a:schemeClr val="accent5"/>
            </a:solidFill>
            <a:miter lim="800000"/>
            <a:headEnd/>
            <a:tailEnd/>
          </a:ln>
        </p:spPr>
        <p:txBody>
          <a:bodyPr wrap="square" lIns="88900" tIns="88900" rIns="88900" bIns="88900" rtlCol="0" anchor="ctr"/>
          <a:lstStyle/>
          <a:p>
            <a:pPr algn="just"/>
            <a:r>
              <a:rPr lang="pl-PL" sz="1400" i="1" dirty="0">
                <a:solidFill>
                  <a:schemeClr val="bg1"/>
                </a:solidFill>
              </a:rPr>
              <a:t>„Nie sformułowano natomiast </a:t>
            </a:r>
            <a:r>
              <a:rPr lang="pl-PL" sz="1400" i="1" dirty="0" smtClean="0">
                <a:solidFill>
                  <a:schemeClr val="bg1"/>
                </a:solidFill>
              </a:rPr>
              <a:t>żadnych przepisów szczególnych</a:t>
            </a:r>
            <a:r>
              <a:rPr lang="pl-PL" sz="1400" i="1" dirty="0">
                <a:solidFill>
                  <a:schemeClr val="bg1"/>
                </a:solidFill>
              </a:rPr>
              <a:t>, które uprzywilejowałyby w przypadku umorzenia postępowania </a:t>
            </a:r>
            <a:r>
              <a:rPr lang="pl-PL" sz="1400" i="1" dirty="0" smtClean="0">
                <a:solidFill>
                  <a:schemeClr val="bg1"/>
                </a:solidFill>
              </a:rPr>
              <a:t>egzekucyjnego </a:t>
            </a:r>
            <a:r>
              <a:rPr lang="pl-PL" sz="1400" i="1" dirty="0">
                <a:solidFill>
                  <a:schemeClr val="bg1"/>
                </a:solidFill>
              </a:rPr>
              <a:t>stosunki z zakresu zobowiązań podatkowych. Dlatego, skoro umorzenie postępowania egzekucyjnego na podstawie art. 59 § 1 pkt </a:t>
            </a:r>
            <a:r>
              <a:rPr lang="pl-PL" sz="1400" i="1" dirty="0" smtClean="0">
                <a:solidFill>
                  <a:schemeClr val="bg1"/>
                </a:solidFill>
              </a:rPr>
              <a:t>2 powoduje </a:t>
            </a:r>
            <a:r>
              <a:rPr lang="pl-PL" sz="1400" i="1" dirty="0">
                <a:solidFill>
                  <a:schemeClr val="bg1"/>
                </a:solidFill>
              </a:rPr>
              <a:t>uchylenie skutków prawnych podjętych czynności i będących ich następstwem środków egzekucyjnych, to </a:t>
            </a:r>
            <a:r>
              <a:rPr lang="pl-PL" sz="1400" b="1" i="1" dirty="0">
                <a:solidFill>
                  <a:schemeClr val="bg1"/>
                </a:solidFill>
              </a:rPr>
              <a:t>zostaje również uchylony skutek w postaci przerwania biegu terminu przedawnienia</a:t>
            </a:r>
            <a:r>
              <a:rPr lang="pl-PL" sz="1400" i="1" dirty="0">
                <a:solidFill>
                  <a:schemeClr val="bg1"/>
                </a:solidFill>
              </a:rPr>
              <a:t>, o którym stanowi art. 70 § 4 </a:t>
            </a:r>
            <a:r>
              <a:rPr lang="pl-PL" sz="1400" i="1" dirty="0" err="1">
                <a:solidFill>
                  <a:schemeClr val="bg1"/>
                </a:solidFill>
              </a:rPr>
              <a:t>OrdPod</a:t>
            </a:r>
            <a:r>
              <a:rPr lang="pl-PL" sz="1400" i="1" dirty="0">
                <a:solidFill>
                  <a:schemeClr val="bg1"/>
                </a:solidFill>
              </a:rPr>
              <a:t>, który nastąpił w wyniku zastosowania środka egzekucyjnego, o którym podatnik został zawiadomiony (</a:t>
            </a:r>
            <a:r>
              <a:rPr lang="pl-PL" sz="1400" i="1" dirty="0" err="1">
                <a:solidFill>
                  <a:schemeClr val="bg1"/>
                </a:solidFill>
              </a:rPr>
              <a:t>uchw</a:t>
            </a:r>
            <a:r>
              <a:rPr lang="pl-PL" sz="1400" i="1" dirty="0">
                <a:solidFill>
                  <a:schemeClr val="bg1"/>
                </a:solidFill>
              </a:rPr>
              <a:t>. NSA z 28.4.2014 r., I FPS 8/13, POP 2014, Nr 3, poz. 43).”</a:t>
            </a:r>
            <a:endParaRPr lang="pl-PL" sz="1400" i="1" dirty="0" smtClean="0">
              <a:solidFill>
                <a:schemeClr val="bg1"/>
              </a:solidFill>
            </a:endParaRPr>
          </a:p>
          <a:p>
            <a:pPr algn="just"/>
            <a:endParaRPr lang="pl-PL" sz="1400" i="1" dirty="0" smtClean="0">
              <a:solidFill>
                <a:schemeClr val="bg1"/>
              </a:solidFill>
            </a:endParaRPr>
          </a:p>
          <a:p>
            <a:pPr algn="just"/>
            <a:r>
              <a:rPr lang="pl-PL" sz="1400" i="1" dirty="0">
                <a:solidFill>
                  <a:schemeClr val="bg1"/>
                </a:solidFill>
              </a:rPr>
              <a:t>(Postępowanie egzekucyjne w administracji red. Hauser 2018, wyd. 9)</a:t>
            </a:r>
            <a:endParaRPr lang="en-US" sz="1400" i="1" dirty="0">
              <a:solidFill>
                <a:schemeClr val="bg1"/>
              </a:solidFill>
            </a:endParaRPr>
          </a:p>
        </p:txBody>
      </p:sp>
    </p:spTree>
    <p:extLst>
      <p:ext uri="{BB962C8B-B14F-4D97-AF65-F5344CB8AC3E}">
        <p14:creationId xmlns:p14="http://schemas.microsoft.com/office/powerpoint/2010/main" val="355905512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76238" y="2446333"/>
            <a:ext cx="7905750" cy="1592403"/>
          </a:xfrm>
        </p:spPr>
        <p:txBody>
          <a:bodyPr/>
          <a:lstStyle/>
          <a:p>
            <a:pPr>
              <a:lnSpc>
                <a:spcPct val="106000"/>
              </a:lnSpc>
            </a:pPr>
            <a:r>
              <a:rPr lang="pl-PL" sz="2400" dirty="0"/>
              <a:t>Tezy omawianego wyroku - I SA/</a:t>
            </a:r>
            <a:r>
              <a:rPr lang="pl-PL" sz="2400" dirty="0" err="1"/>
              <a:t>Gl</a:t>
            </a:r>
            <a:r>
              <a:rPr lang="pl-PL" sz="2400" dirty="0"/>
              <a:t> 1286/16</a:t>
            </a:r>
            <a:endParaRPr lang="en-US" sz="2400" dirty="0"/>
          </a:p>
        </p:txBody>
      </p:sp>
    </p:spTree>
    <p:extLst>
      <p:ext uri="{BB962C8B-B14F-4D97-AF65-F5344CB8AC3E}">
        <p14:creationId xmlns:p14="http://schemas.microsoft.com/office/powerpoint/2010/main" val="19360450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dirty="0" smtClean="0"/>
              <a:t>Wprowadzenie</a:t>
            </a:r>
            <a:endParaRPr lang="en-US" noProof="0" dirty="0"/>
          </a:p>
        </p:txBody>
      </p:sp>
      <p:sp>
        <p:nvSpPr>
          <p:cNvPr id="6" name="Text Placeholder 5"/>
          <p:cNvSpPr>
            <a:spLocks noGrp="1"/>
          </p:cNvSpPr>
          <p:nvPr>
            <p:ph type="body" sz="quarter" idx="13"/>
          </p:nvPr>
        </p:nvSpPr>
        <p:spPr/>
        <p:txBody>
          <a:bodyPr/>
          <a:lstStyle/>
          <a:p>
            <a:r>
              <a:rPr lang="pl-PL" dirty="0" smtClean="0"/>
              <a:t>Wyrok</a:t>
            </a:r>
            <a:endParaRPr lang="en-US" dirty="0"/>
          </a:p>
        </p:txBody>
      </p:sp>
      <p:sp>
        <p:nvSpPr>
          <p:cNvPr id="5" name="Flowchart: Process 4"/>
          <p:cNvSpPr/>
          <p:nvPr/>
        </p:nvSpPr>
        <p:spPr bwMode="gray">
          <a:xfrm>
            <a:off x="373792" y="1408855"/>
            <a:ext cx="8393971" cy="4896252"/>
          </a:xfrm>
          <a:prstGeom prst="flowChartProcess">
            <a:avLst/>
          </a:prstGeom>
          <a:noFill/>
          <a:ln w="19050" algn="ctr">
            <a:solidFill>
              <a:schemeClr val="tx2">
                <a:lumMod val="60000"/>
                <a:lumOff val="40000"/>
              </a:schemeClr>
            </a:solidFill>
            <a:miter lim="800000"/>
            <a:headEnd/>
            <a:tailEnd/>
          </a:ln>
        </p:spPr>
        <p:txBody>
          <a:bodyPr wrap="square" lIns="88900" tIns="88900" rIns="88900" bIns="88900" rtlCol="0" anchor="ctr"/>
          <a:lstStyle/>
          <a:p>
            <a:pPr algn="just" fontAlgn="auto"/>
            <a:r>
              <a:rPr lang="pl-PL" sz="1400" b="1" dirty="0" smtClean="0">
                <a:solidFill>
                  <a:prstClr val="black"/>
                </a:solidFill>
              </a:rPr>
              <a:t>Wyrok Wojewódzkiego Sądu Administracyjnego w Gliwicach</a:t>
            </a:r>
          </a:p>
          <a:p>
            <a:pPr algn="just" fontAlgn="auto"/>
            <a:r>
              <a:rPr lang="pl-PL" sz="1400" b="1" dirty="0">
                <a:solidFill>
                  <a:prstClr val="black"/>
                </a:solidFill>
              </a:rPr>
              <a:t>z</a:t>
            </a:r>
            <a:r>
              <a:rPr lang="pl-PL" sz="1400" b="1" dirty="0" smtClean="0">
                <a:solidFill>
                  <a:prstClr val="black"/>
                </a:solidFill>
              </a:rPr>
              <a:t> dnia 21 lutego 2017 r.</a:t>
            </a:r>
          </a:p>
          <a:p>
            <a:pPr algn="just" fontAlgn="auto"/>
            <a:endParaRPr lang="pl-PL" sz="1400" b="1" dirty="0" smtClean="0">
              <a:solidFill>
                <a:prstClr val="black"/>
              </a:solidFill>
            </a:endParaRPr>
          </a:p>
          <a:p>
            <a:pPr algn="just" fontAlgn="auto"/>
            <a:r>
              <a:rPr lang="pl-PL" sz="1400" b="1" dirty="0">
                <a:solidFill>
                  <a:prstClr val="black"/>
                </a:solidFill>
              </a:rPr>
              <a:t>s</a:t>
            </a:r>
            <a:r>
              <a:rPr lang="pl-PL" sz="1400" b="1" dirty="0" smtClean="0">
                <a:solidFill>
                  <a:prstClr val="black"/>
                </a:solidFill>
              </a:rPr>
              <a:t>ygn. akt I SA/</a:t>
            </a:r>
            <a:r>
              <a:rPr lang="pl-PL" sz="1400" b="1" dirty="0" err="1" smtClean="0">
                <a:solidFill>
                  <a:prstClr val="black"/>
                </a:solidFill>
              </a:rPr>
              <a:t>Gl</a:t>
            </a:r>
            <a:r>
              <a:rPr lang="pl-PL" sz="1400" b="1" dirty="0" smtClean="0">
                <a:solidFill>
                  <a:prstClr val="black"/>
                </a:solidFill>
              </a:rPr>
              <a:t> 1286/16</a:t>
            </a:r>
          </a:p>
          <a:p>
            <a:pPr algn="just" fontAlgn="auto"/>
            <a:endParaRPr lang="pl-PL" sz="1400" b="1" dirty="0">
              <a:solidFill>
                <a:prstClr val="black"/>
              </a:solidFill>
            </a:endParaRPr>
          </a:p>
          <a:p>
            <a:pPr algn="just" fontAlgn="auto"/>
            <a:r>
              <a:rPr lang="pl-PL" sz="1400" b="1" dirty="0" smtClean="0">
                <a:solidFill>
                  <a:prstClr val="black"/>
                </a:solidFill>
              </a:rPr>
              <a:t> </a:t>
            </a:r>
          </a:p>
          <a:p>
            <a:pPr algn="just" fontAlgn="auto"/>
            <a:endParaRPr lang="pl-PL" sz="1400" dirty="0">
              <a:solidFill>
                <a:prstClr val="black"/>
              </a:solidFill>
            </a:endParaRPr>
          </a:p>
          <a:p>
            <a:pPr algn="just" fontAlgn="auto"/>
            <a:r>
              <a:rPr lang="pl-PL" sz="1400" i="1" dirty="0" smtClean="0">
                <a:solidFill>
                  <a:prstClr val="black"/>
                </a:solidFill>
              </a:rPr>
              <a:t>„W </a:t>
            </a:r>
            <a:r>
              <a:rPr lang="pl-PL" sz="1400" i="1" dirty="0">
                <a:solidFill>
                  <a:prstClr val="black"/>
                </a:solidFill>
              </a:rPr>
              <a:t>przypadku </a:t>
            </a:r>
            <a:r>
              <a:rPr lang="pl-PL" sz="1400" b="1" i="1" dirty="0">
                <a:solidFill>
                  <a:prstClr val="black"/>
                </a:solidFill>
              </a:rPr>
              <a:t>zbiegu przesłanek umorzenia</a:t>
            </a:r>
            <a:r>
              <a:rPr lang="pl-PL" sz="1400" i="1" dirty="0">
                <a:solidFill>
                  <a:prstClr val="black"/>
                </a:solidFill>
              </a:rPr>
              <a:t> postępowania egzekucyjnego określonych w </a:t>
            </a:r>
            <a:r>
              <a:rPr lang="pl-PL" sz="1400" b="1" i="1" dirty="0">
                <a:solidFill>
                  <a:prstClr val="black"/>
                </a:solidFill>
              </a:rPr>
              <a:t>art. 59 § 1 pkt 9 </a:t>
            </a:r>
            <a:r>
              <a:rPr lang="pl-PL" sz="1400" i="1" dirty="0">
                <a:solidFill>
                  <a:prstClr val="black"/>
                </a:solidFill>
              </a:rPr>
              <a:t>ustawy z dnia 17 czerwca 1966 r. o postępowaniu egzekucyjnym w administracji (</a:t>
            </a:r>
            <a:r>
              <a:rPr lang="pl-PL" sz="1400" i="1" dirty="0" err="1">
                <a:solidFill>
                  <a:prstClr val="black"/>
                </a:solidFill>
              </a:rPr>
              <a:t>t.j</a:t>
            </a:r>
            <a:r>
              <a:rPr lang="pl-PL" sz="1400" i="1" dirty="0">
                <a:solidFill>
                  <a:prstClr val="black"/>
                </a:solidFill>
              </a:rPr>
              <a:t>. Dz.U. z 2014 r. poz. 1619 ze zm.) </a:t>
            </a:r>
            <a:r>
              <a:rPr lang="pl-PL" sz="1400" b="1" i="1" dirty="0">
                <a:solidFill>
                  <a:prstClr val="black"/>
                </a:solidFill>
              </a:rPr>
              <a:t>oraz w art. 59 § 1 pkt 1-8 i 10</a:t>
            </a:r>
            <a:r>
              <a:rPr lang="pl-PL" sz="1400" i="1" dirty="0">
                <a:solidFill>
                  <a:prstClr val="black"/>
                </a:solidFill>
              </a:rPr>
              <a:t> ustawy </a:t>
            </a:r>
            <a:r>
              <a:rPr lang="pl-PL" sz="1400" b="1" i="1" dirty="0">
                <a:solidFill>
                  <a:prstClr val="black"/>
                </a:solidFill>
              </a:rPr>
              <a:t>podstawę umorzenia postępowania stanowią przesłanki wymienione w art. 59 § 1 pkt 1-8 i 10 ustawy.</a:t>
            </a:r>
            <a:r>
              <a:rPr lang="pl-PL" sz="1400" i="1" dirty="0">
                <a:solidFill>
                  <a:prstClr val="black"/>
                </a:solidFill>
              </a:rPr>
              <a:t> </a:t>
            </a:r>
            <a:endParaRPr lang="pl-PL" sz="1400" i="1" dirty="0" smtClean="0">
              <a:solidFill>
                <a:prstClr val="black"/>
              </a:solidFill>
            </a:endParaRPr>
          </a:p>
          <a:p>
            <a:pPr algn="just" fontAlgn="auto"/>
            <a:endParaRPr lang="pl-PL" sz="1400" i="1" dirty="0">
              <a:solidFill>
                <a:prstClr val="black"/>
              </a:solidFill>
            </a:endParaRPr>
          </a:p>
          <a:p>
            <a:pPr algn="just" fontAlgn="auto"/>
            <a:r>
              <a:rPr lang="pl-PL" sz="1400" i="1" dirty="0" smtClean="0">
                <a:solidFill>
                  <a:prstClr val="black"/>
                </a:solidFill>
              </a:rPr>
              <a:t>Innymi </a:t>
            </a:r>
            <a:r>
              <a:rPr lang="pl-PL" sz="1400" i="1" dirty="0">
                <a:solidFill>
                  <a:prstClr val="black"/>
                </a:solidFill>
              </a:rPr>
              <a:t>słowy, istnienie przesłanki do umorzenia z art. 59 § 1 pkt 1-8 i 10 ustawy wyklucza dopuszczalność umorzenia postępowania na wniosek wierzyciela (pkt 9). </a:t>
            </a:r>
            <a:r>
              <a:rPr lang="pl-PL" sz="1400" b="1" i="1" dirty="0">
                <a:solidFill>
                  <a:prstClr val="black"/>
                </a:solidFill>
              </a:rPr>
              <a:t>Żądanie wierzyciela nie może bowiem dyskwalifikować innych okoliczności świadczących w sposób pierwotny o tym, że w danym przypadku wykonanie obowiązku przez zobowiązanego jest niemożliwe lub niedopuszczalne</a:t>
            </a:r>
            <a:r>
              <a:rPr lang="pl-PL" sz="1400" b="1" i="1" dirty="0" smtClean="0">
                <a:solidFill>
                  <a:prstClr val="black"/>
                </a:solidFill>
              </a:rPr>
              <a:t>.”</a:t>
            </a:r>
            <a:endParaRPr lang="pl-PL" sz="1400" b="1" i="1" dirty="0">
              <a:solidFill>
                <a:prstClr val="black"/>
              </a:solidFill>
            </a:endParaRPr>
          </a:p>
        </p:txBody>
      </p:sp>
    </p:spTree>
    <p:extLst>
      <p:ext uri="{BB962C8B-B14F-4D97-AF65-F5344CB8AC3E}">
        <p14:creationId xmlns:p14="http://schemas.microsoft.com/office/powerpoint/2010/main" val="103541988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Wyrok I SA/</a:t>
            </a:r>
            <a:r>
              <a:rPr lang="pl-PL" dirty="0" err="1" smtClean="0"/>
              <a:t>Gl</a:t>
            </a:r>
            <a:r>
              <a:rPr lang="pl-PL" dirty="0" smtClean="0"/>
              <a:t> 1286/16</a:t>
            </a:r>
            <a:endParaRPr lang="en-US" dirty="0"/>
          </a:p>
        </p:txBody>
      </p:sp>
      <p:sp>
        <p:nvSpPr>
          <p:cNvPr id="6" name="Rectangle 5"/>
          <p:cNvSpPr/>
          <p:nvPr/>
        </p:nvSpPr>
        <p:spPr bwMode="gray">
          <a:xfrm>
            <a:off x="376238" y="1472863"/>
            <a:ext cx="7066782" cy="1859060"/>
          </a:xfrm>
          <a:prstGeom prst="rect">
            <a:avLst/>
          </a:prstGeom>
          <a:solidFill>
            <a:schemeClr val="bg2">
              <a:lumMod val="75000"/>
            </a:schemeClr>
          </a:solidFill>
          <a:ln w="19050" algn="ctr">
            <a:noFill/>
            <a:miter lim="800000"/>
            <a:headEnd/>
            <a:tailEnd/>
          </a:ln>
        </p:spPr>
        <p:txBody>
          <a:bodyPr wrap="square" lIns="88900" tIns="88900" rIns="88900" bIns="88900" rtlCol="0" anchor="t" anchorCtr="0"/>
          <a:lstStyle/>
          <a:p>
            <a:pPr algn="just">
              <a:lnSpc>
                <a:spcPct val="106000"/>
              </a:lnSpc>
              <a:buFont typeface="Wingdings 2" pitchFamily="18" charset="2"/>
              <a:buNone/>
            </a:pPr>
            <a:r>
              <a:rPr lang="pl-PL" sz="1600" i="1" dirty="0">
                <a:solidFill>
                  <a:schemeClr val="bg1"/>
                </a:solidFill>
              </a:rPr>
              <a:t>„</a:t>
            </a:r>
            <a:r>
              <a:rPr lang="pl-PL" sz="1600" b="1" i="1" dirty="0">
                <a:solidFill>
                  <a:schemeClr val="bg1"/>
                </a:solidFill>
              </a:rPr>
              <a:t>Istota sporu </a:t>
            </a:r>
            <a:r>
              <a:rPr lang="pl-PL" sz="1600" i="1" dirty="0">
                <a:solidFill>
                  <a:schemeClr val="bg1"/>
                </a:solidFill>
              </a:rPr>
              <a:t>sprowadza się do oceny </a:t>
            </a:r>
            <a:r>
              <a:rPr lang="pl-PL" sz="1600" b="1" i="1" dirty="0">
                <a:solidFill>
                  <a:schemeClr val="bg1"/>
                </a:solidFill>
              </a:rPr>
              <a:t>legalności zaskarżonego postanowienia</a:t>
            </a:r>
            <a:r>
              <a:rPr lang="pl-PL" sz="1600" i="1" dirty="0">
                <a:solidFill>
                  <a:schemeClr val="bg1"/>
                </a:solidFill>
              </a:rPr>
              <a:t>, które </a:t>
            </a:r>
            <a:r>
              <a:rPr lang="pl-PL" sz="1600" b="1" i="1" dirty="0">
                <a:solidFill>
                  <a:schemeClr val="bg1"/>
                </a:solidFill>
              </a:rPr>
              <a:t>utrzymało w mocy postanowienie </a:t>
            </a:r>
            <a:r>
              <a:rPr lang="pl-PL" sz="1600" i="1" dirty="0">
                <a:solidFill>
                  <a:schemeClr val="bg1"/>
                </a:solidFill>
              </a:rPr>
              <a:t>organu egzekucyjnego o umorzeniu postępowania egzekucyjnego wobec spółki na wniosek wierzyciela (art. 59 § 1 pkt 9 </a:t>
            </a:r>
            <a:r>
              <a:rPr lang="pl-PL" sz="1600" i="1" dirty="0" err="1">
                <a:solidFill>
                  <a:schemeClr val="bg1"/>
                </a:solidFill>
              </a:rPr>
              <a:t>EgzAdmU</a:t>
            </a:r>
            <a:r>
              <a:rPr lang="pl-PL" sz="1600" i="1" dirty="0">
                <a:solidFill>
                  <a:schemeClr val="bg1"/>
                </a:solidFill>
              </a:rPr>
              <a:t>) </a:t>
            </a:r>
            <a:r>
              <a:rPr lang="pl-PL" sz="1600" b="1" i="1" dirty="0">
                <a:solidFill>
                  <a:schemeClr val="bg1"/>
                </a:solidFill>
              </a:rPr>
              <a:t>w sytuacji, kiedy wystąpiły przesłanki umorzenia tego postępowania na podstawie art. 59 § 1 pkt 2 </a:t>
            </a:r>
            <a:r>
              <a:rPr lang="pl-PL" sz="1600" i="1" dirty="0" err="1">
                <a:solidFill>
                  <a:schemeClr val="bg1"/>
                </a:solidFill>
              </a:rPr>
              <a:t>EgzAdmU</a:t>
            </a:r>
            <a:r>
              <a:rPr lang="pl-PL" sz="1600" i="1" dirty="0">
                <a:solidFill>
                  <a:schemeClr val="bg1"/>
                </a:solidFill>
              </a:rPr>
              <a:t>.”</a:t>
            </a:r>
          </a:p>
        </p:txBody>
      </p:sp>
      <p:sp>
        <p:nvSpPr>
          <p:cNvPr id="8" name="Rectangle 7"/>
          <p:cNvSpPr/>
          <p:nvPr/>
        </p:nvSpPr>
        <p:spPr bwMode="gray">
          <a:xfrm>
            <a:off x="1658042" y="3625734"/>
            <a:ext cx="7027452" cy="2582576"/>
          </a:xfrm>
          <a:prstGeom prst="rect">
            <a:avLst/>
          </a:prstGeom>
          <a:solidFill>
            <a:schemeClr val="accent2">
              <a:lumMod val="60000"/>
              <a:lumOff val="40000"/>
            </a:schemeClr>
          </a:solidFill>
          <a:ln w="19050" algn="ctr">
            <a:noFill/>
            <a:miter lim="800000"/>
            <a:headEnd/>
            <a:tailEnd/>
          </a:ln>
        </p:spPr>
        <p:txBody>
          <a:bodyPr wrap="square" lIns="88900" tIns="88900" rIns="88900" bIns="88900" rtlCol="0" anchor="ctr" anchorCtr="0"/>
          <a:lstStyle/>
          <a:p>
            <a:pPr algn="just">
              <a:lnSpc>
                <a:spcPct val="106000"/>
              </a:lnSpc>
              <a:buFont typeface="Wingdings 2" pitchFamily="18" charset="2"/>
              <a:buNone/>
            </a:pPr>
            <a:r>
              <a:rPr lang="pl-PL" sz="1400" i="1" dirty="0" smtClean="0">
                <a:solidFill>
                  <a:schemeClr val="bg1"/>
                </a:solidFill>
              </a:rPr>
              <a:t>„</a:t>
            </a:r>
            <a:r>
              <a:rPr lang="pl-PL" sz="1600" i="1" dirty="0" smtClean="0">
                <a:solidFill>
                  <a:schemeClr val="bg1"/>
                </a:solidFill>
              </a:rPr>
              <a:t>Organ </a:t>
            </a:r>
            <a:r>
              <a:rPr lang="pl-PL" sz="1600" i="1" dirty="0">
                <a:solidFill>
                  <a:schemeClr val="bg1"/>
                </a:solidFill>
              </a:rPr>
              <a:t>egzekucyjny zgodził się ze spółką, że postępowanie egzekucyjne, w okolicznościach faktycznych sprawy, winno zostać umorzone na podstawie art. 59 § 1 pkt 2, a nie na podstawie art. 59 § 1 pkt 9, jednak, w jego ocenie, uchybienie to nie miało wpływu na istotę rozstrzygnięcia, tj. umorzenie postępowania egzekucyjnego</a:t>
            </a:r>
            <a:r>
              <a:rPr lang="pl-PL" sz="1600" i="1" dirty="0" smtClean="0">
                <a:solidFill>
                  <a:schemeClr val="bg1"/>
                </a:solidFill>
              </a:rPr>
              <a:t>.</a:t>
            </a:r>
          </a:p>
          <a:p>
            <a:pPr algn="just">
              <a:lnSpc>
                <a:spcPct val="106000"/>
              </a:lnSpc>
              <a:buFont typeface="Wingdings 2" pitchFamily="18" charset="2"/>
              <a:buNone/>
            </a:pPr>
            <a:endParaRPr lang="pl-PL" sz="1600" i="1" dirty="0">
              <a:solidFill>
                <a:schemeClr val="bg1"/>
              </a:solidFill>
            </a:endParaRPr>
          </a:p>
          <a:p>
            <a:pPr algn="just">
              <a:lnSpc>
                <a:spcPct val="106000"/>
              </a:lnSpc>
              <a:buFont typeface="Wingdings 2" pitchFamily="18" charset="2"/>
              <a:buNone/>
            </a:pPr>
            <a:r>
              <a:rPr lang="pl-PL" sz="1600" b="1" i="1" dirty="0">
                <a:solidFill>
                  <a:schemeClr val="bg1"/>
                </a:solidFill>
              </a:rPr>
              <a:t>Ze stanowiskiem organu odwoławczego nie można się zgodzić</a:t>
            </a:r>
            <a:r>
              <a:rPr lang="pl-PL" sz="1600" i="1" dirty="0" smtClean="0">
                <a:solidFill>
                  <a:schemeClr val="bg1"/>
                </a:solidFill>
              </a:rPr>
              <a:t>.”</a:t>
            </a:r>
            <a:endParaRPr lang="pl-PL" sz="1600" i="1" dirty="0">
              <a:solidFill>
                <a:schemeClr val="bg1"/>
              </a:solidFill>
            </a:endParaRPr>
          </a:p>
        </p:txBody>
      </p:sp>
      <p:sp>
        <p:nvSpPr>
          <p:cNvPr id="25" name="Freeform 429"/>
          <p:cNvSpPr>
            <a:spLocks noChangeAspect="1" noEditPoints="1"/>
          </p:cNvSpPr>
          <p:nvPr/>
        </p:nvSpPr>
        <p:spPr bwMode="auto">
          <a:xfrm>
            <a:off x="7544952" y="1870972"/>
            <a:ext cx="1120877" cy="1120877"/>
          </a:xfrm>
          <a:custGeom>
            <a:avLst/>
            <a:gdLst>
              <a:gd name="T0" fmla="*/ 236 w 512"/>
              <a:gd name="T1" fmla="*/ 209 h 512"/>
              <a:gd name="T2" fmla="*/ 244 w 512"/>
              <a:gd name="T3" fmla="*/ 236 h 512"/>
              <a:gd name="T4" fmla="*/ 151 w 512"/>
              <a:gd name="T5" fmla="*/ 262 h 512"/>
              <a:gd name="T6" fmla="*/ 144 w 512"/>
              <a:gd name="T7" fmla="*/ 234 h 512"/>
              <a:gd name="T8" fmla="*/ 236 w 512"/>
              <a:gd name="T9" fmla="*/ 209 h 512"/>
              <a:gd name="T10" fmla="*/ 327 w 512"/>
              <a:gd name="T11" fmla="*/ 177 h 512"/>
              <a:gd name="T12" fmla="*/ 255 w 512"/>
              <a:gd name="T13" fmla="*/ 196 h 512"/>
              <a:gd name="T14" fmla="*/ 266 w 512"/>
              <a:gd name="T15" fmla="*/ 237 h 512"/>
              <a:gd name="T16" fmla="*/ 338 w 512"/>
              <a:gd name="T17" fmla="*/ 218 h 512"/>
              <a:gd name="T18" fmla="*/ 333 w 512"/>
              <a:gd name="T19" fmla="*/ 197 h 512"/>
              <a:gd name="T20" fmla="*/ 327 w 512"/>
              <a:gd name="T21" fmla="*/ 177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406 w 512"/>
              <a:gd name="T33" fmla="*/ 222 h 512"/>
              <a:gd name="T34" fmla="*/ 383 w 512"/>
              <a:gd name="T35" fmla="*/ 139 h 512"/>
              <a:gd name="T36" fmla="*/ 378 w 512"/>
              <a:gd name="T37" fmla="*/ 133 h 512"/>
              <a:gd name="T38" fmla="*/ 370 w 512"/>
              <a:gd name="T39" fmla="*/ 132 h 512"/>
              <a:gd name="T40" fmla="*/ 329 w 512"/>
              <a:gd name="T41" fmla="*/ 143 h 512"/>
              <a:gd name="T42" fmla="*/ 322 w 512"/>
              <a:gd name="T43" fmla="*/ 156 h 512"/>
              <a:gd name="T44" fmla="*/ 239 w 512"/>
              <a:gd name="T45" fmla="*/ 179 h 512"/>
              <a:gd name="T46" fmla="*/ 232 w 512"/>
              <a:gd name="T47" fmla="*/ 188 h 512"/>
              <a:gd name="T48" fmla="*/ 128 w 512"/>
              <a:gd name="T49" fmla="*/ 216 h 512"/>
              <a:gd name="T50" fmla="*/ 126 w 512"/>
              <a:gd name="T51" fmla="*/ 209 h 512"/>
              <a:gd name="T52" fmla="*/ 113 w 512"/>
              <a:gd name="T53" fmla="*/ 202 h 512"/>
              <a:gd name="T54" fmla="*/ 106 w 512"/>
              <a:gd name="T55" fmla="*/ 215 h 512"/>
              <a:gd name="T56" fmla="*/ 128 w 512"/>
              <a:gd name="T57" fmla="*/ 297 h 512"/>
              <a:gd name="T58" fmla="*/ 138 w 512"/>
              <a:gd name="T59" fmla="*/ 305 h 512"/>
              <a:gd name="T60" fmla="*/ 141 w 512"/>
              <a:gd name="T61" fmla="*/ 305 h 512"/>
              <a:gd name="T62" fmla="*/ 149 w 512"/>
              <a:gd name="T63" fmla="*/ 292 h 512"/>
              <a:gd name="T64" fmla="*/ 147 w 512"/>
              <a:gd name="T65" fmla="*/ 285 h 512"/>
              <a:gd name="T66" fmla="*/ 243 w 512"/>
              <a:gd name="T67" fmla="*/ 259 h 512"/>
              <a:gd name="T68" fmla="*/ 192 w 512"/>
              <a:gd name="T69" fmla="*/ 401 h 512"/>
              <a:gd name="T70" fmla="*/ 199 w 512"/>
              <a:gd name="T71" fmla="*/ 415 h 512"/>
              <a:gd name="T72" fmla="*/ 202 w 512"/>
              <a:gd name="T73" fmla="*/ 416 h 512"/>
              <a:gd name="T74" fmla="*/ 212 w 512"/>
              <a:gd name="T75" fmla="*/ 409 h 512"/>
              <a:gd name="T76" fmla="*/ 245 w 512"/>
              <a:gd name="T77" fmla="*/ 317 h 512"/>
              <a:gd name="T78" fmla="*/ 245 w 512"/>
              <a:gd name="T79" fmla="*/ 405 h 512"/>
              <a:gd name="T80" fmla="*/ 256 w 512"/>
              <a:gd name="T81" fmla="*/ 416 h 512"/>
              <a:gd name="T82" fmla="*/ 266 w 512"/>
              <a:gd name="T83" fmla="*/ 405 h 512"/>
              <a:gd name="T84" fmla="*/ 266 w 512"/>
              <a:gd name="T85" fmla="*/ 317 h 512"/>
              <a:gd name="T86" fmla="*/ 299 w 512"/>
              <a:gd name="T87" fmla="*/ 409 h 512"/>
              <a:gd name="T88" fmla="*/ 309 w 512"/>
              <a:gd name="T89" fmla="*/ 416 h 512"/>
              <a:gd name="T90" fmla="*/ 313 w 512"/>
              <a:gd name="T91" fmla="*/ 415 h 512"/>
              <a:gd name="T92" fmla="*/ 319 w 512"/>
              <a:gd name="T93" fmla="*/ 401 h 512"/>
              <a:gd name="T94" fmla="*/ 268 w 512"/>
              <a:gd name="T95" fmla="*/ 259 h 512"/>
              <a:gd name="T96" fmla="*/ 344 w 512"/>
              <a:gd name="T97" fmla="*/ 238 h 512"/>
              <a:gd name="T98" fmla="*/ 344 w 512"/>
              <a:gd name="T99" fmla="*/ 238 h 512"/>
              <a:gd name="T100" fmla="*/ 354 w 512"/>
              <a:gd name="T101" fmla="*/ 246 h 512"/>
              <a:gd name="T102" fmla="*/ 357 w 512"/>
              <a:gd name="T103" fmla="*/ 246 h 512"/>
              <a:gd name="T104" fmla="*/ 398 w 512"/>
              <a:gd name="T105" fmla="*/ 235 h 512"/>
              <a:gd name="T106" fmla="*/ 405 w 512"/>
              <a:gd name="T107" fmla="*/ 230 h 512"/>
              <a:gd name="T108" fmla="*/ 406 w 512"/>
              <a:gd name="T109" fmla="*/ 222 h 512"/>
              <a:gd name="T110" fmla="*/ 345 w 512"/>
              <a:gd name="T111" fmla="*/ 161 h 512"/>
              <a:gd name="T112" fmla="*/ 362 w 512"/>
              <a:gd name="T113" fmla="*/ 222 h 512"/>
              <a:gd name="T114" fmla="*/ 382 w 512"/>
              <a:gd name="T115" fmla="*/ 217 h 512"/>
              <a:gd name="T116" fmla="*/ 366 w 512"/>
              <a:gd name="T117" fmla="*/ 155 h 512"/>
              <a:gd name="T118" fmla="*/ 345 w 512"/>
              <a:gd name="T119" fmla="*/ 16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2" h="512">
                <a:moveTo>
                  <a:pt x="236" y="209"/>
                </a:moveTo>
                <a:cubicBezTo>
                  <a:pt x="244" y="236"/>
                  <a:pt x="244" y="236"/>
                  <a:pt x="244" y="236"/>
                </a:cubicBezTo>
                <a:cubicBezTo>
                  <a:pt x="151" y="262"/>
                  <a:pt x="151" y="262"/>
                  <a:pt x="151" y="262"/>
                </a:cubicBezTo>
                <a:cubicBezTo>
                  <a:pt x="144" y="234"/>
                  <a:pt x="144" y="234"/>
                  <a:pt x="144" y="234"/>
                </a:cubicBezTo>
                <a:lnTo>
                  <a:pt x="236" y="209"/>
                </a:lnTo>
                <a:close/>
                <a:moveTo>
                  <a:pt x="327" y="177"/>
                </a:moveTo>
                <a:cubicBezTo>
                  <a:pt x="255" y="196"/>
                  <a:pt x="255" y="196"/>
                  <a:pt x="255" y="196"/>
                </a:cubicBezTo>
                <a:cubicBezTo>
                  <a:pt x="266" y="237"/>
                  <a:pt x="266" y="237"/>
                  <a:pt x="266" y="237"/>
                </a:cubicBezTo>
                <a:cubicBezTo>
                  <a:pt x="338" y="218"/>
                  <a:pt x="338" y="218"/>
                  <a:pt x="338" y="218"/>
                </a:cubicBezTo>
                <a:cubicBezTo>
                  <a:pt x="333" y="197"/>
                  <a:pt x="333" y="197"/>
                  <a:pt x="333" y="197"/>
                </a:cubicBezTo>
                <a:lnTo>
                  <a:pt x="327" y="177"/>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6" y="222"/>
                </a:moveTo>
                <a:cubicBezTo>
                  <a:pt x="383" y="139"/>
                  <a:pt x="383" y="139"/>
                  <a:pt x="383" y="139"/>
                </a:cubicBezTo>
                <a:cubicBezTo>
                  <a:pt x="383" y="136"/>
                  <a:pt x="381" y="134"/>
                  <a:pt x="378" y="133"/>
                </a:cubicBezTo>
                <a:cubicBezTo>
                  <a:pt x="376" y="131"/>
                  <a:pt x="373" y="131"/>
                  <a:pt x="370" y="132"/>
                </a:cubicBezTo>
                <a:cubicBezTo>
                  <a:pt x="329" y="143"/>
                  <a:pt x="329" y="143"/>
                  <a:pt x="329" y="143"/>
                </a:cubicBezTo>
                <a:cubicBezTo>
                  <a:pt x="323" y="145"/>
                  <a:pt x="320" y="150"/>
                  <a:pt x="322" y="156"/>
                </a:cubicBezTo>
                <a:cubicBezTo>
                  <a:pt x="239" y="179"/>
                  <a:pt x="239" y="179"/>
                  <a:pt x="239" y="179"/>
                </a:cubicBezTo>
                <a:cubicBezTo>
                  <a:pt x="235" y="180"/>
                  <a:pt x="232" y="184"/>
                  <a:pt x="232" y="188"/>
                </a:cubicBezTo>
                <a:cubicBezTo>
                  <a:pt x="128" y="216"/>
                  <a:pt x="128" y="216"/>
                  <a:pt x="128" y="216"/>
                </a:cubicBezTo>
                <a:cubicBezTo>
                  <a:pt x="126" y="209"/>
                  <a:pt x="126" y="209"/>
                  <a:pt x="126" y="209"/>
                </a:cubicBezTo>
                <a:cubicBezTo>
                  <a:pt x="125" y="204"/>
                  <a:pt x="119" y="200"/>
                  <a:pt x="113" y="202"/>
                </a:cubicBezTo>
                <a:cubicBezTo>
                  <a:pt x="107" y="204"/>
                  <a:pt x="104" y="209"/>
                  <a:pt x="106" y="215"/>
                </a:cubicBezTo>
                <a:cubicBezTo>
                  <a:pt x="128" y="297"/>
                  <a:pt x="128" y="297"/>
                  <a:pt x="128" y="297"/>
                </a:cubicBezTo>
                <a:cubicBezTo>
                  <a:pt x="129" y="302"/>
                  <a:pt x="134" y="305"/>
                  <a:pt x="138" y="305"/>
                </a:cubicBezTo>
                <a:cubicBezTo>
                  <a:pt x="139" y="305"/>
                  <a:pt x="140" y="305"/>
                  <a:pt x="141" y="305"/>
                </a:cubicBezTo>
                <a:cubicBezTo>
                  <a:pt x="147" y="303"/>
                  <a:pt x="150" y="298"/>
                  <a:pt x="149" y="292"/>
                </a:cubicBezTo>
                <a:cubicBezTo>
                  <a:pt x="147" y="285"/>
                  <a:pt x="147" y="285"/>
                  <a:pt x="147" y="285"/>
                </a:cubicBezTo>
                <a:cubicBezTo>
                  <a:pt x="243" y="259"/>
                  <a:pt x="243" y="259"/>
                  <a:pt x="243" y="259"/>
                </a:cubicBezTo>
                <a:cubicBezTo>
                  <a:pt x="192" y="401"/>
                  <a:pt x="192" y="401"/>
                  <a:pt x="192" y="401"/>
                </a:cubicBezTo>
                <a:cubicBezTo>
                  <a:pt x="190" y="407"/>
                  <a:pt x="193" y="413"/>
                  <a:pt x="199" y="415"/>
                </a:cubicBezTo>
                <a:cubicBezTo>
                  <a:pt x="200" y="415"/>
                  <a:pt x="201" y="416"/>
                  <a:pt x="202" y="416"/>
                </a:cubicBezTo>
                <a:cubicBezTo>
                  <a:pt x="207" y="416"/>
                  <a:pt x="211" y="413"/>
                  <a:pt x="212" y="409"/>
                </a:cubicBezTo>
                <a:cubicBezTo>
                  <a:pt x="245" y="317"/>
                  <a:pt x="245" y="317"/>
                  <a:pt x="245" y="317"/>
                </a:cubicBezTo>
                <a:cubicBezTo>
                  <a:pt x="245" y="405"/>
                  <a:pt x="245" y="405"/>
                  <a:pt x="245" y="405"/>
                </a:cubicBezTo>
                <a:cubicBezTo>
                  <a:pt x="245" y="411"/>
                  <a:pt x="250" y="416"/>
                  <a:pt x="256" y="416"/>
                </a:cubicBezTo>
                <a:cubicBezTo>
                  <a:pt x="262" y="416"/>
                  <a:pt x="266" y="411"/>
                  <a:pt x="266" y="405"/>
                </a:cubicBezTo>
                <a:cubicBezTo>
                  <a:pt x="266" y="317"/>
                  <a:pt x="266" y="317"/>
                  <a:pt x="266" y="317"/>
                </a:cubicBezTo>
                <a:cubicBezTo>
                  <a:pt x="299" y="409"/>
                  <a:pt x="299" y="409"/>
                  <a:pt x="299" y="409"/>
                </a:cubicBezTo>
                <a:cubicBezTo>
                  <a:pt x="301" y="413"/>
                  <a:pt x="305" y="416"/>
                  <a:pt x="309" y="416"/>
                </a:cubicBezTo>
                <a:cubicBezTo>
                  <a:pt x="310" y="416"/>
                  <a:pt x="311" y="415"/>
                  <a:pt x="313" y="415"/>
                </a:cubicBezTo>
                <a:cubicBezTo>
                  <a:pt x="318" y="413"/>
                  <a:pt x="321" y="407"/>
                  <a:pt x="319" y="401"/>
                </a:cubicBezTo>
                <a:cubicBezTo>
                  <a:pt x="268" y="259"/>
                  <a:pt x="268" y="259"/>
                  <a:pt x="268" y="259"/>
                </a:cubicBezTo>
                <a:cubicBezTo>
                  <a:pt x="344" y="238"/>
                  <a:pt x="344" y="238"/>
                  <a:pt x="344" y="238"/>
                </a:cubicBezTo>
                <a:cubicBezTo>
                  <a:pt x="344" y="238"/>
                  <a:pt x="344" y="238"/>
                  <a:pt x="344" y="238"/>
                </a:cubicBezTo>
                <a:cubicBezTo>
                  <a:pt x="345" y="243"/>
                  <a:pt x="350" y="246"/>
                  <a:pt x="354" y="246"/>
                </a:cubicBezTo>
                <a:cubicBezTo>
                  <a:pt x="355" y="246"/>
                  <a:pt x="356" y="246"/>
                  <a:pt x="357" y="246"/>
                </a:cubicBezTo>
                <a:cubicBezTo>
                  <a:pt x="398" y="235"/>
                  <a:pt x="398" y="235"/>
                  <a:pt x="398" y="235"/>
                </a:cubicBezTo>
                <a:cubicBezTo>
                  <a:pt x="401" y="234"/>
                  <a:pt x="403" y="232"/>
                  <a:pt x="405" y="230"/>
                </a:cubicBezTo>
                <a:cubicBezTo>
                  <a:pt x="406" y="227"/>
                  <a:pt x="407" y="224"/>
                  <a:pt x="406" y="222"/>
                </a:cubicBezTo>
                <a:close/>
                <a:moveTo>
                  <a:pt x="345" y="161"/>
                </a:moveTo>
                <a:cubicBezTo>
                  <a:pt x="362" y="222"/>
                  <a:pt x="362" y="222"/>
                  <a:pt x="362" y="222"/>
                </a:cubicBezTo>
                <a:cubicBezTo>
                  <a:pt x="382" y="217"/>
                  <a:pt x="382" y="217"/>
                  <a:pt x="382" y="217"/>
                </a:cubicBezTo>
                <a:cubicBezTo>
                  <a:pt x="366" y="155"/>
                  <a:pt x="366" y="155"/>
                  <a:pt x="366" y="155"/>
                </a:cubicBezTo>
                <a:lnTo>
                  <a:pt x="345" y="161"/>
                </a:ln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7" name="Freeform 1002"/>
          <p:cNvSpPr>
            <a:spLocks noChangeAspect="1" noEditPoints="1"/>
          </p:cNvSpPr>
          <p:nvPr/>
        </p:nvSpPr>
        <p:spPr bwMode="auto">
          <a:xfrm>
            <a:off x="376237" y="4356583"/>
            <a:ext cx="1120877" cy="1120877"/>
          </a:xfrm>
          <a:custGeom>
            <a:avLst/>
            <a:gdLst>
              <a:gd name="T0" fmla="*/ 151 w 512"/>
              <a:gd name="T1" fmla="*/ 166 h 512"/>
              <a:gd name="T2" fmla="*/ 346 w 512"/>
              <a:gd name="T3" fmla="*/ 362 h 512"/>
              <a:gd name="T4" fmla="*/ 256 w 512"/>
              <a:gd name="T5" fmla="*/ 395 h 512"/>
              <a:gd name="T6" fmla="*/ 117 w 512"/>
              <a:gd name="T7" fmla="*/ 256 h 512"/>
              <a:gd name="T8" fmla="*/ 151 w 512"/>
              <a:gd name="T9" fmla="*/ 166 h 512"/>
              <a:gd name="T10" fmla="*/ 256 w 512"/>
              <a:gd name="T11" fmla="*/ 118 h 512"/>
              <a:gd name="T12" fmla="*/ 166 w 512"/>
              <a:gd name="T13" fmla="*/ 151 h 512"/>
              <a:gd name="T14" fmla="*/ 361 w 512"/>
              <a:gd name="T15" fmla="*/ 346 h 512"/>
              <a:gd name="T16" fmla="*/ 395 w 512"/>
              <a:gd name="T17" fmla="*/ 256 h 512"/>
              <a:gd name="T18" fmla="*/ 256 w 512"/>
              <a:gd name="T19" fmla="*/ 118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416 w 512"/>
              <a:gd name="T31" fmla="*/ 256 h 512"/>
              <a:gd name="T32" fmla="*/ 256 w 512"/>
              <a:gd name="T33" fmla="*/ 96 h 512"/>
              <a:gd name="T34" fmla="*/ 96 w 512"/>
              <a:gd name="T35" fmla="*/ 256 h 512"/>
              <a:gd name="T36" fmla="*/ 256 w 512"/>
              <a:gd name="T37" fmla="*/ 416 h 512"/>
              <a:gd name="T38" fmla="*/ 416 w 512"/>
              <a:gd name="T3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512">
                <a:moveTo>
                  <a:pt x="151" y="166"/>
                </a:moveTo>
                <a:cubicBezTo>
                  <a:pt x="346" y="362"/>
                  <a:pt x="346" y="362"/>
                  <a:pt x="346" y="362"/>
                </a:cubicBezTo>
                <a:cubicBezTo>
                  <a:pt x="322" y="382"/>
                  <a:pt x="290" y="395"/>
                  <a:pt x="256" y="395"/>
                </a:cubicBezTo>
                <a:cubicBezTo>
                  <a:pt x="180" y="395"/>
                  <a:pt x="117" y="333"/>
                  <a:pt x="117" y="256"/>
                </a:cubicBezTo>
                <a:cubicBezTo>
                  <a:pt x="117" y="222"/>
                  <a:pt x="130" y="190"/>
                  <a:pt x="151" y="166"/>
                </a:cubicBezTo>
                <a:close/>
                <a:moveTo>
                  <a:pt x="256" y="118"/>
                </a:moveTo>
                <a:cubicBezTo>
                  <a:pt x="222" y="118"/>
                  <a:pt x="190" y="130"/>
                  <a:pt x="166" y="151"/>
                </a:cubicBezTo>
                <a:cubicBezTo>
                  <a:pt x="361" y="346"/>
                  <a:pt x="361" y="346"/>
                  <a:pt x="361" y="346"/>
                </a:cubicBezTo>
                <a:cubicBezTo>
                  <a:pt x="382" y="322"/>
                  <a:pt x="395" y="291"/>
                  <a:pt x="395" y="256"/>
                </a:cubicBezTo>
                <a:cubicBezTo>
                  <a:pt x="395" y="180"/>
                  <a:pt x="332" y="118"/>
                  <a:pt x="256" y="118"/>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416" y="256"/>
                </a:moveTo>
                <a:cubicBezTo>
                  <a:pt x="416" y="168"/>
                  <a:pt x="344" y="96"/>
                  <a:pt x="256" y="96"/>
                </a:cubicBezTo>
                <a:cubicBezTo>
                  <a:pt x="168" y="96"/>
                  <a:pt x="96" y="168"/>
                  <a:pt x="96" y="256"/>
                </a:cubicBezTo>
                <a:cubicBezTo>
                  <a:pt x="96" y="345"/>
                  <a:pt x="168" y="416"/>
                  <a:pt x="256" y="416"/>
                </a:cubicBezTo>
                <a:cubicBezTo>
                  <a:pt x="344" y="416"/>
                  <a:pt x="416" y="345"/>
                  <a:pt x="416" y="256"/>
                </a:cubicBezTo>
                <a:close/>
              </a:path>
            </a:pathLst>
          </a:custGeom>
          <a:solidFill>
            <a:schemeClr val="accent2">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 name="Text Placeholder 1"/>
          <p:cNvSpPr>
            <a:spLocks noGrp="1"/>
          </p:cNvSpPr>
          <p:nvPr>
            <p:ph type="body" sz="quarter" idx="13"/>
          </p:nvPr>
        </p:nvSpPr>
        <p:spPr/>
        <p:txBody>
          <a:bodyPr/>
          <a:lstStyle/>
          <a:p>
            <a:r>
              <a:rPr lang="pl-PL" dirty="0"/>
              <a:t>Uzasadnienie</a:t>
            </a:r>
            <a:endParaRPr lang="en-US" dirty="0"/>
          </a:p>
          <a:p>
            <a:endParaRPr lang="en-US" dirty="0"/>
          </a:p>
        </p:txBody>
      </p:sp>
    </p:spTree>
    <p:extLst>
      <p:ext uri="{BB962C8B-B14F-4D97-AF65-F5344CB8AC3E}">
        <p14:creationId xmlns:p14="http://schemas.microsoft.com/office/powerpoint/2010/main" val="418891325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Wyrok I SA/</a:t>
            </a:r>
            <a:r>
              <a:rPr lang="pl-PL" dirty="0" err="1" smtClean="0"/>
              <a:t>Gl</a:t>
            </a:r>
            <a:r>
              <a:rPr lang="pl-PL" dirty="0" smtClean="0"/>
              <a:t> 1286/16</a:t>
            </a:r>
            <a:endParaRPr lang="en-US" dirty="0"/>
          </a:p>
        </p:txBody>
      </p:sp>
      <p:sp>
        <p:nvSpPr>
          <p:cNvPr id="6" name="Rectangle 5"/>
          <p:cNvSpPr/>
          <p:nvPr/>
        </p:nvSpPr>
        <p:spPr bwMode="gray">
          <a:xfrm>
            <a:off x="376238" y="1472863"/>
            <a:ext cx="7066782" cy="2401047"/>
          </a:xfrm>
          <a:prstGeom prst="rect">
            <a:avLst/>
          </a:prstGeom>
          <a:solidFill>
            <a:schemeClr val="tx1">
              <a:lumMod val="65000"/>
              <a:lumOff val="35000"/>
            </a:schemeClr>
          </a:solidFill>
          <a:ln w="19050" algn="ctr">
            <a:noFill/>
            <a:miter lim="800000"/>
            <a:headEnd/>
            <a:tailEnd/>
          </a:ln>
        </p:spPr>
        <p:txBody>
          <a:bodyPr wrap="square" lIns="88900" tIns="88900" rIns="88900" bIns="88900" rtlCol="0" anchor="t" anchorCtr="0"/>
          <a:lstStyle/>
          <a:p>
            <a:pPr algn="just">
              <a:lnSpc>
                <a:spcPct val="106000"/>
              </a:lnSpc>
              <a:buFont typeface="Wingdings 2" pitchFamily="18" charset="2"/>
              <a:buNone/>
            </a:pPr>
            <a:r>
              <a:rPr lang="pl-PL" sz="1400" i="1" dirty="0" smtClean="0">
                <a:solidFill>
                  <a:schemeClr val="bg1"/>
                </a:solidFill>
              </a:rPr>
              <a:t>„Organ </a:t>
            </a:r>
            <a:r>
              <a:rPr lang="pl-PL" sz="1400" i="1" dirty="0">
                <a:solidFill>
                  <a:schemeClr val="bg1"/>
                </a:solidFill>
              </a:rPr>
              <a:t>egzekucyjny </a:t>
            </a:r>
            <a:r>
              <a:rPr lang="pl-PL" sz="1400" b="1" i="1" dirty="0">
                <a:solidFill>
                  <a:schemeClr val="bg1"/>
                </a:solidFill>
              </a:rPr>
              <a:t>umarza postępowanie z urzędu, gdy w jakikolwiek sposób uzyska informacje o przyczynach uzasadniających umorzenie</a:t>
            </a:r>
            <a:r>
              <a:rPr lang="pl-PL" sz="1400" i="1" dirty="0">
                <a:solidFill>
                  <a:schemeClr val="bg1"/>
                </a:solidFill>
              </a:rPr>
              <a:t>. Wystąpienie przesłanek stanowiących podstawę umorzenia postępowania </a:t>
            </a:r>
            <a:r>
              <a:rPr lang="pl-PL" sz="1400" i="1" dirty="0" smtClean="0">
                <a:solidFill>
                  <a:schemeClr val="bg1"/>
                </a:solidFill>
              </a:rPr>
              <a:t>obliguje zawsze do </a:t>
            </a:r>
            <a:r>
              <a:rPr lang="pl-PL" sz="1400" i="1" dirty="0">
                <a:solidFill>
                  <a:schemeClr val="bg1"/>
                </a:solidFill>
              </a:rPr>
              <a:t>takiego zakończenia postępowania egzekucyjnego, </a:t>
            </a:r>
            <a:r>
              <a:rPr lang="pl-PL" sz="1400" b="1" i="1" dirty="0">
                <a:solidFill>
                  <a:schemeClr val="bg1"/>
                </a:solidFill>
              </a:rPr>
              <a:t>bez </a:t>
            </a:r>
            <a:r>
              <a:rPr lang="pl-PL" sz="1400" b="1" i="1" dirty="0" smtClean="0">
                <a:solidFill>
                  <a:schemeClr val="bg1"/>
                </a:solidFill>
              </a:rPr>
              <a:t>względu </a:t>
            </a:r>
            <a:r>
              <a:rPr lang="pl-PL" sz="1400" b="1" i="1" dirty="0">
                <a:solidFill>
                  <a:schemeClr val="bg1"/>
                </a:solidFill>
              </a:rPr>
              <a:t>na to, czy zostaną one stwierdzone z urzędu, czy też wyjdą na jaw w wyniku zgłoszonych zarzutów, bądź też w inny sposób zostaną zakomunikowane organowi </a:t>
            </a:r>
            <a:r>
              <a:rPr lang="pl-PL" sz="1400" b="1" i="1" dirty="0" smtClean="0">
                <a:solidFill>
                  <a:schemeClr val="bg1"/>
                </a:solidFill>
              </a:rPr>
              <a:t>egzekucyjnemu </a:t>
            </a:r>
            <a:r>
              <a:rPr lang="pl-PL" sz="1400" i="1" dirty="0" smtClean="0">
                <a:solidFill>
                  <a:schemeClr val="bg1"/>
                </a:solidFill>
              </a:rPr>
              <a:t>(zob. P. Pietrasz komentarz do art. 59 ustawy o postępowaniu egzekucyjnym w administracji, Kijowski D.R. (red.) Ustawa o postępowaniu egzekucyjnym w administracji. Komentarz. Lex, 2015).”</a:t>
            </a:r>
            <a:endParaRPr lang="pl-PL" sz="1400" i="1" dirty="0">
              <a:solidFill>
                <a:schemeClr val="bg1"/>
              </a:solidFill>
            </a:endParaRPr>
          </a:p>
        </p:txBody>
      </p:sp>
      <p:sp>
        <p:nvSpPr>
          <p:cNvPr id="11" name="Freeform 518"/>
          <p:cNvSpPr>
            <a:spLocks noChangeAspect="1" noEditPoints="1"/>
          </p:cNvSpPr>
          <p:nvPr/>
        </p:nvSpPr>
        <p:spPr bwMode="auto">
          <a:xfrm>
            <a:off x="7542188" y="2110184"/>
            <a:ext cx="1126405" cy="1126405"/>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bwMode="gray">
          <a:xfrm>
            <a:off x="376237" y="3873910"/>
            <a:ext cx="8391525" cy="2438401"/>
          </a:xfrm>
          <a:prstGeom prst="rect">
            <a:avLst/>
          </a:prstGeom>
          <a:solidFill>
            <a:schemeClr val="bg2">
              <a:lumMod val="75000"/>
            </a:schemeClr>
          </a:solidFill>
          <a:ln w="19050" algn="ctr">
            <a:noFill/>
            <a:miter lim="800000"/>
            <a:headEnd/>
            <a:tailEnd/>
          </a:ln>
        </p:spPr>
        <p:txBody>
          <a:bodyPr wrap="square" lIns="88900" tIns="88900" rIns="88900" bIns="88900" rtlCol="0" anchor="ctr" anchorCtr="0"/>
          <a:lstStyle/>
          <a:p>
            <a:pPr algn="just">
              <a:lnSpc>
                <a:spcPct val="106000"/>
              </a:lnSpc>
              <a:buFont typeface="Wingdings 2" pitchFamily="18" charset="2"/>
              <a:buNone/>
            </a:pPr>
            <a:r>
              <a:rPr lang="pl-PL" sz="1400" i="1" dirty="0" smtClean="0">
                <a:solidFill>
                  <a:schemeClr val="bg1"/>
                </a:solidFill>
              </a:rPr>
              <a:t>„(…) organ </a:t>
            </a:r>
            <a:r>
              <a:rPr lang="pl-PL" sz="1400" i="1" dirty="0">
                <a:solidFill>
                  <a:schemeClr val="bg1"/>
                </a:solidFill>
              </a:rPr>
              <a:t>egzekucyjny, wobec pozyskania informacji o uchyleniu przez Kolegium decyzji wierzyciela będącej podstawą wystawienia tytułów egzekucyjnych, zobowiązany był do umorzenia postępowania egzekucyjnego na podstawie art. 59 § 2 pkt 2. </a:t>
            </a:r>
            <a:r>
              <a:rPr lang="pl-PL" sz="1400" i="1" dirty="0" err="1">
                <a:solidFill>
                  <a:schemeClr val="bg1"/>
                </a:solidFill>
              </a:rPr>
              <a:t>EgzAdmU</a:t>
            </a:r>
            <a:r>
              <a:rPr lang="pl-PL" sz="1400" i="1" dirty="0">
                <a:solidFill>
                  <a:schemeClr val="bg1"/>
                </a:solidFill>
              </a:rPr>
              <a:t> Sąd podziela wyrażony w doktrynie i orzecznictwie pogląd, że </a:t>
            </a:r>
            <a:r>
              <a:rPr lang="pl-PL" sz="1400" b="1" i="1" u="sng" dirty="0">
                <a:solidFill>
                  <a:schemeClr val="bg1"/>
                </a:solidFill>
              </a:rPr>
              <a:t>w przypadku zbiegu przesłanek umorzenia postępowania egzekucyjnego określonych w art. 59 § 1 pkt 9 </a:t>
            </a:r>
            <a:r>
              <a:rPr lang="pl-PL" sz="1400" b="1" i="1" u="sng" dirty="0" err="1">
                <a:solidFill>
                  <a:schemeClr val="bg1"/>
                </a:solidFill>
              </a:rPr>
              <a:t>EgzAdmU</a:t>
            </a:r>
            <a:r>
              <a:rPr lang="pl-PL" sz="1400" b="1" i="1" u="sng" dirty="0">
                <a:solidFill>
                  <a:schemeClr val="bg1"/>
                </a:solidFill>
              </a:rPr>
              <a:t> oraz w art. 59 § 1 pkt 1-8 i 10 </a:t>
            </a:r>
            <a:r>
              <a:rPr lang="pl-PL" sz="1400" b="1" i="1" u="sng" dirty="0" err="1">
                <a:solidFill>
                  <a:schemeClr val="bg1"/>
                </a:solidFill>
              </a:rPr>
              <a:t>EgzAdmU</a:t>
            </a:r>
            <a:r>
              <a:rPr lang="pl-PL" sz="1400" b="1" i="1" u="sng" dirty="0">
                <a:solidFill>
                  <a:schemeClr val="bg1"/>
                </a:solidFill>
              </a:rPr>
              <a:t> podstawę umorzenia postępowania stanowią przesłanki wymienione w art. 59 § 1 pkt 1-8 i 10 </a:t>
            </a:r>
            <a:r>
              <a:rPr lang="pl-PL" sz="1400" b="1" i="1" u="sng" dirty="0" err="1">
                <a:solidFill>
                  <a:schemeClr val="bg1"/>
                </a:solidFill>
              </a:rPr>
              <a:t>EgzAdmU</a:t>
            </a:r>
            <a:r>
              <a:rPr lang="pl-PL" sz="1400" b="1" i="1" u="sng" dirty="0">
                <a:solidFill>
                  <a:schemeClr val="bg1"/>
                </a:solidFill>
              </a:rPr>
              <a:t> </a:t>
            </a:r>
            <a:r>
              <a:rPr lang="pl-PL" sz="1400" i="1" u="sng" dirty="0">
                <a:solidFill>
                  <a:schemeClr val="bg1"/>
                </a:solidFill>
              </a:rPr>
              <a:t>Innymi słowy, </a:t>
            </a:r>
            <a:r>
              <a:rPr lang="pl-PL" sz="1400" b="1" i="1" u="sng" dirty="0">
                <a:solidFill>
                  <a:schemeClr val="bg1"/>
                </a:solidFill>
              </a:rPr>
              <a:t>istnienie przesłanki do umorzenia z art. 59 § 1 pkt 1-8 i 10 </a:t>
            </a:r>
            <a:r>
              <a:rPr lang="pl-PL" sz="1400" b="1" i="1" u="sng" dirty="0" err="1">
                <a:solidFill>
                  <a:schemeClr val="bg1"/>
                </a:solidFill>
              </a:rPr>
              <a:t>EgzAdmU</a:t>
            </a:r>
            <a:r>
              <a:rPr lang="pl-PL" sz="1400" b="1" i="1" u="sng" dirty="0">
                <a:solidFill>
                  <a:schemeClr val="bg1"/>
                </a:solidFill>
              </a:rPr>
              <a:t> wyklucza dopuszczalność umorzenia postępowania na wniosek wierzyciela (pkt 9</a:t>
            </a:r>
            <a:r>
              <a:rPr lang="pl-PL" sz="1400" b="1" i="1" u="sng" dirty="0" smtClean="0">
                <a:solidFill>
                  <a:schemeClr val="bg1"/>
                </a:solidFill>
              </a:rPr>
              <a:t>).</a:t>
            </a:r>
            <a:r>
              <a:rPr lang="pl-PL" sz="1400" i="1" u="sng" dirty="0" smtClean="0">
                <a:solidFill>
                  <a:schemeClr val="bg1"/>
                </a:solidFill>
              </a:rPr>
              <a:t>”</a:t>
            </a:r>
          </a:p>
        </p:txBody>
      </p:sp>
      <p:sp>
        <p:nvSpPr>
          <p:cNvPr id="2" name="Text Placeholder 1"/>
          <p:cNvSpPr>
            <a:spLocks noGrp="1"/>
          </p:cNvSpPr>
          <p:nvPr>
            <p:ph type="body" sz="quarter" idx="13"/>
          </p:nvPr>
        </p:nvSpPr>
        <p:spPr/>
        <p:txBody>
          <a:bodyPr/>
          <a:lstStyle/>
          <a:p>
            <a:r>
              <a:rPr lang="pl-PL" dirty="0"/>
              <a:t>Uzasadnienie</a:t>
            </a:r>
            <a:endParaRPr lang="en-US" dirty="0"/>
          </a:p>
          <a:p>
            <a:endParaRPr lang="en-US" dirty="0"/>
          </a:p>
        </p:txBody>
      </p:sp>
    </p:spTree>
    <p:extLst>
      <p:ext uri="{BB962C8B-B14F-4D97-AF65-F5344CB8AC3E}">
        <p14:creationId xmlns:p14="http://schemas.microsoft.com/office/powerpoint/2010/main" val="203727917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Wyrok I SA/</a:t>
            </a:r>
            <a:r>
              <a:rPr lang="pl-PL" dirty="0" err="1" smtClean="0"/>
              <a:t>Gl</a:t>
            </a:r>
            <a:r>
              <a:rPr lang="pl-PL" dirty="0" smtClean="0"/>
              <a:t> 1286/16</a:t>
            </a:r>
            <a:endParaRPr lang="en-US" dirty="0"/>
          </a:p>
        </p:txBody>
      </p:sp>
      <p:sp>
        <p:nvSpPr>
          <p:cNvPr id="6" name="Rectangle 5"/>
          <p:cNvSpPr/>
          <p:nvPr/>
        </p:nvSpPr>
        <p:spPr bwMode="gray">
          <a:xfrm>
            <a:off x="376238" y="1472864"/>
            <a:ext cx="8391524" cy="1712788"/>
          </a:xfrm>
          <a:prstGeom prst="rect">
            <a:avLst/>
          </a:prstGeom>
          <a:solidFill>
            <a:schemeClr val="bg2">
              <a:lumMod val="75000"/>
            </a:schemeClr>
          </a:solidFill>
          <a:ln w="19050" algn="ctr">
            <a:noFill/>
            <a:miter lim="800000"/>
            <a:headEnd/>
            <a:tailEnd/>
          </a:ln>
        </p:spPr>
        <p:txBody>
          <a:bodyPr wrap="square" lIns="88900" tIns="88900" rIns="88900" bIns="88900" rtlCol="0" anchor="t" anchorCtr="0"/>
          <a:lstStyle/>
          <a:p>
            <a:pPr algn="just">
              <a:lnSpc>
                <a:spcPct val="106000"/>
              </a:lnSpc>
              <a:buFont typeface="Wingdings 2" pitchFamily="18" charset="2"/>
              <a:buNone/>
            </a:pPr>
            <a:r>
              <a:rPr lang="pl-PL" sz="1400" i="1" dirty="0">
                <a:solidFill>
                  <a:schemeClr val="bg1"/>
                </a:solidFill>
              </a:rPr>
              <a:t>„</a:t>
            </a:r>
            <a:r>
              <a:rPr lang="pl-PL" sz="1400" b="1" i="1" dirty="0">
                <a:solidFill>
                  <a:schemeClr val="bg1"/>
                </a:solidFill>
              </a:rPr>
              <a:t>Żądanie wierzyciela nie może bowiem dyskwalifikować innych okoliczności świadczących w sposób pierwotny o tym, że w danym przypadku wykonanie obowiązku przez zobowiązanego jest niemożliwe lub niedopuszczalne </a:t>
            </a:r>
            <a:r>
              <a:rPr lang="pl-PL" sz="1400" i="1" dirty="0">
                <a:solidFill>
                  <a:schemeClr val="bg1"/>
                </a:solidFill>
              </a:rPr>
              <a:t>(zob. P. Pietrasz komentarz do art. 59 ustawy o postępowaniu egzekucyjnym w administracji, Kijowski D.R. (red.) Ustawa o postępowaniu egzekucyjnym w administracji. Komentarz. Lex, 2015; wyrok WSA w Gorzowie Wielkopolskim z dnia 16 października 2013 r., II SA/Go 631/13, CBOSA</a:t>
            </a:r>
            <a:r>
              <a:rPr lang="pl-PL" sz="1400" i="1" dirty="0" smtClean="0">
                <a:solidFill>
                  <a:schemeClr val="bg1"/>
                </a:solidFill>
              </a:rPr>
              <a:t>).”</a:t>
            </a:r>
            <a:endParaRPr lang="pl-PL" sz="1400" i="1" dirty="0">
              <a:solidFill>
                <a:schemeClr val="bg1"/>
              </a:solidFill>
            </a:endParaRPr>
          </a:p>
        </p:txBody>
      </p:sp>
      <p:sp>
        <p:nvSpPr>
          <p:cNvPr id="13" name="Rectangle 12"/>
          <p:cNvSpPr/>
          <p:nvPr/>
        </p:nvSpPr>
        <p:spPr bwMode="gray">
          <a:xfrm>
            <a:off x="376237" y="3185652"/>
            <a:ext cx="6339195" cy="3126658"/>
          </a:xfrm>
          <a:prstGeom prst="rect">
            <a:avLst/>
          </a:prstGeom>
          <a:solidFill>
            <a:schemeClr val="accent2">
              <a:lumMod val="60000"/>
              <a:lumOff val="40000"/>
            </a:schemeClr>
          </a:solidFill>
          <a:ln w="19050" algn="ctr">
            <a:noFill/>
            <a:miter lim="800000"/>
            <a:headEnd/>
            <a:tailEnd/>
          </a:ln>
        </p:spPr>
        <p:txBody>
          <a:bodyPr wrap="square" lIns="88900" tIns="88900" rIns="88900" bIns="88900" rtlCol="0" anchor="ctr" anchorCtr="0"/>
          <a:lstStyle/>
          <a:p>
            <a:pPr algn="just">
              <a:lnSpc>
                <a:spcPct val="106000"/>
              </a:lnSpc>
              <a:buFont typeface="Wingdings 2" pitchFamily="18" charset="2"/>
              <a:buNone/>
            </a:pPr>
            <a:r>
              <a:rPr lang="pl-PL" sz="1400" i="1" dirty="0">
                <a:solidFill>
                  <a:schemeClr val="bg1"/>
                </a:solidFill>
              </a:rPr>
              <a:t>„(…) </a:t>
            </a:r>
            <a:r>
              <a:rPr lang="pl-PL" sz="1400" i="1" dirty="0" smtClean="0">
                <a:solidFill>
                  <a:schemeClr val="bg1"/>
                </a:solidFill>
              </a:rPr>
              <a:t>Wszakże </a:t>
            </a:r>
            <a:r>
              <a:rPr lang="pl-PL" sz="1400" i="1" dirty="0">
                <a:solidFill>
                  <a:schemeClr val="bg1"/>
                </a:solidFill>
              </a:rPr>
              <a:t>nie może aktualnie budzić już żadnych wątpliwości, że tylko umorzenie postępowania egzekucyjnego na podstawie art. 59 § 1 pkt 1-8 i 10 </a:t>
            </a:r>
            <a:r>
              <a:rPr lang="pl-PL" sz="1400" i="1" dirty="0" err="1">
                <a:solidFill>
                  <a:schemeClr val="bg1"/>
                </a:solidFill>
              </a:rPr>
              <a:t>EgzAdmU</a:t>
            </a:r>
            <a:r>
              <a:rPr lang="pl-PL" sz="1400" i="1" dirty="0">
                <a:solidFill>
                  <a:schemeClr val="bg1"/>
                </a:solidFill>
              </a:rPr>
              <a:t>, w związku z treścią art. 60 § 1 </a:t>
            </a:r>
            <a:r>
              <a:rPr lang="pl-PL" sz="1400" i="1" dirty="0" err="1">
                <a:solidFill>
                  <a:schemeClr val="bg1"/>
                </a:solidFill>
              </a:rPr>
              <a:t>EgzAdmU</a:t>
            </a:r>
            <a:r>
              <a:rPr lang="pl-PL" sz="1400" i="1" dirty="0">
                <a:solidFill>
                  <a:schemeClr val="bg1"/>
                </a:solidFill>
              </a:rPr>
              <a:t>, </a:t>
            </a:r>
            <a:r>
              <a:rPr lang="pl-PL" sz="1400" b="1" i="1" dirty="0">
                <a:solidFill>
                  <a:schemeClr val="bg1"/>
                </a:solidFill>
              </a:rPr>
              <a:t>powoduje uchylenie dokonanych czynności egzekucyjnych ze skutkiem ex </a:t>
            </a:r>
            <a:r>
              <a:rPr lang="pl-PL" sz="1400" b="1" i="1" dirty="0" err="1">
                <a:solidFill>
                  <a:schemeClr val="bg1"/>
                </a:solidFill>
              </a:rPr>
              <a:t>tunc</a:t>
            </a:r>
            <a:r>
              <a:rPr lang="pl-PL" sz="1400" b="1" i="1" dirty="0">
                <a:solidFill>
                  <a:schemeClr val="bg1"/>
                </a:solidFill>
              </a:rPr>
              <a:t> </a:t>
            </a:r>
            <a:r>
              <a:rPr lang="pl-PL" sz="1400" i="1" dirty="0">
                <a:solidFill>
                  <a:schemeClr val="bg1"/>
                </a:solidFill>
              </a:rPr>
              <a:t>- przywrócenie stanu istniejącego przed wszczęciem egzekucji (za wyjątkiem przypadków, gdy przepisy ustawy stanowią inaczej oraz praw osób trzecich nabytych na skutek uchylonych czynności), co oznacza, że </a:t>
            </a:r>
            <a:r>
              <a:rPr lang="pl-PL" sz="1400" b="1" i="1" dirty="0" smtClean="0">
                <a:solidFill>
                  <a:schemeClr val="bg1"/>
                </a:solidFill>
              </a:rPr>
              <a:t>zastosowanie środka egzekucyjnego nie wywołało żadnych skutków prawnych, w tym również w zakresie przerwania biegu przedawnienia zobowiązania podatkowego </a:t>
            </a:r>
            <a:r>
              <a:rPr lang="pl-PL" sz="1400" i="1" dirty="0" smtClean="0">
                <a:solidFill>
                  <a:schemeClr val="bg1"/>
                </a:solidFill>
              </a:rPr>
              <a:t>(…). </a:t>
            </a:r>
            <a:r>
              <a:rPr lang="pl-PL" sz="1400" b="1" i="1" dirty="0">
                <a:solidFill>
                  <a:schemeClr val="bg1"/>
                </a:solidFill>
              </a:rPr>
              <a:t>Umorzenie zaś postępowania </a:t>
            </a:r>
            <a:r>
              <a:rPr lang="pl-PL" sz="1400" b="1" i="1" dirty="0" smtClean="0">
                <a:solidFill>
                  <a:schemeClr val="bg1"/>
                </a:solidFill>
              </a:rPr>
              <a:t>egzekucyjnego </a:t>
            </a:r>
            <a:r>
              <a:rPr lang="pl-PL" sz="1400" b="1" i="1" dirty="0">
                <a:solidFill>
                  <a:schemeClr val="bg1"/>
                </a:solidFill>
              </a:rPr>
              <a:t>w oparciu o art. 59 § 1 pkt 9 </a:t>
            </a:r>
            <a:r>
              <a:rPr lang="pl-PL" sz="1400" b="1" i="1" dirty="0" err="1">
                <a:solidFill>
                  <a:schemeClr val="bg1"/>
                </a:solidFill>
              </a:rPr>
              <a:t>EgzAdmU</a:t>
            </a:r>
            <a:r>
              <a:rPr lang="pl-PL" sz="1400" b="1" i="1" dirty="0">
                <a:solidFill>
                  <a:schemeClr val="bg1"/>
                </a:solidFill>
              </a:rPr>
              <a:t> takich skutków nie wywołuje</a:t>
            </a:r>
            <a:r>
              <a:rPr lang="pl-PL" sz="1400" b="1" i="1" dirty="0" smtClean="0">
                <a:solidFill>
                  <a:schemeClr val="bg1"/>
                </a:solidFill>
              </a:rPr>
              <a:t>.”</a:t>
            </a:r>
            <a:endParaRPr lang="pl-PL" sz="1400" i="1" u="sng" dirty="0" smtClean="0">
              <a:solidFill>
                <a:schemeClr val="bg1"/>
              </a:solidFill>
            </a:endParaRPr>
          </a:p>
        </p:txBody>
      </p:sp>
      <p:sp>
        <p:nvSpPr>
          <p:cNvPr id="7" name="Freeform 598"/>
          <p:cNvSpPr>
            <a:spLocks noChangeAspect="1" noEditPoints="1"/>
          </p:cNvSpPr>
          <p:nvPr/>
        </p:nvSpPr>
        <p:spPr bwMode="auto">
          <a:xfrm>
            <a:off x="7178394" y="4185778"/>
            <a:ext cx="1126406" cy="112640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2">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 name="Text Placeholder 1"/>
          <p:cNvSpPr>
            <a:spLocks noGrp="1"/>
          </p:cNvSpPr>
          <p:nvPr>
            <p:ph type="body" sz="quarter" idx="13"/>
          </p:nvPr>
        </p:nvSpPr>
        <p:spPr/>
        <p:txBody>
          <a:bodyPr/>
          <a:lstStyle/>
          <a:p>
            <a:r>
              <a:rPr lang="pl-PL" dirty="0"/>
              <a:t>Uzasadnienie</a:t>
            </a:r>
            <a:endParaRPr lang="en-US" dirty="0"/>
          </a:p>
          <a:p>
            <a:endParaRPr lang="en-US" dirty="0"/>
          </a:p>
        </p:txBody>
      </p:sp>
    </p:spTree>
    <p:extLst>
      <p:ext uri="{BB962C8B-B14F-4D97-AF65-F5344CB8AC3E}">
        <p14:creationId xmlns:p14="http://schemas.microsoft.com/office/powerpoint/2010/main" val="328877135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gray">
          <a:xfrm>
            <a:off x="376236" y="4120293"/>
            <a:ext cx="8391526" cy="546669"/>
          </a:xfrm>
          <a:prstGeom prst="rect">
            <a:avLst/>
          </a:prstGeom>
          <a:solidFill>
            <a:schemeClr val="accent4"/>
          </a:solidFill>
          <a:ln w="19050" algn="ctr">
            <a:noFill/>
            <a:miter lim="800000"/>
            <a:headEnd/>
            <a:tailEnd/>
          </a:ln>
        </p:spPr>
        <p:txBody>
          <a:bodyPr wrap="square" lIns="612000" tIns="252000" rIns="88900" bIns="252000" rtlCol="0" anchor="ctr"/>
          <a:lstStyle/>
          <a:p>
            <a:pPr>
              <a:lnSpc>
                <a:spcPct val="106000"/>
              </a:lnSpc>
              <a:buFont typeface="Wingdings 2" pitchFamily="18" charset="2"/>
              <a:buNone/>
            </a:pPr>
            <a:r>
              <a:rPr lang="pl-PL" dirty="0" smtClean="0">
                <a:solidFill>
                  <a:schemeClr val="bg1"/>
                </a:solidFill>
              </a:rPr>
              <a:t>Poprzednie rozstrzygnięcia oraz znaczenie omawianego wyroku</a:t>
            </a:r>
            <a:endParaRPr lang="en-US" dirty="0">
              <a:solidFill>
                <a:schemeClr val="bg1"/>
              </a:solidFill>
            </a:endParaRPr>
          </a:p>
        </p:txBody>
      </p:sp>
      <p:grpSp>
        <p:nvGrpSpPr>
          <p:cNvPr id="2" name="Group 1"/>
          <p:cNvGrpSpPr/>
          <p:nvPr/>
        </p:nvGrpSpPr>
        <p:grpSpPr>
          <a:xfrm>
            <a:off x="376236" y="2540417"/>
            <a:ext cx="8391526" cy="546669"/>
            <a:chOff x="376238" y="1950216"/>
            <a:chExt cx="8391526" cy="546669"/>
          </a:xfrm>
          <a:solidFill>
            <a:schemeClr val="accent5"/>
          </a:solidFill>
        </p:grpSpPr>
        <p:sp>
          <p:nvSpPr>
            <p:cNvPr id="14" name="Rectangle 13"/>
            <p:cNvSpPr/>
            <p:nvPr/>
          </p:nvSpPr>
          <p:spPr bwMode="gray">
            <a:xfrm>
              <a:off x="376238" y="1950216"/>
              <a:ext cx="8391526" cy="546669"/>
            </a:xfrm>
            <a:prstGeom prst="rect">
              <a:avLst/>
            </a:prstGeom>
            <a:grpFill/>
            <a:ln w="19050" algn="ctr">
              <a:noFill/>
              <a:miter lim="800000"/>
              <a:headEnd/>
              <a:tailEnd/>
            </a:ln>
          </p:spPr>
          <p:txBody>
            <a:bodyPr wrap="square" lIns="612000" tIns="252000" rIns="756000" bIns="252000" rtlCol="0" anchor="ctr"/>
            <a:lstStyle/>
            <a:p>
              <a:pPr>
                <a:lnSpc>
                  <a:spcPct val="106000"/>
                </a:lnSpc>
                <a:buFont typeface="Wingdings 2" pitchFamily="18" charset="2"/>
                <a:buNone/>
              </a:pPr>
              <a:r>
                <a:rPr lang="pl-PL" dirty="0" smtClean="0">
                  <a:solidFill>
                    <a:schemeClr val="bg1"/>
                  </a:solidFill>
                </a:rPr>
                <a:t>Różne skutki umorzenia postępowania egzekucyjnego – </a:t>
              </a:r>
              <a:br>
                <a:rPr lang="pl-PL" dirty="0" smtClean="0">
                  <a:solidFill>
                    <a:schemeClr val="bg1"/>
                  </a:solidFill>
                </a:rPr>
              </a:br>
              <a:r>
                <a:rPr lang="pl-PL" dirty="0" smtClean="0">
                  <a:solidFill>
                    <a:schemeClr val="bg1"/>
                  </a:solidFill>
                </a:rPr>
                <a:t>a podstawa takiego rozstrzygnięcia</a:t>
              </a:r>
              <a:endParaRPr lang="en-US" dirty="0" smtClean="0">
                <a:solidFill>
                  <a:schemeClr val="bg1"/>
                </a:solidFill>
              </a:endParaRPr>
            </a:p>
          </p:txBody>
        </p:sp>
        <p:sp>
          <p:nvSpPr>
            <p:cNvPr id="9" name="Freeform 880"/>
            <p:cNvSpPr>
              <a:spLocks noChangeAspect="1" noEditPoints="1"/>
            </p:cNvSpPr>
            <p:nvPr/>
          </p:nvSpPr>
          <p:spPr bwMode="auto">
            <a:xfrm>
              <a:off x="415259" y="2000920"/>
              <a:ext cx="432000" cy="432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pl-PL" dirty="0">
                  <a:solidFill>
                    <a:schemeClr val="bg1"/>
                  </a:solidFill>
                </a:rPr>
                <a:t>2</a:t>
              </a:r>
              <a:endParaRPr lang="en-GB" dirty="0">
                <a:solidFill>
                  <a:schemeClr val="bg1"/>
                </a:solidFill>
              </a:endParaRPr>
            </a:p>
          </p:txBody>
        </p:sp>
        <p:sp>
          <p:nvSpPr>
            <p:cNvPr id="23" name="Freeform 476"/>
            <p:cNvSpPr>
              <a:spLocks noChangeAspect="1" noEditPoints="1"/>
            </p:cNvSpPr>
            <p:nvPr/>
          </p:nvSpPr>
          <p:spPr bwMode="auto">
            <a:xfrm>
              <a:off x="8368383" y="2067218"/>
              <a:ext cx="285544" cy="324000"/>
            </a:xfrm>
            <a:custGeom>
              <a:avLst/>
              <a:gdLst>
                <a:gd name="T0" fmla="*/ 182 w 278"/>
                <a:gd name="T1" fmla="*/ 213 h 320"/>
                <a:gd name="T2" fmla="*/ 182 w 278"/>
                <a:gd name="T3" fmla="*/ 309 h 320"/>
                <a:gd name="T4" fmla="*/ 171 w 278"/>
                <a:gd name="T5" fmla="*/ 320 h 320"/>
                <a:gd name="T6" fmla="*/ 11 w 278"/>
                <a:gd name="T7" fmla="*/ 320 h 320"/>
                <a:gd name="T8" fmla="*/ 0 w 278"/>
                <a:gd name="T9" fmla="*/ 309 h 320"/>
                <a:gd name="T10" fmla="*/ 0 w 278"/>
                <a:gd name="T11" fmla="*/ 10 h 320"/>
                <a:gd name="T12" fmla="*/ 11 w 278"/>
                <a:gd name="T13" fmla="*/ 0 h 320"/>
                <a:gd name="T14" fmla="*/ 171 w 278"/>
                <a:gd name="T15" fmla="*/ 0 h 320"/>
                <a:gd name="T16" fmla="*/ 182 w 278"/>
                <a:gd name="T17" fmla="*/ 10 h 320"/>
                <a:gd name="T18" fmla="*/ 182 w 278"/>
                <a:gd name="T19" fmla="*/ 106 h 320"/>
                <a:gd name="T20" fmla="*/ 171 w 278"/>
                <a:gd name="T21" fmla="*/ 117 h 320"/>
                <a:gd name="T22" fmla="*/ 160 w 278"/>
                <a:gd name="T23" fmla="*/ 106 h 320"/>
                <a:gd name="T24" fmla="*/ 160 w 278"/>
                <a:gd name="T25" fmla="*/ 21 h 320"/>
                <a:gd name="T26" fmla="*/ 22 w 278"/>
                <a:gd name="T27" fmla="*/ 21 h 320"/>
                <a:gd name="T28" fmla="*/ 22 w 278"/>
                <a:gd name="T29" fmla="*/ 298 h 320"/>
                <a:gd name="T30" fmla="*/ 160 w 278"/>
                <a:gd name="T31" fmla="*/ 298 h 320"/>
                <a:gd name="T32" fmla="*/ 160 w 278"/>
                <a:gd name="T33" fmla="*/ 213 h 320"/>
                <a:gd name="T34" fmla="*/ 171 w 278"/>
                <a:gd name="T35" fmla="*/ 202 h 320"/>
                <a:gd name="T36" fmla="*/ 182 w 278"/>
                <a:gd name="T37" fmla="*/ 213 h 320"/>
                <a:gd name="T38" fmla="*/ 277 w 278"/>
                <a:gd name="T39" fmla="*/ 156 h 320"/>
                <a:gd name="T40" fmla="*/ 275 w 278"/>
                <a:gd name="T41" fmla="*/ 152 h 320"/>
                <a:gd name="T42" fmla="*/ 232 w 278"/>
                <a:gd name="T43" fmla="*/ 109 h 320"/>
                <a:gd name="T44" fmla="*/ 217 w 278"/>
                <a:gd name="T45" fmla="*/ 109 h 320"/>
                <a:gd name="T46" fmla="*/ 217 w 278"/>
                <a:gd name="T47" fmla="*/ 125 h 320"/>
                <a:gd name="T48" fmla="*/ 241 w 278"/>
                <a:gd name="T49" fmla="*/ 149 h 320"/>
                <a:gd name="T50" fmla="*/ 86 w 278"/>
                <a:gd name="T51" fmla="*/ 149 h 320"/>
                <a:gd name="T52" fmla="*/ 75 w 278"/>
                <a:gd name="T53" fmla="*/ 160 h 320"/>
                <a:gd name="T54" fmla="*/ 86 w 278"/>
                <a:gd name="T55" fmla="*/ 170 h 320"/>
                <a:gd name="T56" fmla="*/ 241 w 278"/>
                <a:gd name="T57" fmla="*/ 170 h 320"/>
                <a:gd name="T58" fmla="*/ 217 w 278"/>
                <a:gd name="T59" fmla="*/ 195 h 320"/>
                <a:gd name="T60" fmla="*/ 217 w 278"/>
                <a:gd name="T61" fmla="*/ 210 h 320"/>
                <a:gd name="T62" fmla="*/ 224 w 278"/>
                <a:gd name="T63" fmla="*/ 213 h 320"/>
                <a:gd name="T64" fmla="*/ 232 w 278"/>
                <a:gd name="T65" fmla="*/ 210 h 320"/>
                <a:gd name="T66" fmla="*/ 275 w 278"/>
                <a:gd name="T67" fmla="*/ 167 h 320"/>
                <a:gd name="T68" fmla="*/ 277 w 278"/>
                <a:gd name="T69" fmla="*/ 164 h 320"/>
                <a:gd name="T70" fmla="*/ 277 w 278"/>
                <a:gd name="T71" fmla="*/ 1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 h="320">
                  <a:moveTo>
                    <a:pt x="182" y="213"/>
                  </a:moveTo>
                  <a:cubicBezTo>
                    <a:pt x="182" y="309"/>
                    <a:pt x="182" y="309"/>
                    <a:pt x="182" y="309"/>
                  </a:cubicBezTo>
                  <a:cubicBezTo>
                    <a:pt x="182" y="315"/>
                    <a:pt x="177" y="320"/>
                    <a:pt x="171" y="320"/>
                  </a:cubicBezTo>
                  <a:cubicBezTo>
                    <a:pt x="11" y="320"/>
                    <a:pt x="11" y="320"/>
                    <a:pt x="11" y="320"/>
                  </a:cubicBezTo>
                  <a:cubicBezTo>
                    <a:pt x="5" y="320"/>
                    <a:pt x="0" y="315"/>
                    <a:pt x="0" y="309"/>
                  </a:cubicBezTo>
                  <a:cubicBezTo>
                    <a:pt x="0" y="10"/>
                    <a:pt x="0" y="10"/>
                    <a:pt x="0" y="10"/>
                  </a:cubicBezTo>
                  <a:cubicBezTo>
                    <a:pt x="0" y="4"/>
                    <a:pt x="5" y="0"/>
                    <a:pt x="11" y="0"/>
                  </a:cubicBezTo>
                  <a:cubicBezTo>
                    <a:pt x="171" y="0"/>
                    <a:pt x="171" y="0"/>
                    <a:pt x="171" y="0"/>
                  </a:cubicBezTo>
                  <a:cubicBezTo>
                    <a:pt x="177" y="0"/>
                    <a:pt x="182" y="4"/>
                    <a:pt x="182" y="10"/>
                  </a:cubicBezTo>
                  <a:cubicBezTo>
                    <a:pt x="182" y="106"/>
                    <a:pt x="182" y="106"/>
                    <a:pt x="182" y="106"/>
                  </a:cubicBezTo>
                  <a:cubicBezTo>
                    <a:pt x="182" y="112"/>
                    <a:pt x="177" y="117"/>
                    <a:pt x="171" y="117"/>
                  </a:cubicBezTo>
                  <a:cubicBezTo>
                    <a:pt x="165" y="117"/>
                    <a:pt x="160" y="112"/>
                    <a:pt x="160" y="106"/>
                  </a:cubicBezTo>
                  <a:cubicBezTo>
                    <a:pt x="160" y="21"/>
                    <a:pt x="160" y="21"/>
                    <a:pt x="160" y="21"/>
                  </a:cubicBezTo>
                  <a:cubicBezTo>
                    <a:pt x="22" y="21"/>
                    <a:pt x="22" y="21"/>
                    <a:pt x="22" y="21"/>
                  </a:cubicBezTo>
                  <a:cubicBezTo>
                    <a:pt x="22" y="298"/>
                    <a:pt x="22" y="298"/>
                    <a:pt x="22" y="298"/>
                  </a:cubicBezTo>
                  <a:cubicBezTo>
                    <a:pt x="160" y="298"/>
                    <a:pt x="160" y="298"/>
                    <a:pt x="160" y="298"/>
                  </a:cubicBezTo>
                  <a:cubicBezTo>
                    <a:pt x="160" y="213"/>
                    <a:pt x="160" y="213"/>
                    <a:pt x="160" y="213"/>
                  </a:cubicBezTo>
                  <a:cubicBezTo>
                    <a:pt x="160" y="207"/>
                    <a:pt x="165" y="202"/>
                    <a:pt x="171" y="202"/>
                  </a:cubicBezTo>
                  <a:cubicBezTo>
                    <a:pt x="177" y="202"/>
                    <a:pt x="182" y="207"/>
                    <a:pt x="182" y="213"/>
                  </a:cubicBezTo>
                  <a:close/>
                  <a:moveTo>
                    <a:pt x="277" y="156"/>
                  </a:moveTo>
                  <a:cubicBezTo>
                    <a:pt x="276" y="154"/>
                    <a:pt x="276" y="153"/>
                    <a:pt x="275" y="152"/>
                  </a:cubicBezTo>
                  <a:cubicBezTo>
                    <a:pt x="232" y="109"/>
                    <a:pt x="232" y="109"/>
                    <a:pt x="232" y="109"/>
                  </a:cubicBezTo>
                  <a:cubicBezTo>
                    <a:pt x="228" y="105"/>
                    <a:pt x="221" y="105"/>
                    <a:pt x="217" y="109"/>
                  </a:cubicBezTo>
                  <a:cubicBezTo>
                    <a:pt x="213" y="114"/>
                    <a:pt x="213" y="120"/>
                    <a:pt x="217" y="125"/>
                  </a:cubicBezTo>
                  <a:cubicBezTo>
                    <a:pt x="241" y="149"/>
                    <a:pt x="241" y="149"/>
                    <a:pt x="241" y="149"/>
                  </a:cubicBezTo>
                  <a:cubicBezTo>
                    <a:pt x="86" y="149"/>
                    <a:pt x="86" y="149"/>
                    <a:pt x="86" y="149"/>
                  </a:cubicBezTo>
                  <a:cubicBezTo>
                    <a:pt x="80" y="149"/>
                    <a:pt x="75" y="154"/>
                    <a:pt x="75" y="160"/>
                  </a:cubicBezTo>
                  <a:cubicBezTo>
                    <a:pt x="75" y="166"/>
                    <a:pt x="80" y="170"/>
                    <a:pt x="86" y="170"/>
                  </a:cubicBezTo>
                  <a:cubicBezTo>
                    <a:pt x="241" y="170"/>
                    <a:pt x="241" y="170"/>
                    <a:pt x="241" y="170"/>
                  </a:cubicBezTo>
                  <a:cubicBezTo>
                    <a:pt x="217" y="195"/>
                    <a:pt x="217" y="195"/>
                    <a:pt x="217" y="195"/>
                  </a:cubicBezTo>
                  <a:cubicBezTo>
                    <a:pt x="213" y="199"/>
                    <a:pt x="213" y="206"/>
                    <a:pt x="217" y="210"/>
                  </a:cubicBezTo>
                  <a:cubicBezTo>
                    <a:pt x="219" y="212"/>
                    <a:pt x="222" y="213"/>
                    <a:pt x="224" y="213"/>
                  </a:cubicBezTo>
                  <a:cubicBezTo>
                    <a:pt x="227" y="213"/>
                    <a:pt x="230" y="212"/>
                    <a:pt x="232" y="210"/>
                  </a:cubicBezTo>
                  <a:cubicBezTo>
                    <a:pt x="275" y="167"/>
                    <a:pt x="275" y="167"/>
                    <a:pt x="275" y="167"/>
                  </a:cubicBezTo>
                  <a:cubicBezTo>
                    <a:pt x="276" y="166"/>
                    <a:pt x="276" y="165"/>
                    <a:pt x="277" y="164"/>
                  </a:cubicBezTo>
                  <a:cubicBezTo>
                    <a:pt x="278" y="161"/>
                    <a:pt x="278" y="158"/>
                    <a:pt x="277" y="15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 name="Group 2"/>
          <p:cNvGrpSpPr/>
          <p:nvPr/>
        </p:nvGrpSpPr>
        <p:grpSpPr>
          <a:xfrm>
            <a:off x="376236" y="3332208"/>
            <a:ext cx="8391526" cy="546669"/>
            <a:chOff x="376238" y="2874209"/>
            <a:chExt cx="8391526" cy="546669"/>
          </a:xfrm>
          <a:solidFill>
            <a:schemeClr val="accent2">
              <a:lumMod val="60000"/>
              <a:lumOff val="40000"/>
            </a:schemeClr>
          </a:solidFill>
        </p:grpSpPr>
        <p:sp>
          <p:nvSpPr>
            <p:cNvPr id="15" name="Rectangle 14"/>
            <p:cNvSpPr/>
            <p:nvPr/>
          </p:nvSpPr>
          <p:spPr bwMode="gray">
            <a:xfrm>
              <a:off x="376238" y="2874209"/>
              <a:ext cx="8391526" cy="546669"/>
            </a:xfrm>
            <a:prstGeom prst="rect">
              <a:avLst/>
            </a:prstGeom>
            <a:grpFill/>
            <a:ln w="19050" algn="ctr">
              <a:noFill/>
              <a:miter lim="800000"/>
              <a:headEnd/>
              <a:tailEnd/>
            </a:ln>
          </p:spPr>
          <p:txBody>
            <a:bodyPr wrap="square" lIns="612000" tIns="252000" rIns="88900" bIns="252000" rtlCol="0" anchor="ctr"/>
            <a:lstStyle/>
            <a:p>
              <a:pPr>
                <a:lnSpc>
                  <a:spcPct val="106000"/>
                </a:lnSpc>
                <a:buFont typeface="Wingdings 2" pitchFamily="18" charset="2"/>
                <a:buNone/>
              </a:pPr>
              <a:r>
                <a:rPr lang="pl-PL" dirty="0" smtClean="0">
                  <a:solidFill>
                    <a:schemeClr val="bg1"/>
                  </a:solidFill>
                </a:rPr>
                <a:t>Tezy omawianego wyroku </a:t>
              </a:r>
              <a:r>
                <a:rPr lang="pl-PL" dirty="0">
                  <a:solidFill>
                    <a:schemeClr val="bg1"/>
                  </a:solidFill>
                </a:rPr>
                <a:t>- I SA/</a:t>
              </a:r>
              <a:r>
                <a:rPr lang="pl-PL" dirty="0" err="1">
                  <a:solidFill>
                    <a:schemeClr val="bg1"/>
                  </a:solidFill>
                </a:rPr>
                <a:t>Gl</a:t>
              </a:r>
              <a:r>
                <a:rPr lang="pl-PL" dirty="0">
                  <a:solidFill>
                    <a:schemeClr val="bg1"/>
                  </a:solidFill>
                </a:rPr>
                <a:t> 1286/16</a:t>
              </a:r>
              <a:endParaRPr lang="en-US" dirty="0">
                <a:solidFill>
                  <a:schemeClr val="bg1"/>
                </a:solidFill>
              </a:endParaRPr>
            </a:p>
          </p:txBody>
        </p:sp>
        <p:sp>
          <p:nvSpPr>
            <p:cNvPr id="16" name="Freeform 880"/>
            <p:cNvSpPr>
              <a:spLocks noChangeAspect="1" noEditPoints="1"/>
            </p:cNvSpPr>
            <p:nvPr/>
          </p:nvSpPr>
          <p:spPr bwMode="auto">
            <a:xfrm>
              <a:off x="415258" y="2932342"/>
              <a:ext cx="432000" cy="432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pl-PL" dirty="0">
                  <a:solidFill>
                    <a:schemeClr val="bg1"/>
                  </a:solidFill>
                </a:rPr>
                <a:t>3</a:t>
              </a:r>
              <a:endParaRPr lang="en-GB" dirty="0">
                <a:solidFill>
                  <a:schemeClr val="bg1"/>
                </a:solidFill>
              </a:endParaRPr>
            </a:p>
          </p:txBody>
        </p:sp>
      </p:grpSp>
      <p:sp>
        <p:nvSpPr>
          <p:cNvPr id="18" name="Freeform 880"/>
          <p:cNvSpPr>
            <a:spLocks noChangeAspect="1" noEditPoints="1"/>
          </p:cNvSpPr>
          <p:nvPr/>
        </p:nvSpPr>
        <p:spPr bwMode="auto">
          <a:xfrm>
            <a:off x="415256" y="4177628"/>
            <a:ext cx="432000" cy="432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pl-PL" dirty="0" smtClean="0">
                <a:solidFill>
                  <a:schemeClr val="bg1"/>
                </a:solidFill>
              </a:rPr>
              <a:t>4</a:t>
            </a:r>
            <a:endParaRPr lang="en-GB" dirty="0">
              <a:solidFill>
                <a:schemeClr val="bg1"/>
              </a:solidFill>
            </a:endParaRPr>
          </a:p>
        </p:txBody>
      </p:sp>
      <p:sp>
        <p:nvSpPr>
          <p:cNvPr id="25" name="Rectangle 24"/>
          <p:cNvSpPr/>
          <p:nvPr/>
        </p:nvSpPr>
        <p:spPr bwMode="gray">
          <a:xfrm>
            <a:off x="376236" y="1748660"/>
            <a:ext cx="8391526" cy="546669"/>
          </a:xfrm>
          <a:prstGeom prst="rect">
            <a:avLst/>
          </a:prstGeom>
          <a:solidFill>
            <a:schemeClr val="accent6">
              <a:lumMod val="75000"/>
            </a:schemeClr>
          </a:solidFill>
          <a:ln w="19050" algn="ctr">
            <a:solidFill>
              <a:schemeClr val="accent6">
                <a:lumMod val="75000"/>
              </a:schemeClr>
            </a:solidFill>
            <a:miter lim="800000"/>
            <a:headEnd/>
            <a:tailEnd/>
          </a:ln>
        </p:spPr>
        <p:txBody>
          <a:bodyPr wrap="square" lIns="612000" tIns="252000" rIns="756000" bIns="252000" rtlCol="0" anchor="ctr"/>
          <a:lstStyle/>
          <a:p>
            <a:pPr>
              <a:lnSpc>
                <a:spcPct val="106000"/>
              </a:lnSpc>
              <a:buFont typeface="Wingdings 2" pitchFamily="18" charset="2"/>
              <a:buNone/>
            </a:pPr>
            <a:r>
              <a:rPr lang="pl-PL" dirty="0" smtClean="0">
                <a:solidFill>
                  <a:schemeClr val="bg1"/>
                </a:solidFill>
              </a:rPr>
              <a:t>Stan faktyczny oraz istota sporu</a:t>
            </a:r>
            <a:endParaRPr lang="en-US" dirty="0" smtClean="0">
              <a:solidFill>
                <a:schemeClr val="bg1"/>
              </a:solidFill>
            </a:endParaRPr>
          </a:p>
        </p:txBody>
      </p:sp>
      <p:sp>
        <p:nvSpPr>
          <p:cNvPr id="31" name="Freeform 880"/>
          <p:cNvSpPr>
            <a:spLocks noChangeAspect="1" noEditPoints="1"/>
          </p:cNvSpPr>
          <p:nvPr/>
        </p:nvSpPr>
        <p:spPr bwMode="auto">
          <a:xfrm>
            <a:off x="415257" y="1799364"/>
            <a:ext cx="432000" cy="432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pl-PL" dirty="0">
                <a:solidFill>
                  <a:schemeClr val="bg1"/>
                </a:solidFill>
              </a:rPr>
              <a:t>1</a:t>
            </a:r>
            <a:endParaRPr lang="en-GB" dirty="0">
              <a:solidFill>
                <a:schemeClr val="bg1"/>
              </a:solidFill>
            </a:endParaRPr>
          </a:p>
        </p:txBody>
      </p:sp>
      <p:sp>
        <p:nvSpPr>
          <p:cNvPr id="46" name="Freeform 993"/>
          <p:cNvSpPr>
            <a:spLocks noChangeAspect="1" noEditPoints="1"/>
          </p:cNvSpPr>
          <p:nvPr/>
        </p:nvSpPr>
        <p:spPr bwMode="auto">
          <a:xfrm>
            <a:off x="8344696" y="4234786"/>
            <a:ext cx="325528" cy="324000"/>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60 w 320"/>
              <a:gd name="T11" fmla="*/ 298 h 320"/>
              <a:gd name="T12" fmla="*/ 21 w 320"/>
              <a:gd name="T13" fmla="*/ 160 h 320"/>
              <a:gd name="T14" fmla="*/ 160 w 320"/>
              <a:gd name="T15" fmla="*/ 21 h 320"/>
              <a:gd name="T16" fmla="*/ 298 w 320"/>
              <a:gd name="T17" fmla="*/ 160 h 320"/>
              <a:gd name="T18" fmla="*/ 160 w 320"/>
              <a:gd name="T19" fmla="*/ 298 h 320"/>
              <a:gd name="T20" fmla="*/ 210 w 320"/>
              <a:gd name="T21" fmla="*/ 120 h 320"/>
              <a:gd name="T22" fmla="*/ 210 w 320"/>
              <a:gd name="T23" fmla="*/ 135 h 320"/>
              <a:gd name="T24" fmla="*/ 167 w 320"/>
              <a:gd name="T25" fmla="*/ 178 h 320"/>
              <a:gd name="T26" fmla="*/ 160 w 320"/>
              <a:gd name="T27" fmla="*/ 181 h 320"/>
              <a:gd name="T28" fmla="*/ 152 w 320"/>
              <a:gd name="T29" fmla="*/ 178 h 320"/>
              <a:gd name="T30" fmla="*/ 77 w 320"/>
              <a:gd name="T31" fmla="*/ 103 h 320"/>
              <a:gd name="T32" fmla="*/ 77 w 320"/>
              <a:gd name="T33" fmla="*/ 88 h 320"/>
              <a:gd name="T34" fmla="*/ 93 w 320"/>
              <a:gd name="T35" fmla="*/ 88 h 320"/>
              <a:gd name="T36" fmla="*/ 160 w 320"/>
              <a:gd name="T37" fmla="*/ 155 h 320"/>
              <a:gd name="T38" fmla="*/ 195 w 320"/>
              <a:gd name="T39" fmla="*/ 120 h 320"/>
              <a:gd name="T40" fmla="*/ 210 w 320"/>
              <a:gd name="T41" fmla="*/ 120 h 320"/>
              <a:gd name="T42" fmla="*/ 149 w 320"/>
              <a:gd name="T43" fmla="*/ 64 h 320"/>
              <a:gd name="T44" fmla="*/ 149 w 320"/>
              <a:gd name="T45" fmla="*/ 53 h 320"/>
              <a:gd name="T46" fmla="*/ 160 w 320"/>
              <a:gd name="T47" fmla="*/ 42 h 320"/>
              <a:gd name="T48" fmla="*/ 170 w 320"/>
              <a:gd name="T49" fmla="*/ 53 h 320"/>
              <a:gd name="T50" fmla="*/ 170 w 320"/>
              <a:gd name="T51" fmla="*/ 64 h 320"/>
              <a:gd name="T52" fmla="*/ 160 w 320"/>
              <a:gd name="T53" fmla="*/ 74 h 320"/>
              <a:gd name="T54" fmla="*/ 149 w 320"/>
              <a:gd name="T55" fmla="*/ 64 h 320"/>
              <a:gd name="T56" fmla="*/ 170 w 320"/>
              <a:gd name="T57" fmla="*/ 256 h 320"/>
              <a:gd name="T58" fmla="*/ 170 w 320"/>
              <a:gd name="T59" fmla="*/ 266 h 320"/>
              <a:gd name="T60" fmla="*/ 160 w 320"/>
              <a:gd name="T61" fmla="*/ 277 h 320"/>
              <a:gd name="T62" fmla="*/ 149 w 320"/>
              <a:gd name="T63" fmla="*/ 266 h 320"/>
              <a:gd name="T64" fmla="*/ 149 w 320"/>
              <a:gd name="T65" fmla="*/ 256 h 320"/>
              <a:gd name="T66" fmla="*/ 160 w 320"/>
              <a:gd name="T67" fmla="*/ 245 h 320"/>
              <a:gd name="T68" fmla="*/ 170 w 320"/>
              <a:gd name="T69" fmla="*/ 256 h 320"/>
              <a:gd name="T70" fmla="*/ 277 w 320"/>
              <a:gd name="T71" fmla="*/ 160 h 320"/>
              <a:gd name="T72" fmla="*/ 266 w 320"/>
              <a:gd name="T73" fmla="*/ 170 h 320"/>
              <a:gd name="T74" fmla="*/ 256 w 320"/>
              <a:gd name="T75" fmla="*/ 170 h 320"/>
              <a:gd name="T76" fmla="*/ 245 w 320"/>
              <a:gd name="T77" fmla="*/ 160 h 320"/>
              <a:gd name="T78" fmla="*/ 256 w 320"/>
              <a:gd name="T79" fmla="*/ 149 h 320"/>
              <a:gd name="T80" fmla="*/ 266 w 320"/>
              <a:gd name="T81" fmla="*/ 149 h 320"/>
              <a:gd name="T82" fmla="*/ 277 w 320"/>
              <a:gd name="T83" fmla="*/ 160 h 320"/>
              <a:gd name="T84" fmla="*/ 74 w 320"/>
              <a:gd name="T85" fmla="*/ 160 h 320"/>
              <a:gd name="T86" fmla="*/ 64 w 320"/>
              <a:gd name="T87" fmla="*/ 170 h 320"/>
              <a:gd name="T88" fmla="*/ 53 w 320"/>
              <a:gd name="T89" fmla="*/ 170 h 320"/>
              <a:gd name="T90" fmla="*/ 42 w 320"/>
              <a:gd name="T91" fmla="*/ 160 h 320"/>
              <a:gd name="T92" fmla="*/ 53 w 320"/>
              <a:gd name="T93" fmla="*/ 149 h 320"/>
              <a:gd name="T94" fmla="*/ 64 w 320"/>
              <a:gd name="T95" fmla="*/ 149 h 320"/>
              <a:gd name="T96" fmla="*/ 74 w 320"/>
              <a:gd name="T97"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20">
                <a:moveTo>
                  <a:pt x="160" y="0"/>
                </a:moveTo>
                <a:cubicBezTo>
                  <a:pt x="71" y="0"/>
                  <a:pt x="0" y="71"/>
                  <a:pt x="0" y="160"/>
                </a:cubicBezTo>
                <a:cubicBezTo>
                  <a:pt x="0" y="248"/>
                  <a:pt x="71" y="320"/>
                  <a:pt x="160" y="320"/>
                </a:cubicBezTo>
                <a:cubicBezTo>
                  <a:pt x="248" y="320"/>
                  <a:pt x="320" y="248"/>
                  <a:pt x="320" y="160"/>
                </a:cubicBezTo>
                <a:cubicBezTo>
                  <a:pt x="320" y="71"/>
                  <a:pt x="248" y="0"/>
                  <a:pt x="160" y="0"/>
                </a:cubicBezTo>
                <a:close/>
                <a:moveTo>
                  <a:pt x="160" y="298"/>
                </a:moveTo>
                <a:cubicBezTo>
                  <a:pt x="83" y="298"/>
                  <a:pt x="21" y="236"/>
                  <a:pt x="21" y="160"/>
                </a:cubicBezTo>
                <a:cubicBezTo>
                  <a:pt x="21" y="83"/>
                  <a:pt x="83" y="21"/>
                  <a:pt x="160" y="21"/>
                </a:cubicBezTo>
                <a:cubicBezTo>
                  <a:pt x="236" y="21"/>
                  <a:pt x="298" y="83"/>
                  <a:pt x="298" y="160"/>
                </a:cubicBezTo>
                <a:cubicBezTo>
                  <a:pt x="298" y="236"/>
                  <a:pt x="236" y="298"/>
                  <a:pt x="160" y="298"/>
                </a:cubicBezTo>
                <a:close/>
                <a:moveTo>
                  <a:pt x="210" y="120"/>
                </a:moveTo>
                <a:cubicBezTo>
                  <a:pt x="214" y="124"/>
                  <a:pt x="214" y="131"/>
                  <a:pt x="210" y="135"/>
                </a:cubicBezTo>
                <a:cubicBezTo>
                  <a:pt x="167" y="178"/>
                  <a:pt x="167" y="178"/>
                  <a:pt x="167" y="178"/>
                </a:cubicBezTo>
                <a:cubicBezTo>
                  <a:pt x="165" y="180"/>
                  <a:pt x="162" y="181"/>
                  <a:pt x="160" y="181"/>
                </a:cubicBezTo>
                <a:cubicBezTo>
                  <a:pt x="157" y="181"/>
                  <a:pt x="154" y="180"/>
                  <a:pt x="152" y="178"/>
                </a:cubicBezTo>
                <a:cubicBezTo>
                  <a:pt x="77" y="103"/>
                  <a:pt x="77" y="103"/>
                  <a:pt x="77" y="103"/>
                </a:cubicBezTo>
                <a:cubicBezTo>
                  <a:pt x="73" y="99"/>
                  <a:pt x="73" y="92"/>
                  <a:pt x="77" y="88"/>
                </a:cubicBezTo>
                <a:cubicBezTo>
                  <a:pt x="82" y="84"/>
                  <a:pt x="88" y="84"/>
                  <a:pt x="93" y="88"/>
                </a:cubicBezTo>
                <a:cubicBezTo>
                  <a:pt x="160" y="155"/>
                  <a:pt x="160" y="155"/>
                  <a:pt x="160" y="155"/>
                </a:cubicBezTo>
                <a:cubicBezTo>
                  <a:pt x="195" y="120"/>
                  <a:pt x="195" y="120"/>
                  <a:pt x="195" y="120"/>
                </a:cubicBezTo>
                <a:cubicBezTo>
                  <a:pt x="199" y="116"/>
                  <a:pt x="206" y="116"/>
                  <a:pt x="210" y="120"/>
                </a:cubicBezTo>
                <a:close/>
                <a:moveTo>
                  <a:pt x="149" y="64"/>
                </a:moveTo>
                <a:cubicBezTo>
                  <a:pt x="149" y="53"/>
                  <a:pt x="149" y="53"/>
                  <a:pt x="149" y="53"/>
                </a:cubicBezTo>
                <a:cubicBezTo>
                  <a:pt x="149" y="47"/>
                  <a:pt x="154" y="42"/>
                  <a:pt x="160" y="42"/>
                </a:cubicBezTo>
                <a:cubicBezTo>
                  <a:pt x="166" y="42"/>
                  <a:pt x="170" y="47"/>
                  <a:pt x="170" y="53"/>
                </a:cubicBezTo>
                <a:cubicBezTo>
                  <a:pt x="170" y="64"/>
                  <a:pt x="170" y="64"/>
                  <a:pt x="170" y="64"/>
                </a:cubicBezTo>
                <a:cubicBezTo>
                  <a:pt x="170" y="70"/>
                  <a:pt x="166" y="74"/>
                  <a:pt x="160" y="74"/>
                </a:cubicBezTo>
                <a:cubicBezTo>
                  <a:pt x="154" y="74"/>
                  <a:pt x="149" y="70"/>
                  <a:pt x="149" y="64"/>
                </a:cubicBezTo>
                <a:close/>
                <a:moveTo>
                  <a:pt x="170" y="256"/>
                </a:moveTo>
                <a:cubicBezTo>
                  <a:pt x="170" y="266"/>
                  <a:pt x="170" y="266"/>
                  <a:pt x="170" y="266"/>
                </a:cubicBezTo>
                <a:cubicBezTo>
                  <a:pt x="170" y="272"/>
                  <a:pt x="166" y="277"/>
                  <a:pt x="160" y="277"/>
                </a:cubicBezTo>
                <a:cubicBezTo>
                  <a:pt x="154" y="277"/>
                  <a:pt x="149" y="272"/>
                  <a:pt x="149" y="266"/>
                </a:cubicBezTo>
                <a:cubicBezTo>
                  <a:pt x="149" y="256"/>
                  <a:pt x="149" y="256"/>
                  <a:pt x="149" y="256"/>
                </a:cubicBezTo>
                <a:cubicBezTo>
                  <a:pt x="149" y="250"/>
                  <a:pt x="154" y="245"/>
                  <a:pt x="160" y="245"/>
                </a:cubicBezTo>
                <a:cubicBezTo>
                  <a:pt x="166" y="245"/>
                  <a:pt x="170" y="250"/>
                  <a:pt x="170" y="256"/>
                </a:cubicBezTo>
                <a:close/>
                <a:moveTo>
                  <a:pt x="277" y="160"/>
                </a:moveTo>
                <a:cubicBezTo>
                  <a:pt x="277" y="166"/>
                  <a:pt x="272" y="170"/>
                  <a:pt x="266" y="170"/>
                </a:cubicBezTo>
                <a:cubicBezTo>
                  <a:pt x="256" y="170"/>
                  <a:pt x="256" y="170"/>
                  <a:pt x="256" y="170"/>
                </a:cubicBezTo>
                <a:cubicBezTo>
                  <a:pt x="250" y="170"/>
                  <a:pt x="245" y="166"/>
                  <a:pt x="245" y="160"/>
                </a:cubicBezTo>
                <a:cubicBezTo>
                  <a:pt x="245" y="154"/>
                  <a:pt x="250" y="149"/>
                  <a:pt x="256" y="149"/>
                </a:cubicBezTo>
                <a:cubicBezTo>
                  <a:pt x="266" y="149"/>
                  <a:pt x="266" y="149"/>
                  <a:pt x="266" y="149"/>
                </a:cubicBezTo>
                <a:cubicBezTo>
                  <a:pt x="272" y="149"/>
                  <a:pt x="277" y="154"/>
                  <a:pt x="277" y="160"/>
                </a:cubicBezTo>
                <a:close/>
                <a:moveTo>
                  <a:pt x="74" y="160"/>
                </a:moveTo>
                <a:cubicBezTo>
                  <a:pt x="74" y="166"/>
                  <a:pt x="70" y="170"/>
                  <a:pt x="64" y="170"/>
                </a:cubicBezTo>
                <a:cubicBezTo>
                  <a:pt x="53" y="170"/>
                  <a:pt x="53" y="170"/>
                  <a:pt x="53" y="170"/>
                </a:cubicBezTo>
                <a:cubicBezTo>
                  <a:pt x="47" y="170"/>
                  <a:pt x="42" y="166"/>
                  <a:pt x="42" y="160"/>
                </a:cubicBezTo>
                <a:cubicBezTo>
                  <a:pt x="42" y="154"/>
                  <a:pt x="47" y="149"/>
                  <a:pt x="53" y="149"/>
                </a:cubicBezTo>
                <a:cubicBezTo>
                  <a:pt x="64" y="149"/>
                  <a:pt x="64" y="149"/>
                  <a:pt x="64" y="149"/>
                </a:cubicBezTo>
                <a:cubicBezTo>
                  <a:pt x="70" y="149"/>
                  <a:pt x="74" y="154"/>
                  <a:pt x="74" y="16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538"/>
          <p:cNvSpPr>
            <a:spLocks noChangeAspect="1" noEditPoints="1"/>
          </p:cNvSpPr>
          <p:nvPr/>
        </p:nvSpPr>
        <p:spPr bwMode="auto">
          <a:xfrm>
            <a:off x="8312211" y="1831843"/>
            <a:ext cx="367041" cy="367041"/>
          </a:xfrm>
          <a:custGeom>
            <a:avLst/>
            <a:gdLst>
              <a:gd name="T0" fmla="*/ 226 w 512"/>
              <a:gd name="T1" fmla="*/ 352 h 512"/>
              <a:gd name="T2" fmla="*/ 286 w 512"/>
              <a:gd name="T3" fmla="*/ 352 h 512"/>
              <a:gd name="T4" fmla="*/ 279 w 512"/>
              <a:gd name="T5" fmla="*/ 394 h 512"/>
              <a:gd name="T6" fmla="*/ 233 w 512"/>
              <a:gd name="T7" fmla="*/ 394 h 512"/>
              <a:gd name="T8" fmla="*/ 226 w 512"/>
              <a:gd name="T9" fmla="*/ 352 h 512"/>
              <a:gd name="T10" fmla="*/ 256 w 512"/>
              <a:gd name="T11" fmla="*/ 117 h 512"/>
              <a:gd name="T12" fmla="*/ 178 w 512"/>
              <a:gd name="T13" fmla="*/ 191 h 512"/>
              <a:gd name="T14" fmla="*/ 194 w 512"/>
              <a:gd name="T15" fmla="*/ 242 h 512"/>
              <a:gd name="T16" fmla="*/ 224 w 512"/>
              <a:gd name="T17" fmla="*/ 309 h 512"/>
              <a:gd name="T18" fmla="*/ 224 w 512"/>
              <a:gd name="T19" fmla="*/ 330 h 512"/>
              <a:gd name="T20" fmla="*/ 245 w 512"/>
              <a:gd name="T21" fmla="*/ 330 h 512"/>
              <a:gd name="T22" fmla="*/ 245 w 512"/>
              <a:gd name="T23" fmla="*/ 249 h 512"/>
              <a:gd name="T24" fmla="*/ 227 w 512"/>
              <a:gd name="T25" fmla="*/ 231 h 512"/>
              <a:gd name="T26" fmla="*/ 227 w 512"/>
              <a:gd name="T27" fmla="*/ 216 h 512"/>
              <a:gd name="T28" fmla="*/ 242 w 512"/>
              <a:gd name="T29" fmla="*/ 216 h 512"/>
              <a:gd name="T30" fmla="*/ 256 w 512"/>
              <a:gd name="T31" fmla="*/ 230 h 512"/>
              <a:gd name="T32" fmla="*/ 269 w 512"/>
              <a:gd name="T33" fmla="*/ 216 h 512"/>
              <a:gd name="T34" fmla="*/ 285 w 512"/>
              <a:gd name="T35" fmla="*/ 216 h 512"/>
              <a:gd name="T36" fmla="*/ 285 w 512"/>
              <a:gd name="T37" fmla="*/ 231 h 512"/>
              <a:gd name="T38" fmla="*/ 266 w 512"/>
              <a:gd name="T39" fmla="*/ 249 h 512"/>
              <a:gd name="T40" fmla="*/ 266 w 512"/>
              <a:gd name="T41" fmla="*/ 330 h 512"/>
              <a:gd name="T42" fmla="*/ 288 w 512"/>
              <a:gd name="T43" fmla="*/ 330 h 512"/>
              <a:gd name="T44" fmla="*/ 288 w 512"/>
              <a:gd name="T45" fmla="*/ 309 h 512"/>
              <a:gd name="T46" fmla="*/ 318 w 512"/>
              <a:gd name="T47" fmla="*/ 243 h 512"/>
              <a:gd name="T48" fmla="*/ 334 w 512"/>
              <a:gd name="T49" fmla="*/ 191 h 512"/>
              <a:gd name="T50" fmla="*/ 256 w 512"/>
              <a:gd name="T51" fmla="*/ 117 h 512"/>
              <a:gd name="T52" fmla="*/ 512 w 512"/>
              <a:gd name="T53" fmla="*/ 256 h 512"/>
              <a:gd name="T54" fmla="*/ 256 w 512"/>
              <a:gd name="T55" fmla="*/ 512 h 512"/>
              <a:gd name="T56" fmla="*/ 0 w 512"/>
              <a:gd name="T57" fmla="*/ 256 h 512"/>
              <a:gd name="T58" fmla="*/ 256 w 512"/>
              <a:gd name="T59" fmla="*/ 0 h 512"/>
              <a:gd name="T60" fmla="*/ 512 w 512"/>
              <a:gd name="T61" fmla="*/ 256 h 512"/>
              <a:gd name="T62" fmla="*/ 356 w 512"/>
              <a:gd name="T63" fmla="*/ 191 h 512"/>
              <a:gd name="T64" fmla="*/ 256 w 512"/>
              <a:gd name="T65" fmla="*/ 96 h 512"/>
              <a:gd name="T66" fmla="*/ 256 w 512"/>
              <a:gd name="T67" fmla="*/ 96 h 512"/>
              <a:gd name="T68" fmla="*/ 256 w 512"/>
              <a:gd name="T69" fmla="*/ 96 h 512"/>
              <a:gd name="T70" fmla="*/ 256 w 512"/>
              <a:gd name="T71" fmla="*/ 96 h 512"/>
              <a:gd name="T72" fmla="*/ 255 w 512"/>
              <a:gd name="T73" fmla="*/ 96 h 512"/>
              <a:gd name="T74" fmla="*/ 157 w 512"/>
              <a:gd name="T75" fmla="*/ 191 h 512"/>
              <a:gd name="T76" fmla="*/ 176 w 512"/>
              <a:gd name="T77" fmla="*/ 254 h 512"/>
              <a:gd name="T78" fmla="*/ 202 w 512"/>
              <a:gd name="T79" fmla="*/ 309 h 512"/>
              <a:gd name="T80" fmla="*/ 202 w 512"/>
              <a:gd name="T81" fmla="*/ 341 h 512"/>
              <a:gd name="T82" fmla="*/ 203 w 512"/>
              <a:gd name="T83" fmla="*/ 342 h 512"/>
              <a:gd name="T84" fmla="*/ 202 w 512"/>
              <a:gd name="T85" fmla="*/ 343 h 512"/>
              <a:gd name="T86" fmla="*/ 213 w 512"/>
              <a:gd name="T87" fmla="*/ 407 h 512"/>
              <a:gd name="T88" fmla="*/ 224 w 512"/>
              <a:gd name="T89" fmla="*/ 416 h 512"/>
              <a:gd name="T90" fmla="*/ 288 w 512"/>
              <a:gd name="T91" fmla="*/ 416 h 512"/>
              <a:gd name="T92" fmla="*/ 298 w 512"/>
              <a:gd name="T93" fmla="*/ 407 h 512"/>
              <a:gd name="T94" fmla="*/ 309 w 512"/>
              <a:gd name="T95" fmla="*/ 343 h 512"/>
              <a:gd name="T96" fmla="*/ 309 w 512"/>
              <a:gd name="T97" fmla="*/ 342 h 512"/>
              <a:gd name="T98" fmla="*/ 309 w 512"/>
              <a:gd name="T99" fmla="*/ 341 h 512"/>
              <a:gd name="T100" fmla="*/ 309 w 512"/>
              <a:gd name="T101" fmla="*/ 309 h 512"/>
              <a:gd name="T102" fmla="*/ 336 w 512"/>
              <a:gd name="T103" fmla="*/ 254 h 512"/>
              <a:gd name="T104" fmla="*/ 356 w 512"/>
              <a:gd name="T105" fmla="*/ 19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26" y="352"/>
                </a:moveTo>
                <a:cubicBezTo>
                  <a:pt x="286" y="352"/>
                  <a:pt x="286" y="352"/>
                  <a:pt x="286" y="352"/>
                </a:cubicBezTo>
                <a:cubicBezTo>
                  <a:pt x="279" y="394"/>
                  <a:pt x="279" y="394"/>
                  <a:pt x="279" y="394"/>
                </a:cubicBezTo>
                <a:cubicBezTo>
                  <a:pt x="233" y="394"/>
                  <a:pt x="233" y="394"/>
                  <a:pt x="233" y="394"/>
                </a:cubicBezTo>
                <a:lnTo>
                  <a:pt x="226" y="352"/>
                </a:lnTo>
                <a:close/>
                <a:moveTo>
                  <a:pt x="256" y="117"/>
                </a:moveTo>
                <a:cubicBezTo>
                  <a:pt x="214" y="117"/>
                  <a:pt x="178" y="151"/>
                  <a:pt x="178" y="191"/>
                </a:cubicBezTo>
                <a:cubicBezTo>
                  <a:pt x="178" y="219"/>
                  <a:pt x="194" y="242"/>
                  <a:pt x="194" y="242"/>
                </a:cubicBezTo>
                <a:cubicBezTo>
                  <a:pt x="201" y="254"/>
                  <a:pt x="224" y="292"/>
                  <a:pt x="224" y="309"/>
                </a:cubicBezTo>
                <a:cubicBezTo>
                  <a:pt x="224" y="330"/>
                  <a:pt x="224" y="330"/>
                  <a:pt x="224" y="330"/>
                </a:cubicBezTo>
                <a:cubicBezTo>
                  <a:pt x="245" y="330"/>
                  <a:pt x="245" y="330"/>
                  <a:pt x="245" y="330"/>
                </a:cubicBezTo>
                <a:cubicBezTo>
                  <a:pt x="245" y="249"/>
                  <a:pt x="245" y="249"/>
                  <a:pt x="245" y="249"/>
                </a:cubicBezTo>
                <a:cubicBezTo>
                  <a:pt x="227" y="231"/>
                  <a:pt x="227" y="231"/>
                  <a:pt x="227" y="231"/>
                </a:cubicBezTo>
                <a:cubicBezTo>
                  <a:pt x="223" y="227"/>
                  <a:pt x="223" y="220"/>
                  <a:pt x="227" y="216"/>
                </a:cubicBezTo>
                <a:cubicBezTo>
                  <a:pt x="231" y="212"/>
                  <a:pt x="238" y="212"/>
                  <a:pt x="242" y="216"/>
                </a:cubicBezTo>
                <a:cubicBezTo>
                  <a:pt x="256" y="230"/>
                  <a:pt x="256" y="230"/>
                  <a:pt x="256" y="230"/>
                </a:cubicBezTo>
                <a:cubicBezTo>
                  <a:pt x="269" y="216"/>
                  <a:pt x="269" y="216"/>
                  <a:pt x="269" y="216"/>
                </a:cubicBezTo>
                <a:cubicBezTo>
                  <a:pt x="274" y="212"/>
                  <a:pt x="280" y="212"/>
                  <a:pt x="285" y="216"/>
                </a:cubicBezTo>
                <a:cubicBezTo>
                  <a:pt x="289" y="220"/>
                  <a:pt x="289" y="227"/>
                  <a:pt x="285" y="231"/>
                </a:cubicBezTo>
                <a:cubicBezTo>
                  <a:pt x="266" y="249"/>
                  <a:pt x="266" y="249"/>
                  <a:pt x="266" y="249"/>
                </a:cubicBezTo>
                <a:cubicBezTo>
                  <a:pt x="266" y="330"/>
                  <a:pt x="266" y="330"/>
                  <a:pt x="266" y="330"/>
                </a:cubicBezTo>
                <a:cubicBezTo>
                  <a:pt x="288" y="330"/>
                  <a:pt x="288" y="330"/>
                  <a:pt x="288" y="330"/>
                </a:cubicBezTo>
                <a:cubicBezTo>
                  <a:pt x="288" y="309"/>
                  <a:pt x="288" y="309"/>
                  <a:pt x="288" y="309"/>
                </a:cubicBezTo>
                <a:cubicBezTo>
                  <a:pt x="288" y="292"/>
                  <a:pt x="311" y="254"/>
                  <a:pt x="318" y="243"/>
                </a:cubicBezTo>
                <a:cubicBezTo>
                  <a:pt x="318" y="242"/>
                  <a:pt x="334" y="218"/>
                  <a:pt x="334" y="191"/>
                </a:cubicBezTo>
                <a:cubicBezTo>
                  <a:pt x="334" y="151"/>
                  <a:pt x="298" y="117"/>
                  <a:pt x="256" y="11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56" y="191"/>
                </a:moveTo>
                <a:cubicBezTo>
                  <a:pt x="356" y="140"/>
                  <a:pt x="310" y="96"/>
                  <a:pt x="256" y="96"/>
                </a:cubicBezTo>
                <a:cubicBezTo>
                  <a:pt x="256" y="96"/>
                  <a:pt x="256" y="96"/>
                  <a:pt x="256" y="96"/>
                </a:cubicBezTo>
                <a:cubicBezTo>
                  <a:pt x="256" y="96"/>
                  <a:pt x="256" y="96"/>
                  <a:pt x="256" y="96"/>
                </a:cubicBezTo>
                <a:cubicBezTo>
                  <a:pt x="256" y="96"/>
                  <a:pt x="256" y="96"/>
                  <a:pt x="256" y="96"/>
                </a:cubicBezTo>
                <a:cubicBezTo>
                  <a:pt x="256" y="96"/>
                  <a:pt x="256" y="96"/>
                  <a:pt x="255" y="96"/>
                </a:cubicBezTo>
                <a:cubicBezTo>
                  <a:pt x="202" y="96"/>
                  <a:pt x="157" y="140"/>
                  <a:pt x="157" y="191"/>
                </a:cubicBezTo>
                <a:cubicBezTo>
                  <a:pt x="157" y="225"/>
                  <a:pt x="175" y="253"/>
                  <a:pt x="176" y="254"/>
                </a:cubicBezTo>
                <a:cubicBezTo>
                  <a:pt x="189" y="275"/>
                  <a:pt x="202" y="302"/>
                  <a:pt x="202" y="309"/>
                </a:cubicBezTo>
                <a:cubicBezTo>
                  <a:pt x="202" y="341"/>
                  <a:pt x="202" y="341"/>
                  <a:pt x="202" y="341"/>
                </a:cubicBezTo>
                <a:cubicBezTo>
                  <a:pt x="202" y="341"/>
                  <a:pt x="202" y="342"/>
                  <a:pt x="203" y="342"/>
                </a:cubicBezTo>
                <a:cubicBezTo>
                  <a:pt x="203" y="342"/>
                  <a:pt x="202" y="342"/>
                  <a:pt x="202" y="343"/>
                </a:cubicBezTo>
                <a:cubicBezTo>
                  <a:pt x="213" y="407"/>
                  <a:pt x="213" y="407"/>
                  <a:pt x="213" y="407"/>
                </a:cubicBezTo>
                <a:cubicBezTo>
                  <a:pt x="214" y="412"/>
                  <a:pt x="218" y="416"/>
                  <a:pt x="224" y="416"/>
                </a:cubicBezTo>
                <a:cubicBezTo>
                  <a:pt x="288" y="416"/>
                  <a:pt x="288" y="416"/>
                  <a:pt x="288" y="416"/>
                </a:cubicBezTo>
                <a:cubicBezTo>
                  <a:pt x="293" y="416"/>
                  <a:pt x="297" y="412"/>
                  <a:pt x="298" y="407"/>
                </a:cubicBezTo>
                <a:cubicBezTo>
                  <a:pt x="309" y="343"/>
                  <a:pt x="309" y="343"/>
                  <a:pt x="309" y="343"/>
                </a:cubicBezTo>
                <a:cubicBezTo>
                  <a:pt x="309" y="342"/>
                  <a:pt x="309" y="342"/>
                  <a:pt x="309" y="342"/>
                </a:cubicBezTo>
                <a:cubicBezTo>
                  <a:pt x="309" y="342"/>
                  <a:pt x="309" y="341"/>
                  <a:pt x="309" y="341"/>
                </a:cubicBezTo>
                <a:cubicBezTo>
                  <a:pt x="309" y="309"/>
                  <a:pt x="309" y="309"/>
                  <a:pt x="309" y="309"/>
                </a:cubicBezTo>
                <a:cubicBezTo>
                  <a:pt x="309" y="302"/>
                  <a:pt x="323" y="275"/>
                  <a:pt x="336" y="254"/>
                </a:cubicBezTo>
                <a:cubicBezTo>
                  <a:pt x="337" y="253"/>
                  <a:pt x="356" y="225"/>
                  <a:pt x="356" y="19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21" name="Group 498"/>
          <p:cNvGrpSpPr>
            <a:grpSpLocks noChangeAspect="1"/>
          </p:cNvGrpSpPr>
          <p:nvPr/>
        </p:nvGrpSpPr>
        <p:grpSpPr bwMode="auto">
          <a:xfrm>
            <a:off x="8301287" y="2629935"/>
            <a:ext cx="367631" cy="367631"/>
            <a:chOff x="1543" y="2005"/>
            <a:chExt cx="340" cy="340"/>
          </a:xfrm>
          <a:solidFill>
            <a:schemeClr val="bg1"/>
          </a:solidFill>
        </p:grpSpPr>
        <p:sp>
          <p:nvSpPr>
            <p:cNvPr id="22" name="Freeform 499"/>
            <p:cNvSpPr>
              <a:spLocks noEditPoints="1"/>
            </p:cNvSpPr>
            <p:nvPr/>
          </p:nvSpPr>
          <p:spPr bwMode="auto">
            <a:xfrm>
              <a:off x="1543" y="200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4 w 512"/>
                <a:gd name="T11" fmla="*/ 368 h 512"/>
                <a:gd name="T12" fmla="*/ 405 w 512"/>
                <a:gd name="T13" fmla="*/ 373 h 512"/>
                <a:gd name="T14" fmla="*/ 106 w 512"/>
                <a:gd name="T15" fmla="*/ 373 h 512"/>
                <a:gd name="T16" fmla="*/ 97 w 512"/>
                <a:gd name="T17" fmla="*/ 368 h 512"/>
                <a:gd name="T18" fmla="*/ 97 w 512"/>
                <a:gd name="T19" fmla="*/ 357 h 512"/>
                <a:gd name="T20" fmla="*/ 247 w 512"/>
                <a:gd name="T21" fmla="*/ 111 h 512"/>
                <a:gd name="T22" fmla="*/ 265 w 512"/>
                <a:gd name="T23" fmla="*/ 111 h 512"/>
                <a:gd name="T24" fmla="*/ 414 w 512"/>
                <a:gd name="T25" fmla="*/ 357 h 512"/>
                <a:gd name="T26" fmla="*/ 414 w 512"/>
                <a:gd name="T27" fmla="*/ 3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4" y="368"/>
                  </a:moveTo>
                  <a:cubicBezTo>
                    <a:pt x="412" y="371"/>
                    <a:pt x="409" y="373"/>
                    <a:pt x="405" y="373"/>
                  </a:cubicBezTo>
                  <a:cubicBezTo>
                    <a:pt x="106" y="373"/>
                    <a:pt x="106" y="373"/>
                    <a:pt x="106" y="373"/>
                  </a:cubicBezTo>
                  <a:cubicBezTo>
                    <a:pt x="102" y="373"/>
                    <a:pt x="99" y="371"/>
                    <a:pt x="97" y="368"/>
                  </a:cubicBezTo>
                  <a:cubicBezTo>
                    <a:pt x="95" y="364"/>
                    <a:pt x="95" y="360"/>
                    <a:pt x="97" y="357"/>
                  </a:cubicBezTo>
                  <a:cubicBezTo>
                    <a:pt x="247" y="111"/>
                    <a:pt x="247" y="111"/>
                    <a:pt x="247" y="111"/>
                  </a:cubicBezTo>
                  <a:cubicBezTo>
                    <a:pt x="250" y="105"/>
                    <a:pt x="261" y="105"/>
                    <a:pt x="265" y="111"/>
                  </a:cubicBezTo>
                  <a:cubicBezTo>
                    <a:pt x="414" y="357"/>
                    <a:pt x="414" y="357"/>
                    <a:pt x="414" y="357"/>
                  </a:cubicBezTo>
                  <a:cubicBezTo>
                    <a:pt x="416" y="360"/>
                    <a:pt x="416" y="364"/>
                    <a:pt x="414" y="3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500"/>
            <p:cNvSpPr>
              <a:spLocks noEditPoints="1"/>
            </p:cNvSpPr>
            <p:nvPr/>
          </p:nvSpPr>
          <p:spPr bwMode="auto">
            <a:xfrm>
              <a:off x="1626" y="2097"/>
              <a:ext cx="173" cy="142"/>
            </a:xfrm>
            <a:custGeom>
              <a:avLst/>
              <a:gdLst>
                <a:gd name="T0" fmla="*/ 0 w 261"/>
                <a:gd name="T1" fmla="*/ 214 h 214"/>
                <a:gd name="T2" fmla="*/ 261 w 261"/>
                <a:gd name="T3" fmla="*/ 214 h 214"/>
                <a:gd name="T4" fmla="*/ 131 w 261"/>
                <a:gd name="T5" fmla="*/ 0 h 214"/>
                <a:gd name="T6" fmla="*/ 0 w 261"/>
                <a:gd name="T7" fmla="*/ 214 h 214"/>
                <a:gd name="T8" fmla="*/ 131 w 261"/>
                <a:gd name="T9" fmla="*/ 192 h 214"/>
                <a:gd name="T10" fmla="*/ 120 w 261"/>
                <a:gd name="T11" fmla="*/ 182 h 214"/>
                <a:gd name="T12" fmla="*/ 131 w 261"/>
                <a:gd name="T13" fmla="*/ 171 h 214"/>
                <a:gd name="T14" fmla="*/ 141 w 261"/>
                <a:gd name="T15" fmla="*/ 182 h 214"/>
                <a:gd name="T16" fmla="*/ 131 w 261"/>
                <a:gd name="T17" fmla="*/ 192 h 214"/>
                <a:gd name="T18" fmla="*/ 141 w 261"/>
                <a:gd name="T19" fmla="*/ 64 h 214"/>
                <a:gd name="T20" fmla="*/ 141 w 261"/>
                <a:gd name="T21" fmla="*/ 139 h 214"/>
                <a:gd name="T22" fmla="*/ 131 w 261"/>
                <a:gd name="T23" fmla="*/ 150 h 214"/>
                <a:gd name="T24" fmla="*/ 120 w 261"/>
                <a:gd name="T25" fmla="*/ 139 h 214"/>
                <a:gd name="T26" fmla="*/ 120 w 261"/>
                <a:gd name="T27" fmla="*/ 64 h 214"/>
                <a:gd name="T28" fmla="*/ 131 w 261"/>
                <a:gd name="T29" fmla="*/ 54 h 214"/>
                <a:gd name="T30" fmla="*/ 141 w 261"/>
                <a:gd name="T31" fmla="*/ 6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214">
                  <a:moveTo>
                    <a:pt x="0" y="214"/>
                  </a:moveTo>
                  <a:cubicBezTo>
                    <a:pt x="261" y="214"/>
                    <a:pt x="261" y="214"/>
                    <a:pt x="261" y="214"/>
                  </a:cubicBezTo>
                  <a:cubicBezTo>
                    <a:pt x="131" y="0"/>
                    <a:pt x="131" y="0"/>
                    <a:pt x="131" y="0"/>
                  </a:cubicBezTo>
                  <a:lnTo>
                    <a:pt x="0" y="214"/>
                  </a:lnTo>
                  <a:close/>
                  <a:moveTo>
                    <a:pt x="131" y="192"/>
                  </a:moveTo>
                  <a:cubicBezTo>
                    <a:pt x="125" y="192"/>
                    <a:pt x="120" y="188"/>
                    <a:pt x="120" y="182"/>
                  </a:cubicBezTo>
                  <a:cubicBezTo>
                    <a:pt x="120" y="176"/>
                    <a:pt x="125" y="171"/>
                    <a:pt x="131" y="171"/>
                  </a:cubicBezTo>
                  <a:cubicBezTo>
                    <a:pt x="137" y="171"/>
                    <a:pt x="141" y="176"/>
                    <a:pt x="141" y="182"/>
                  </a:cubicBezTo>
                  <a:cubicBezTo>
                    <a:pt x="141" y="188"/>
                    <a:pt x="137" y="192"/>
                    <a:pt x="131" y="192"/>
                  </a:cubicBezTo>
                  <a:close/>
                  <a:moveTo>
                    <a:pt x="141" y="64"/>
                  </a:moveTo>
                  <a:cubicBezTo>
                    <a:pt x="141" y="139"/>
                    <a:pt x="141" y="139"/>
                    <a:pt x="141" y="139"/>
                  </a:cubicBezTo>
                  <a:cubicBezTo>
                    <a:pt x="141" y="145"/>
                    <a:pt x="137" y="150"/>
                    <a:pt x="131" y="150"/>
                  </a:cubicBezTo>
                  <a:cubicBezTo>
                    <a:pt x="125" y="150"/>
                    <a:pt x="120" y="145"/>
                    <a:pt x="120" y="139"/>
                  </a:cubicBezTo>
                  <a:cubicBezTo>
                    <a:pt x="120" y="64"/>
                    <a:pt x="120" y="64"/>
                    <a:pt x="120" y="64"/>
                  </a:cubicBezTo>
                  <a:cubicBezTo>
                    <a:pt x="120" y="58"/>
                    <a:pt x="125" y="54"/>
                    <a:pt x="131" y="54"/>
                  </a:cubicBezTo>
                  <a:cubicBezTo>
                    <a:pt x="137" y="54"/>
                    <a:pt x="141" y="58"/>
                    <a:pt x="141"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 name="Freeform 940"/>
          <p:cNvSpPr>
            <a:spLocks noChangeAspect="1" noEditPoints="1"/>
          </p:cNvSpPr>
          <p:nvPr/>
        </p:nvSpPr>
        <p:spPr bwMode="auto">
          <a:xfrm>
            <a:off x="8299897" y="3421031"/>
            <a:ext cx="369021" cy="369021"/>
          </a:xfrm>
          <a:custGeom>
            <a:avLst/>
            <a:gdLst>
              <a:gd name="T0" fmla="*/ 361 w 512"/>
              <a:gd name="T1" fmla="*/ 188 h 512"/>
              <a:gd name="T2" fmla="*/ 391 w 512"/>
              <a:gd name="T3" fmla="*/ 309 h 512"/>
              <a:gd name="T4" fmla="*/ 324 w 512"/>
              <a:gd name="T5" fmla="*/ 309 h 512"/>
              <a:gd name="T6" fmla="*/ 361 w 512"/>
              <a:gd name="T7" fmla="*/ 188 h 512"/>
              <a:gd name="T8" fmla="*/ 121 w 512"/>
              <a:gd name="T9" fmla="*/ 309 h 512"/>
              <a:gd name="T10" fmla="*/ 189 w 512"/>
              <a:gd name="T11" fmla="*/ 309 h 512"/>
              <a:gd name="T12" fmla="*/ 159 w 512"/>
              <a:gd name="T13" fmla="*/ 188 h 512"/>
              <a:gd name="T14" fmla="*/ 121 w 512"/>
              <a:gd name="T15" fmla="*/ 309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415 w 512"/>
              <a:gd name="T27" fmla="*/ 317 h 512"/>
              <a:gd name="T28" fmla="*/ 373 w 512"/>
              <a:gd name="T29" fmla="*/ 146 h 512"/>
              <a:gd name="T30" fmla="*/ 372 w 512"/>
              <a:gd name="T31" fmla="*/ 146 h 512"/>
              <a:gd name="T32" fmla="*/ 372 w 512"/>
              <a:gd name="T33" fmla="*/ 144 h 512"/>
              <a:gd name="T34" fmla="*/ 370 w 512"/>
              <a:gd name="T35" fmla="*/ 142 h 512"/>
              <a:gd name="T36" fmla="*/ 369 w 512"/>
              <a:gd name="T37" fmla="*/ 141 h 512"/>
              <a:gd name="T38" fmla="*/ 367 w 512"/>
              <a:gd name="T39" fmla="*/ 140 h 512"/>
              <a:gd name="T40" fmla="*/ 366 w 512"/>
              <a:gd name="T41" fmla="*/ 139 h 512"/>
              <a:gd name="T42" fmla="*/ 363 w 512"/>
              <a:gd name="T43" fmla="*/ 138 h 512"/>
              <a:gd name="T44" fmla="*/ 362 w 512"/>
              <a:gd name="T45" fmla="*/ 138 h 512"/>
              <a:gd name="T46" fmla="*/ 362 w 512"/>
              <a:gd name="T47" fmla="*/ 138 h 512"/>
              <a:gd name="T48" fmla="*/ 266 w 512"/>
              <a:gd name="T49" fmla="*/ 138 h 512"/>
              <a:gd name="T50" fmla="*/ 266 w 512"/>
              <a:gd name="T51" fmla="*/ 106 h 512"/>
              <a:gd name="T52" fmla="*/ 256 w 512"/>
              <a:gd name="T53" fmla="*/ 96 h 512"/>
              <a:gd name="T54" fmla="*/ 245 w 512"/>
              <a:gd name="T55" fmla="*/ 106 h 512"/>
              <a:gd name="T56" fmla="*/ 245 w 512"/>
              <a:gd name="T57" fmla="*/ 138 h 512"/>
              <a:gd name="T58" fmla="*/ 160 w 512"/>
              <a:gd name="T59" fmla="*/ 138 h 512"/>
              <a:gd name="T60" fmla="*/ 159 w 512"/>
              <a:gd name="T61" fmla="*/ 138 h 512"/>
              <a:gd name="T62" fmla="*/ 156 w 512"/>
              <a:gd name="T63" fmla="*/ 139 h 512"/>
              <a:gd name="T64" fmla="*/ 155 w 512"/>
              <a:gd name="T65" fmla="*/ 140 h 512"/>
              <a:gd name="T66" fmla="*/ 153 w 512"/>
              <a:gd name="T67" fmla="*/ 141 h 512"/>
              <a:gd name="T68" fmla="*/ 152 w 512"/>
              <a:gd name="T69" fmla="*/ 142 h 512"/>
              <a:gd name="T70" fmla="*/ 150 w 512"/>
              <a:gd name="T71" fmla="*/ 144 h 512"/>
              <a:gd name="T72" fmla="*/ 150 w 512"/>
              <a:gd name="T73" fmla="*/ 145 h 512"/>
              <a:gd name="T74" fmla="*/ 149 w 512"/>
              <a:gd name="T75" fmla="*/ 146 h 512"/>
              <a:gd name="T76" fmla="*/ 96 w 512"/>
              <a:gd name="T77" fmla="*/ 316 h 512"/>
              <a:gd name="T78" fmla="*/ 98 w 512"/>
              <a:gd name="T79" fmla="*/ 326 h 512"/>
              <a:gd name="T80" fmla="*/ 106 w 512"/>
              <a:gd name="T81" fmla="*/ 330 h 512"/>
              <a:gd name="T82" fmla="*/ 202 w 512"/>
              <a:gd name="T83" fmla="*/ 330 h 512"/>
              <a:gd name="T84" fmla="*/ 211 w 512"/>
              <a:gd name="T85" fmla="*/ 326 h 512"/>
              <a:gd name="T86" fmla="*/ 213 w 512"/>
              <a:gd name="T87" fmla="*/ 317 h 512"/>
              <a:gd name="T88" fmla="*/ 173 w 512"/>
              <a:gd name="T89" fmla="*/ 160 h 512"/>
              <a:gd name="T90" fmla="*/ 245 w 512"/>
              <a:gd name="T91" fmla="*/ 160 h 512"/>
              <a:gd name="T92" fmla="*/ 245 w 512"/>
              <a:gd name="T93" fmla="*/ 394 h 512"/>
              <a:gd name="T94" fmla="*/ 192 w 512"/>
              <a:gd name="T95" fmla="*/ 394 h 512"/>
              <a:gd name="T96" fmla="*/ 181 w 512"/>
              <a:gd name="T97" fmla="*/ 405 h 512"/>
              <a:gd name="T98" fmla="*/ 192 w 512"/>
              <a:gd name="T99" fmla="*/ 416 h 512"/>
              <a:gd name="T100" fmla="*/ 320 w 512"/>
              <a:gd name="T101" fmla="*/ 416 h 512"/>
              <a:gd name="T102" fmla="*/ 330 w 512"/>
              <a:gd name="T103" fmla="*/ 405 h 512"/>
              <a:gd name="T104" fmla="*/ 320 w 512"/>
              <a:gd name="T105" fmla="*/ 394 h 512"/>
              <a:gd name="T106" fmla="*/ 266 w 512"/>
              <a:gd name="T107" fmla="*/ 394 h 512"/>
              <a:gd name="T108" fmla="*/ 266 w 512"/>
              <a:gd name="T109" fmla="*/ 160 h 512"/>
              <a:gd name="T110" fmla="*/ 348 w 512"/>
              <a:gd name="T111" fmla="*/ 160 h 512"/>
              <a:gd name="T112" fmla="*/ 299 w 512"/>
              <a:gd name="T113" fmla="*/ 316 h 512"/>
              <a:gd name="T114" fmla="*/ 300 w 512"/>
              <a:gd name="T115" fmla="*/ 326 h 512"/>
              <a:gd name="T116" fmla="*/ 309 w 512"/>
              <a:gd name="T117" fmla="*/ 330 h 512"/>
              <a:gd name="T118" fmla="*/ 405 w 512"/>
              <a:gd name="T119" fmla="*/ 330 h 512"/>
              <a:gd name="T120" fmla="*/ 413 w 512"/>
              <a:gd name="T121" fmla="*/ 326 h 512"/>
              <a:gd name="T122" fmla="*/ 415 w 512"/>
              <a:gd name="T123" fmla="*/ 3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61" y="188"/>
                </a:moveTo>
                <a:cubicBezTo>
                  <a:pt x="391" y="309"/>
                  <a:pt x="391" y="309"/>
                  <a:pt x="391" y="309"/>
                </a:cubicBezTo>
                <a:cubicBezTo>
                  <a:pt x="324" y="309"/>
                  <a:pt x="324" y="309"/>
                  <a:pt x="324" y="309"/>
                </a:cubicBezTo>
                <a:lnTo>
                  <a:pt x="361" y="188"/>
                </a:lnTo>
                <a:close/>
                <a:moveTo>
                  <a:pt x="121" y="309"/>
                </a:moveTo>
                <a:cubicBezTo>
                  <a:pt x="189" y="309"/>
                  <a:pt x="189" y="309"/>
                  <a:pt x="189" y="309"/>
                </a:cubicBezTo>
                <a:cubicBezTo>
                  <a:pt x="159" y="188"/>
                  <a:pt x="159" y="188"/>
                  <a:pt x="159" y="188"/>
                </a:cubicBezTo>
                <a:lnTo>
                  <a:pt x="121"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317"/>
                </a:moveTo>
                <a:cubicBezTo>
                  <a:pt x="373" y="146"/>
                  <a:pt x="373" y="146"/>
                  <a:pt x="373" y="146"/>
                </a:cubicBezTo>
                <a:cubicBezTo>
                  <a:pt x="373" y="146"/>
                  <a:pt x="372" y="146"/>
                  <a:pt x="372" y="146"/>
                </a:cubicBezTo>
                <a:cubicBezTo>
                  <a:pt x="372" y="145"/>
                  <a:pt x="372" y="145"/>
                  <a:pt x="372" y="144"/>
                </a:cubicBezTo>
                <a:cubicBezTo>
                  <a:pt x="371" y="143"/>
                  <a:pt x="371" y="143"/>
                  <a:pt x="370" y="142"/>
                </a:cubicBezTo>
                <a:cubicBezTo>
                  <a:pt x="370" y="142"/>
                  <a:pt x="370" y="141"/>
                  <a:pt x="369" y="141"/>
                </a:cubicBezTo>
                <a:cubicBezTo>
                  <a:pt x="369" y="141"/>
                  <a:pt x="368" y="140"/>
                  <a:pt x="367" y="140"/>
                </a:cubicBezTo>
                <a:cubicBezTo>
                  <a:pt x="367" y="139"/>
                  <a:pt x="367" y="139"/>
                  <a:pt x="366" y="139"/>
                </a:cubicBezTo>
                <a:cubicBezTo>
                  <a:pt x="365" y="139"/>
                  <a:pt x="364" y="138"/>
                  <a:pt x="363" y="138"/>
                </a:cubicBezTo>
                <a:cubicBezTo>
                  <a:pt x="363" y="138"/>
                  <a:pt x="363" y="138"/>
                  <a:pt x="362" y="138"/>
                </a:cubicBezTo>
                <a:cubicBezTo>
                  <a:pt x="362" y="138"/>
                  <a:pt x="362" y="138"/>
                  <a:pt x="362" y="138"/>
                </a:cubicBezTo>
                <a:cubicBezTo>
                  <a:pt x="266" y="138"/>
                  <a:pt x="266" y="138"/>
                  <a:pt x="266" y="138"/>
                </a:cubicBezTo>
                <a:cubicBezTo>
                  <a:pt x="266" y="106"/>
                  <a:pt x="266" y="106"/>
                  <a:pt x="266" y="106"/>
                </a:cubicBezTo>
                <a:cubicBezTo>
                  <a:pt x="266" y="100"/>
                  <a:pt x="262" y="96"/>
                  <a:pt x="256" y="96"/>
                </a:cubicBezTo>
                <a:cubicBezTo>
                  <a:pt x="250" y="96"/>
                  <a:pt x="245" y="100"/>
                  <a:pt x="245" y="106"/>
                </a:cubicBezTo>
                <a:cubicBezTo>
                  <a:pt x="245" y="138"/>
                  <a:pt x="245" y="138"/>
                  <a:pt x="245" y="138"/>
                </a:cubicBezTo>
                <a:cubicBezTo>
                  <a:pt x="160" y="138"/>
                  <a:pt x="160" y="138"/>
                  <a:pt x="160" y="138"/>
                </a:cubicBezTo>
                <a:cubicBezTo>
                  <a:pt x="159" y="138"/>
                  <a:pt x="159" y="138"/>
                  <a:pt x="159" y="138"/>
                </a:cubicBezTo>
                <a:cubicBezTo>
                  <a:pt x="158" y="139"/>
                  <a:pt x="157" y="139"/>
                  <a:pt x="156" y="139"/>
                </a:cubicBezTo>
                <a:cubicBezTo>
                  <a:pt x="156" y="139"/>
                  <a:pt x="155" y="139"/>
                  <a:pt x="155" y="140"/>
                </a:cubicBezTo>
                <a:cubicBezTo>
                  <a:pt x="154" y="140"/>
                  <a:pt x="153" y="141"/>
                  <a:pt x="153" y="141"/>
                </a:cubicBezTo>
                <a:cubicBezTo>
                  <a:pt x="152" y="141"/>
                  <a:pt x="152" y="142"/>
                  <a:pt x="152" y="142"/>
                </a:cubicBezTo>
                <a:cubicBezTo>
                  <a:pt x="151" y="143"/>
                  <a:pt x="151" y="143"/>
                  <a:pt x="150" y="144"/>
                </a:cubicBezTo>
                <a:cubicBezTo>
                  <a:pt x="150" y="145"/>
                  <a:pt x="150" y="145"/>
                  <a:pt x="150" y="145"/>
                </a:cubicBezTo>
                <a:cubicBezTo>
                  <a:pt x="150" y="145"/>
                  <a:pt x="150" y="146"/>
                  <a:pt x="149" y="146"/>
                </a:cubicBezTo>
                <a:cubicBezTo>
                  <a:pt x="96" y="316"/>
                  <a:pt x="96" y="316"/>
                  <a:pt x="96" y="316"/>
                </a:cubicBezTo>
                <a:cubicBezTo>
                  <a:pt x="95" y="320"/>
                  <a:pt x="96" y="323"/>
                  <a:pt x="98" y="326"/>
                </a:cubicBezTo>
                <a:cubicBezTo>
                  <a:pt x="100" y="329"/>
                  <a:pt x="103" y="330"/>
                  <a:pt x="106" y="330"/>
                </a:cubicBezTo>
                <a:cubicBezTo>
                  <a:pt x="202" y="330"/>
                  <a:pt x="202" y="330"/>
                  <a:pt x="202" y="330"/>
                </a:cubicBezTo>
                <a:cubicBezTo>
                  <a:pt x="206" y="330"/>
                  <a:pt x="209" y="329"/>
                  <a:pt x="211" y="326"/>
                </a:cubicBezTo>
                <a:cubicBezTo>
                  <a:pt x="213" y="324"/>
                  <a:pt x="213" y="320"/>
                  <a:pt x="213" y="317"/>
                </a:cubicBezTo>
                <a:cubicBezTo>
                  <a:pt x="173" y="160"/>
                  <a:pt x="173" y="160"/>
                  <a:pt x="173" y="160"/>
                </a:cubicBezTo>
                <a:cubicBezTo>
                  <a:pt x="245" y="160"/>
                  <a:pt x="245" y="160"/>
                  <a:pt x="245" y="160"/>
                </a:cubicBezTo>
                <a:cubicBezTo>
                  <a:pt x="245" y="394"/>
                  <a:pt x="245" y="394"/>
                  <a:pt x="245" y="394"/>
                </a:cubicBezTo>
                <a:cubicBezTo>
                  <a:pt x="192" y="394"/>
                  <a:pt x="192" y="394"/>
                  <a:pt x="192" y="394"/>
                </a:cubicBezTo>
                <a:cubicBezTo>
                  <a:pt x="186" y="394"/>
                  <a:pt x="181" y="399"/>
                  <a:pt x="181" y="405"/>
                </a:cubicBezTo>
                <a:cubicBezTo>
                  <a:pt x="181" y="411"/>
                  <a:pt x="186" y="416"/>
                  <a:pt x="192" y="416"/>
                </a:cubicBezTo>
                <a:cubicBezTo>
                  <a:pt x="320" y="416"/>
                  <a:pt x="320" y="416"/>
                  <a:pt x="320" y="416"/>
                </a:cubicBezTo>
                <a:cubicBezTo>
                  <a:pt x="326" y="416"/>
                  <a:pt x="330" y="411"/>
                  <a:pt x="330" y="405"/>
                </a:cubicBezTo>
                <a:cubicBezTo>
                  <a:pt x="330" y="399"/>
                  <a:pt x="326" y="394"/>
                  <a:pt x="320" y="394"/>
                </a:cubicBezTo>
                <a:cubicBezTo>
                  <a:pt x="266" y="394"/>
                  <a:pt x="266" y="394"/>
                  <a:pt x="266" y="394"/>
                </a:cubicBezTo>
                <a:cubicBezTo>
                  <a:pt x="266" y="160"/>
                  <a:pt x="266" y="160"/>
                  <a:pt x="266" y="160"/>
                </a:cubicBezTo>
                <a:cubicBezTo>
                  <a:pt x="348" y="160"/>
                  <a:pt x="348" y="160"/>
                  <a:pt x="348" y="160"/>
                </a:cubicBezTo>
                <a:cubicBezTo>
                  <a:pt x="299" y="316"/>
                  <a:pt x="299" y="316"/>
                  <a:pt x="299" y="316"/>
                </a:cubicBezTo>
                <a:cubicBezTo>
                  <a:pt x="298" y="320"/>
                  <a:pt x="298" y="323"/>
                  <a:pt x="300" y="326"/>
                </a:cubicBezTo>
                <a:cubicBezTo>
                  <a:pt x="302" y="329"/>
                  <a:pt x="306" y="330"/>
                  <a:pt x="309" y="330"/>
                </a:cubicBezTo>
                <a:cubicBezTo>
                  <a:pt x="405" y="330"/>
                  <a:pt x="405" y="330"/>
                  <a:pt x="405" y="330"/>
                </a:cubicBezTo>
                <a:cubicBezTo>
                  <a:pt x="408" y="330"/>
                  <a:pt x="411" y="329"/>
                  <a:pt x="413" y="326"/>
                </a:cubicBezTo>
                <a:cubicBezTo>
                  <a:pt x="415" y="324"/>
                  <a:pt x="416" y="320"/>
                  <a:pt x="415" y="31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4157184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Wyrok I SA/</a:t>
            </a:r>
            <a:r>
              <a:rPr lang="pl-PL" dirty="0" err="1" smtClean="0"/>
              <a:t>Gl</a:t>
            </a:r>
            <a:r>
              <a:rPr lang="pl-PL" dirty="0" smtClean="0"/>
              <a:t> 1286/16</a:t>
            </a:r>
            <a:endParaRPr lang="en-US" dirty="0"/>
          </a:p>
        </p:txBody>
      </p:sp>
      <p:sp>
        <p:nvSpPr>
          <p:cNvPr id="6" name="Rectangle 5"/>
          <p:cNvSpPr/>
          <p:nvPr/>
        </p:nvSpPr>
        <p:spPr bwMode="gray">
          <a:xfrm>
            <a:off x="376237" y="1472863"/>
            <a:ext cx="8391524" cy="2608248"/>
          </a:xfrm>
          <a:prstGeom prst="rect">
            <a:avLst/>
          </a:prstGeom>
          <a:noFill/>
          <a:ln w="19050" algn="ctr">
            <a:solidFill>
              <a:schemeClr val="accent6">
                <a:lumMod val="60000"/>
                <a:lumOff val="40000"/>
              </a:schemeClr>
            </a:solidFill>
            <a:miter lim="800000"/>
            <a:headEnd/>
            <a:tailEnd/>
          </a:ln>
        </p:spPr>
        <p:txBody>
          <a:bodyPr wrap="square" lIns="88900" tIns="88900" rIns="88900" bIns="88900" rtlCol="0" anchor="ctr" anchorCtr="0"/>
          <a:lstStyle/>
          <a:p>
            <a:pPr algn="just">
              <a:lnSpc>
                <a:spcPct val="106000"/>
              </a:lnSpc>
              <a:buFont typeface="Wingdings 2" pitchFamily="18" charset="2"/>
              <a:buNone/>
            </a:pPr>
            <a:r>
              <a:rPr lang="pl-PL" sz="1400" dirty="0" smtClean="0"/>
              <a:t>Należy zgodzić się z sądem, że organ egzekucyjny </a:t>
            </a:r>
            <a:r>
              <a:rPr lang="pl-PL" sz="1400" b="1" dirty="0" smtClean="0"/>
              <a:t>wobec pozyskania informacji o uchyleniu przez Samorządowe Kolegium Odwoławcze decyzji wierzyciela będącej podstawą wystawienia tytułów egzekucyjnych, zobowiązany był do umorzenia postępowania egzekucyjnego</a:t>
            </a:r>
            <a:r>
              <a:rPr lang="pl-PL" sz="1400" dirty="0" smtClean="0"/>
              <a:t> na podstawie art. 59 § 1 pkt. 2 </a:t>
            </a:r>
            <a:r>
              <a:rPr lang="pl-PL" sz="1400" dirty="0" err="1" smtClean="0"/>
              <a:t>u.p.e.a</a:t>
            </a:r>
            <a:r>
              <a:rPr lang="pl-PL" sz="1400" dirty="0" smtClean="0"/>
              <a:t>. Pogląd ten ma oparcie w poglądach doktryny i orzecznictwa, że w przypadku zbiegu przesłanek umorzenia postępowania egzekucyjnego określonych w art. 59 § 1 pkt. 9 oraz w art. 59 § 1 pkt 1-8 i 10 </a:t>
            </a:r>
            <a:r>
              <a:rPr lang="pl-PL" sz="1400" dirty="0" err="1" smtClean="0"/>
              <a:t>u.p.e.a</a:t>
            </a:r>
            <a:r>
              <a:rPr lang="pl-PL" sz="1400" dirty="0" smtClean="0"/>
              <a:t>. </a:t>
            </a:r>
            <a:r>
              <a:rPr lang="pl-PL" sz="1400" b="1" dirty="0" smtClean="0"/>
              <a:t>wyklucza dopuszczalność umorzenia postępowania na wniosek wierzyciela (pkt 9). Żądanie wierzyciela nie może bowiem dyskwalifikować innych okoliczności świadczących w sposób pierwotny o tym, że w danym przypadku wykonanie obowiązku przez zobowiązanego jest niemożliwe lub niedopuszczalne</a:t>
            </a:r>
            <a:r>
              <a:rPr lang="pl-PL" sz="1400" dirty="0"/>
              <a:t>.</a:t>
            </a:r>
          </a:p>
        </p:txBody>
      </p:sp>
      <p:sp>
        <p:nvSpPr>
          <p:cNvPr id="2" name="Rectangle 1"/>
          <p:cNvSpPr/>
          <p:nvPr/>
        </p:nvSpPr>
        <p:spPr bwMode="gray">
          <a:xfrm>
            <a:off x="376237" y="4081111"/>
            <a:ext cx="8391526" cy="2183973"/>
          </a:xfrm>
          <a:prstGeom prst="rect">
            <a:avLst/>
          </a:prstGeom>
          <a:solidFill>
            <a:schemeClr val="accent6">
              <a:lumMod val="75000"/>
            </a:schemeClr>
          </a:solidFill>
          <a:ln w="19050" algn="ctr">
            <a:noFill/>
            <a:miter lim="800000"/>
            <a:headEnd/>
            <a:tailEnd/>
          </a:ln>
        </p:spPr>
        <p:txBody>
          <a:bodyPr wrap="square" lIns="88900" tIns="88900" rIns="88900" bIns="88900" rtlCol="0" anchor="ctr"/>
          <a:lstStyle/>
          <a:p>
            <a:pPr algn="just">
              <a:lnSpc>
                <a:spcPct val="106000"/>
              </a:lnSpc>
              <a:buFont typeface="Wingdings 2" pitchFamily="18" charset="2"/>
              <a:buNone/>
            </a:pPr>
            <a:r>
              <a:rPr lang="pl-PL" sz="1400" dirty="0" smtClean="0">
                <a:solidFill>
                  <a:schemeClr val="bg1"/>
                </a:solidFill>
              </a:rPr>
              <a:t>Powyższy </a:t>
            </a:r>
            <a:r>
              <a:rPr lang="pl-PL" sz="1400" dirty="0">
                <a:solidFill>
                  <a:schemeClr val="bg1"/>
                </a:solidFill>
              </a:rPr>
              <a:t>pogląd wynika z różnic w </a:t>
            </a:r>
            <a:r>
              <a:rPr lang="pl-PL" sz="1400" dirty="0" smtClean="0">
                <a:solidFill>
                  <a:schemeClr val="bg1"/>
                </a:solidFill>
              </a:rPr>
              <a:t>skutkach</a:t>
            </a:r>
            <a:r>
              <a:rPr lang="pl-PL" sz="1400" dirty="0">
                <a:solidFill>
                  <a:schemeClr val="bg1"/>
                </a:solidFill>
              </a:rPr>
              <a:t>, jakie wywołuje umorzenie postępowania na podstawie art. 59 § 1 pkt. 9 </a:t>
            </a:r>
            <a:r>
              <a:rPr lang="pl-PL" sz="1400" dirty="0" err="1">
                <a:solidFill>
                  <a:schemeClr val="bg1"/>
                </a:solidFill>
              </a:rPr>
              <a:t>u.p.e.a</a:t>
            </a:r>
            <a:r>
              <a:rPr lang="pl-PL" sz="1400" dirty="0">
                <a:solidFill>
                  <a:schemeClr val="bg1"/>
                </a:solidFill>
              </a:rPr>
              <a:t>. i na podstawie art. 59 § 1 pkt 1-8 i 10 </a:t>
            </a:r>
            <a:r>
              <a:rPr lang="pl-PL" sz="1400" dirty="0" err="1">
                <a:solidFill>
                  <a:schemeClr val="bg1"/>
                </a:solidFill>
              </a:rPr>
              <a:t>u.p.e.a</a:t>
            </a:r>
            <a:r>
              <a:rPr lang="pl-PL" sz="1400" dirty="0">
                <a:solidFill>
                  <a:schemeClr val="bg1"/>
                </a:solidFill>
              </a:rPr>
              <a:t>. </a:t>
            </a:r>
            <a:r>
              <a:rPr lang="pl-PL" sz="1400" dirty="0" smtClean="0">
                <a:solidFill>
                  <a:schemeClr val="bg1"/>
                </a:solidFill>
              </a:rPr>
              <a:t>(…)</a:t>
            </a:r>
          </a:p>
          <a:p>
            <a:pPr algn="just">
              <a:lnSpc>
                <a:spcPct val="106000"/>
              </a:lnSpc>
              <a:buFont typeface="Wingdings 2" pitchFamily="18" charset="2"/>
              <a:buNone/>
            </a:pPr>
            <a:endParaRPr lang="pl-PL" sz="1400" b="1" dirty="0">
              <a:solidFill>
                <a:schemeClr val="bg1"/>
              </a:solidFill>
            </a:endParaRPr>
          </a:p>
          <a:p>
            <a:pPr algn="just">
              <a:lnSpc>
                <a:spcPct val="106000"/>
              </a:lnSpc>
              <a:buFont typeface="Wingdings 2" pitchFamily="18" charset="2"/>
              <a:buNone/>
            </a:pPr>
            <a:r>
              <a:rPr lang="pl-PL" sz="1400" b="1" dirty="0" smtClean="0">
                <a:solidFill>
                  <a:schemeClr val="bg1"/>
                </a:solidFill>
              </a:rPr>
              <a:t>Czy można </a:t>
            </a:r>
            <a:r>
              <a:rPr lang="pl-PL" sz="1400" b="1" dirty="0">
                <a:solidFill>
                  <a:schemeClr val="bg1"/>
                </a:solidFill>
              </a:rPr>
              <a:t>zatem zaryzykować stwierdzenie, iż wniosek </a:t>
            </a:r>
            <a:r>
              <a:rPr lang="pl-PL" sz="1400" b="1" dirty="0" smtClean="0">
                <a:solidFill>
                  <a:schemeClr val="bg1"/>
                </a:solidFill>
              </a:rPr>
              <a:t>wierzyciela </a:t>
            </a:r>
            <a:r>
              <a:rPr lang="pl-PL" sz="1400" b="1" dirty="0">
                <a:solidFill>
                  <a:schemeClr val="bg1"/>
                </a:solidFill>
              </a:rPr>
              <a:t>o umorzenie postepowania egzekucyjnego był </a:t>
            </a:r>
            <a:r>
              <a:rPr lang="pl-PL" sz="1400" b="1" dirty="0" smtClean="0">
                <a:solidFill>
                  <a:schemeClr val="bg1"/>
                </a:solidFill>
              </a:rPr>
              <a:t>motywowany chęcią </a:t>
            </a:r>
            <a:r>
              <a:rPr lang="pl-PL" sz="1400" b="1" dirty="0">
                <a:solidFill>
                  <a:schemeClr val="bg1"/>
                </a:solidFill>
              </a:rPr>
              <a:t>uniknięcia uchylenia skutków (w postaci przerwania biegu przedawnienia) dokonanych czynności egzekucyjnych ze skutkiem ex </a:t>
            </a:r>
            <a:r>
              <a:rPr lang="pl-PL" sz="1400" b="1" dirty="0" err="1">
                <a:solidFill>
                  <a:schemeClr val="bg1"/>
                </a:solidFill>
              </a:rPr>
              <a:t>tunc</a:t>
            </a:r>
            <a:r>
              <a:rPr lang="pl-PL" sz="1400" b="1" dirty="0">
                <a:solidFill>
                  <a:schemeClr val="bg1"/>
                </a:solidFill>
              </a:rPr>
              <a:t>, które zostały dokonane na podstawie decyzji </a:t>
            </a:r>
            <a:r>
              <a:rPr lang="pl-PL" sz="1400" b="1" dirty="0" smtClean="0">
                <a:solidFill>
                  <a:schemeClr val="bg1"/>
                </a:solidFill>
              </a:rPr>
              <a:t>wymiarowej, </a:t>
            </a:r>
            <a:r>
              <a:rPr lang="pl-PL" sz="1400" b="1" dirty="0">
                <a:solidFill>
                  <a:schemeClr val="bg1"/>
                </a:solidFill>
              </a:rPr>
              <a:t>która została następnie uchylona przez organ </a:t>
            </a:r>
            <a:r>
              <a:rPr lang="pl-PL" sz="1400" b="1" dirty="0" smtClean="0">
                <a:solidFill>
                  <a:schemeClr val="bg1"/>
                </a:solidFill>
              </a:rPr>
              <a:t>odwoławczy</a:t>
            </a:r>
            <a:r>
              <a:rPr lang="pl-PL" sz="1400" b="1" dirty="0">
                <a:solidFill>
                  <a:schemeClr val="bg1"/>
                </a:solidFill>
              </a:rPr>
              <a:t>?</a:t>
            </a:r>
          </a:p>
        </p:txBody>
      </p:sp>
      <p:sp>
        <p:nvSpPr>
          <p:cNvPr id="3" name="Text Placeholder 2"/>
          <p:cNvSpPr>
            <a:spLocks noGrp="1"/>
          </p:cNvSpPr>
          <p:nvPr>
            <p:ph type="body" sz="quarter" idx="13"/>
          </p:nvPr>
        </p:nvSpPr>
        <p:spPr/>
        <p:txBody>
          <a:bodyPr/>
          <a:lstStyle/>
          <a:p>
            <a:r>
              <a:rPr lang="pl-PL" dirty="0"/>
              <a:t>Komentarz</a:t>
            </a:r>
            <a:endParaRPr lang="en-US" dirty="0"/>
          </a:p>
          <a:p>
            <a:endParaRPr lang="en-US" dirty="0"/>
          </a:p>
        </p:txBody>
      </p:sp>
    </p:spTree>
    <p:extLst>
      <p:ext uri="{BB962C8B-B14F-4D97-AF65-F5344CB8AC3E}">
        <p14:creationId xmlns:p14="http://schemas.microsoft.com/office/powerpoint/2010/main" val="389585265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76238" y="2446333"/>
            <a:ext cx="7905750" cy="1592403"/>
          </a:xfrm>
        </p:spPr>
        <p:txBody>
          <a:bodyPr/>
          <a:lstStyle/>
          <a:p>
            <a:r>
              <a:rPr lang="pl-PL" sz="2400" dirty="0" smtClean="0"/>
              <a:t>Poprzednie rozstrzygnięcia</a:t>
            </a:r>
            <a:br>
              <a:rPr lang="pl-PL" sz="2400" dirty="0" smtClean="0"/>
            </a:br>
            <a:r>
              <a:rPr lang="pl-PL" sz="2400" dirty="0" smtClean="0"/>
              <a:t>Znaczenie omawianego wyroku</a:t>
            </a:r>
            <a:endParaRPr lang="en-US" sz="2400" dirty="0"/>
          </a:p>
        </p:txBody>
      </p:sp>
    </p:spTree>
    <p:extLst>
      <p:ext uri="{BB962C8B-B14F-4D97-AF65-F5344CB8AC3E}">
        <p14:creationId xmlns:p14="http://schemas.microsoft.com/office/powerpoint/2010/main" val="36330191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Poprzednie rozstrzygnięcia</a:t>
            </a:r>
            <a:endParaRPr lang="en-US" dirty="0"/>
          </a:p>
        </p:txBody>
      </p:sp>
      <p:sp>
        <p:nvSpPr>
          <p:cNvPr id="6" name="Rectangle 5"/>
          <p:cNvSpPr/>
          <p:nvPr/>
        </p:nvSpPr>
        <p:spPr bwMode="gray">
          <a:xfrm>
            <a:off x="1819176" y="1428190"/>
            <a:ext cx="6948586" cy="2200534"/>
          </a:xfrm>
          <a:prstGeom prst="rect">
            <a:avLst/>
          </a:prstGeom>
          <a:noFill/>
          <a:ln w="19050" algn="ctr">
            <a:solidFill>
              <a:schemeClr val="accent6">
                <a:lumMod val="75000"/>
              </a:schemeClr>
            </a:solidFill>
            <a:miter lim="800000"/>
            <a:headEnd/>
            <a:tailEnd/>
          </a:ln>
        </p:spPr>
        <p:txBody>
          <a:bodyPr wrap="square" lIns="88900" tIns="88900" rIns="88900" bIns="88900" rtlCol="0" anchor="ctr" anchorCtr="0"/>
          <a:lstStyle/>
          <a:p>
            <a:pPr algn="just"/>
            <a:r>
              <a:rPr lang="pl-PL" sz="1400" i="1" dirty="0" smtClean="0"/>
              <a:t>„W </a:t>
            </a:r>
            <a:r>
              <a:rPr lang="pl-PL" sz="1400" i="1" dirty="0"/>
              <a:t>okolicznościach sprawy, już na etapie postępowania przed organami poza sporem pozostawało, iż w prowadzonym na podstawie tytułów wykonawczych nr (...) i nr (...) postępowaniu egzekucyjnym </a:t>
            </a:r>
            <a:r>
              <a:rPr lang="pl-PL" sz="1400" b="1" i="1" dirty="0" smtClean="0"/>
              <a:t>zaistniała podstawa do jego umorzenia w oparciu o przepis art. 59 § 1 pkt 2</a:t>
            </a:r>
            <a:r>
              <a:rPr lang="pl-PL" sz="1400" i="1" dirty="0"/>
              <a:t> ustawy z dnia 17 czerwca 1966 r. o postępowaniu egzekucyjnym w </a:t>
            </a:r>
            <a:r>
              <a:rPr lang="pl-PL" sz="1400" i="1" dirty="0" smtClean="0"/>
              <a:t>administracji (…). </a:t>
            </a:r>
            <a:r>
              <a:rPr lang="pl-PL" sz="1400" b="1" i="1" dirty="0" smtClean="0"/>
              <a:t>Istota </a:t>
            </a:r>
            <a:r>
              <a:rPr lang="pl-PL" sz="1400" b="1" i="1" dirty="0"/>
              <a:t>sporu koncentrowała się natomiast wokół kwestii zaistnienia przesłanki do umorzenia postępowania egzekucyjnego o jakiej mowa w art. 59 § 1 pkt 9</a:t>
            </a:r>
            <a:r>
              <a:rPr lang="pl-PL" sz="1400" i="1" dirty="0"/>
              <a:t> ustawy o </a:t>
            </a:r>
            <a:r>
              <a:rPr lang="pl-PL" sz="1400" i="1" dirty="0" err="1"/>
              <a:t>pea</a:t>
            </a:r>
            <a:r>
              <a:rPr lang="pl-PL" sz="1400" i="1" dirty="0"/>
              <a:t> tj. wniosku wierzyciela o jego umorzenie </a:t>
            </a:r>
            <a:r>
              <a:rPr lang="pl-PL" sz="1400" b="1" i="1" dirty="0"/>
              <a:t>oraz skutków wskazania również i tej przesłanki umorzenia </a:t>
            </a:r>
            <a:r>
              <a:rPr lang="pl-PL" sz="1400" i="1" dirty="0"/>
              <a:t>w postanowieniu organu I instancji</a:t>
            </a:r>
            <a:r>
              <a:rPr lang="pl-PL" sz="1400" i="1" dirty="0" smtClean="0"/>
              <a:t>.”</a:t>
            </a:r>
            <a:endParaRPr lang="en-US" sz="1400" i="1" dirty="0"/>
          </a:p>
        </p:txBody>
      </p:sp>
      <p:sp>
        <p:nvSpPr>
          <p:cNvPr id="13" name="Rectangle 12"/>
          <p:cNvSpPr/>
          <p:nvPr/>
        </p:nvSpPr>
        <p:spPr bwMode="gray">
          <a:xfrm>
            <a:off x="376237" y="3628725"/>
            <a:ext cx="8391525" cy="1828800"/>
          </a:xfrm>
          <a:prstGeom prst="rect">
            <a:avLst/>
          </a:prstGeom>
          <a:solidFill>
            <a:schemeClr val="accent2">
              <a:lumMod val="60000"/>
              <a:lumOff val="40000"/>
            </a:schemeClr>
          </a:solidFill>
          <a:ln w="19050" algn="ctr">
            <a:noFill/>
            <a:miter lim="800000"/>
            <a:headEnd/>
            <a:tailEnd/>
          </a:ln>
        </p:spPr>
        <p:txBody>
          <a:bodyPr wrap="square" lIns="88900" tIns="88900" rIns="88900" bIns="88900" rtlCol="0" anchor="ctr" anchorCtr="0"/>
          <a:lstStyle/>
          <a:p>
            <a:pPr algn="just">
              <a:lnSpc>
                <a:spcPct val="106000"/>
              </a:lnSpc>
              <a:buFont typeface="Wingdings 2" pitchFamily="18" charset="2"/>
              <a:buNone/>
            </a:pPr>
            <a:r>
              <a:rPr lang="pl-PL" sz="1400" i="1" dirty="0">
                <a:solidFill>
                  <a:schemeClr val="bg1"/>
                </a:solidFill>
              </a:rPr>
              <a:t>„5. Dokonując prawidłowych ustaleń faktycznych i oceniając je w świetle właściwych przepisów regulujących kwestie umorzenia postępowania egzekucyjnego, </a:t>
            </a:r>
            <a:r>
              <a:rPr lang="pl-PL" sz="1400" b="1" i="1" dirty="0">
                <a:solidFill>
                  <a:schemeClr val="bg1"/>
                </a:solidFill>
              </a:rPr>
              <a:t>organ II instancji powinien jednakże kategorycznie wskazać, iż zarzut zażalenia o braku podstaw do umorzenia postępowania egzekucyjnego w oparciu przepis art. 59 § 1 pkt 9 ustawy o </a:t>
            </a:r>
            <a:r>
              <a:rPr lang="pl-PL" sz="1400" b="1" i="1" dirty="0" err="1">
                <a:solidFill>
                  <a:schemeClr val="bg1"/>
                </a:solidFill>
              </a:rPr>
              <a:t>pea</a:t>
            </a:r>
            <a:r>
              <a:rPr lang="pl-PL" sz="1400" b="1" i="1" dirty="0">
                <a:solidFill>
                  <a:schemeClr val="bg1"/>
                </a:solidFill>
              </a:rPr>
              <a:t>, pozostawał w pełni uzasadniony.</a:t>
            </a:r>
          </a:p>
          <a:p>
            <a:pPr algn="just">
              <a:lnSpc>
                <a:spcPct val="106000"/>
              </a:lnSpc>
              <a:buFont typeface="Wingdings 2" pitchFamily="18" charset="2"/>
              <a:buNone/>
            </a:pPr>
            <a:r>
              <a:rPr lang="pl-PL" sz="1400" i="1" dirty="0">
                <a:solidFill>
                  <a:schemeClr val="bg1"/>
                </a:solidFill>
              </a:rPr>
              <a:t>Organ II instancji tymczasem </a:t>
            </a:r>
            <a:r>
              <a:rPr lang="pl-PL" sz="1400" b="1" i="1" dirty="0">
                <a:solidFill>
                  <a:schemeClr val="bg1"/>
                </a:solidFill>
              </a:rPr>
              <a:t>ograniczył się jedynie - do słusznego w okolicznościach sprawy - stwierdzenia, iż uchybienie to nie miało wpływu na trafność podjętego przez organ I instancji rozstrzygnięcia</a:t>
            </a:r>
            <a:r>
              <a:rPr lang="pl-PL" sz="1400" i="1" dirty="0" smtClean="0">
                <a:solidFill>
                  <a:schemeClr val="bg1"/>
                </a:solidFill>
              </a:rPr>
              <a:t>.”</a:t>
            </a:r>
          </a:p>
        </p:txBody>
      </p:sp>
      <p:sp>
        <p:nvSpPr>
          <p:cNvPr id="9" name="Freeform 430"/>
          <p:cNvSpPr>
            <a:spLocks noChangeAspect="1" noEditPoints="1"/>
          </p:cNvSpPr>
          <p:nvPr/>
        </p:nvSpPr>
        <p:spPr bwMode="auto">
          <a:xfrm>
            <a:off x="534504" y="2037444"/>
            <a:ext cx="1126406" cy="1126406"/>
          </a:xfrm>
          <a:custGeom>
            <a:avLst/>
            <a:gdLst>
              <a:gd name="T0" fmla="*/ 235 w 512"/>
              <a:gd name="T1" fmla="*/ 139 h 512"/>
              <a:gd name="T2" fmla="*/ 256 w 512"/>
              <a:gd name="T3" fmla="*/ 118 h 512"/>
              <a:gd name="T4" fmla="*/ 277 w 512"/>
              <a:gd name="T5" fmla="*/ 139 h 512"/>
              <a:gd name="T6" fmla="*/ 256 w 512"/>
              <a:gd name="T7" fmla="*/ 160 h 512"/>
              <a:gd name="T8" fmla="*/ 235 w 512"/>
              <a:gd name="T9" fmla="*/ 139 h 512"/>
              <a:gd name="T10" fmla="*/ 267 w 512"/>
              <a:gd name="T11" fmla="*/ 363 h 512"/>
              <a:gd name="T12" fmla="*/ 267 w 512"/>
              <a:gd name="T13" fmla="*/ 224 h 512"/>
              <a:gd name="T14" fmla="*/ 213 w 512"/>
              <a:gd name="T15" fmla="*/ 224 h 512"/>
              <a:gd name="T16" fmla="*/ 213 w 512"/>
              <a:gd name="T17" fmla="*/ 246 h 512"/>
              <a:gd name="T18" fmla="*/ 235 w 512"/>
              <a:gd name="T19" fmla="*/ 246 h 512"/>
              <a:gd name="T20" fmla="*/ 245 w 512"/>
              <a:gd name="T21" fmla="*/ 256 h 512"/>
              <a:gd name="T22" fmla="*/ 245 w 512"/>
              <a:gd name="T23" fmla="*/ 363 h 512"/>
              <a:gd name="T24" fmla="*/ 235 w 512"/>
              <a:gd name="T25" fmla="*/ 374 h 512"/>
              <a:gd name="T26" fmla="*/ 203 w 512"/>
              <a:gd name="T27" fmla="*/ 374 h 512"/>
              <a:gd name="T28" fmla="*/ 203 w 512"/>
              <a:gd name="T29" fmla="*/ 395 h 512"/>
              <a:gd name="T30" fmla="*/ 309 w 512"/>
              <a:gd name="T31" fmla="*/ 395 h 512"/>
              <a:gd name="T32" fmla="*/ 309 w 512"/>
              <a:gd name="T33" fmla="*/ 374 h 512"/>
              <a:gd name="T34" fmla="*/ 277 w 512"/>
              <a:gd name="T35" fmla="*/ 374 h 512"/>
              <a:gd name="T36" fmla="*/ 267 w 512"/>
              <a:gd name="T37" fmla="*/ 363 h 512"/>
              <a:gd name="T38" fmla="*/ 512 w 512"/>
              <a:gd name="T39" fmla="*/ 256 h 512"/>
              <a:gd name="T40" fmla="*/ 256 w 512"/>
              <a:gd name="T41" fmla="*/ 512 h 512"/>
              <a:gd name="T42" fmla="*/ 0 w 512"/>
              <a:gd name="T43" fmla="*/ 256 h 512"/>
              <a:gd name="T44" fmla="*/ 256 w 512"/>
              <a:gd name="T45" fmla="*/ 0 h 512"/>
              <a:gd name="T46" fmla="*/ 512 w 512"/>
              <a:gd name="T47" fmla="*/ 256 h 512"/>
              <a:gd name="T48" fmla="*/ 213 w 512"/>
              <a:gd name="T49" fmla="*/ 139 h 512"/>
              <a:gd name="T50" fmla="*/ 256 w 512"/>
              <a:gd name="T51" fmla="*/ 182 h 512"/>
              <a:gd name="T52" fmla="*/ 299 w 512"/>
              <a:gd name="T53" fmla="*/ 139 h 512"/>
              <a:gd name="T54" fmla="*/ 256 w 512"/>
              <a:gd name="T55" fmla="*/ 96 h 512"/>
              <a:gd name="T56" fmla="*/ 213 w 512"/>
              <a:gd name="T57" fmla="*/ 139 h 512"/>
              <a:gd name="T58" fmla="*/ 331 w 512"/>
              <a:gd name="T59" fmla="*/ 363 h 512"/>
              <a:gd name="T60" fmla="*/ 320 w 512"/>
              <a:gd name="T61" fmla="*/ 352 h 512"/>
              <a:gd name="T62" fmla="*/ 288 w 512"/>
              <a:gd name="T63" fmla="*/ 352 h 512"/>
              <a:gd name="T64" fmla="*/ 288 w 512"/>
              <a:gd name="T65" fmla="*/ 214 h 512"/>
              <a:gd name="T66" fmla="*/ 277 w 512"/>
              <a:gd name="T67" fmla="*/ 203 h 512"/>
              <a:gd name="T68" fmla="*/ 203 w 512"/>
              <a:gd name="T69" fmla="*/ 203 h 512"/>
              <a:gd name="T70" fmla="*/ 192 w 512"/>
              <a:gd name="T71" fmla="*/ 214 h 512"/>
              <a:gd name="T72" fmla="*/ 192 w 512"/>
              <a:gd name="T73" fmla="*/ 256 h 512"/>
              <a:gd name="T74" fmla="*/ 203 w 512"/>
              <a:gd name="T75" fmla="*/ 267 h 512"/>
              <a:gd name="T76" fmla="*/ 224 w 512"/>
              <a:gd name="T77" fmla="*/ 267 h 512"/>
              <a:gd name="T78" fmla="*/ 224 w 512"/>
              <a:gd name="T79" fmla="*/ 352 h 512"/>
              <a:gd name="T80" fmla="*/ 192 w 512"/>
              <a:gd name="T81" fmla="*/ 352 h 512"/>
              <a:gd name="T82" fmla="*/ 181 w 512"/>
              <a:gd name="T83" fmla="*/ 363 h 512"/>
              <a:gd name="T84" fmla="*/ 181 w 512"/>
              <a:gd name="T85" fmla="*/ 406 h 512"/>
              <a:gd name="T86" fmla="*/ 192 w 512"/>
              <a:gd name="T87" fmla="*/ 416 h 512"/>
              <a:gd name="T88" fmla="*/ 320 w 512"/>
              <a:gd name="T89" fmla="*/ 416 h 512"/>
              <a:gd name="T90" fmla="*/ 331 w 512"/>
              <a:gd name="T91" fmla="*/ 406 h 512"/>
              <a:gd name="T92" fmla="*/ 331 w 512"/>
              <a:gd name="T93" fmla="*/ 3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35" y="139"/>
                </a:moveTo>
                <a:cubicBezTo>
                  <a:pt x="235" y="127"/>
                  <a:pt x="244" y="118"/>
                  <a:pt x="256" y="118"/>
                </a:cubicBezTo>
                <a:cubicBezTo>
                  <a:pt x="268" y="118"/>
                  <a:pt x="277" y="127"/>
                  <a:pt x="277" y="139"/>
                </a:cubicBezTo>
                <a:cubicBezTo>
                  <a:pt x="277" y="151"/>
                  <a:pt x="268" y="160"/>
                  <a:pt x="256" y="160"/>
                </a:cubicBezTo>
                <a:cubicBezTo>
                  <a:pt x="244" y="160"/>
                  <a:pt x="235" y="151"/>
                  <a:pt x="235" y="139"/>
                </a:cubicBezTo>
                <a:close/>
                <a:moveTo>
                  <a:pt x="267" y="363"/>
                </a:moveTo>
                <a:cubicBezTo>
                  <a:pt x="267" y="224"/>
                  <a:pt x="267" y="224"/>
                  <a:pt x="267" y="224"/>
                </a:cubicBezTo>
                <a:cubicBezTo>
                  <a:pt x="213" y="224"/>
                  <a:pt x="213" y="224"/>
                  <a:pt x="213" y="224"/>
                </a:cubicBezTo>
                <a:cubicBezTo>
                  <a:pt x="213" y="246"/>
                  <a:pt x="213" y="246"/>
                  <a:pt x="213" y="246"/>
                </a:cubicBezTo>
                <a:cubicBezTo>
                  <a:pt x="235" y="246"/>
                  <a:pt x="235" y="246"/>
                  <a:pt x="235" y="246"/>
                </a:cubicBezTo>
                <a:cubicBezTo>
                  <a:pt x="241" y="246"/>
                  <a:pt x="245" y="250"/>
                  <a:pt x="245" y="256"/>
                </a:cubicBezTo>
                <a:cubicBezTo>
                  <a:pt x="245" y="363"/>
                  <a:pt x="245" y="363"/>
                  <a:pt x="245" y="363"/>
                </a:cubicBezTo>
                <a:cubicBezTo>
                  <a:pt x="245" y="369"/>
                  <a:pt x="241" y="374"/>
                  <a:pt x="235" y="374"/>
                </a:cubicBezTo>
                <a:cubicBezTo>
                  <a:pt x="203" y="374"/>
                  <a:pt x="203" y="374"/>
                  <a:pt x="203" y="374"/>
                </a:cubicBezTo>
                <a:cubicBezTo>
                  <a:pt x="203" y="395"/>
                  <a:pt x="203" y="395"/>
                  <a:pt x="203" y="395"/>
                </a:cubicBezTo>
                <a:cubicBezTo>
                  <a:pt x="309" y="395"/>
                  <a:pt x="309" y="395"/>
                  <a:pt x="309" y="395"/>
                </a:cubicBezTo>
                <a:cubicBezTo>
                  <a:pt x="309" y="374"/>
                  <a:pt x="309" y="374"/>
                  <a:pt x="309" y="374"/>
                </a:cubicBezTo>
                <a:cubicBezTo>
                  <a:pt x="277" y="374"/>
                  <a:pt x="277" y="374"/>
                  <a:pt x="277" y="374"/>
                </a:cubicBezTo>
                <a:cubicBezTo>
                  <a:pt x="271" y="374"/>
                  <a:pt x="267" y="369"/>
                  <a:pt x="267" y="363"/>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213" y="139"/>
                </a:moveTo>
                <a:cubicBezTo>
                  <a:pt x="213" y="163"/>
                  <a:pt x="232" y="182"/>
                  <a:pt x="256" y="182"/>
                </a:cubicBezTo>
                <a:cubicBezTo>
                  <a:pt x="280" y="182"/>
                  <a:pt x="299" y="163"/>
                  <a:pt x="299" y="139"/>
                </a:cubicBezTo>
                <a:cubicBezTo>
                  <a:pt x="299" y="115"/>
                  <a:pt x="280" y="96"/>
                  <a:pt x="256" y="96"/>
                </a:cubicBezTo>
                <a:cubicBezTo>
                  <a:pt x="232" y="96"/>
                  <a:pt x="213" y="115"/>
                  <a:pt x="213" y="139"/>
                </a:cubicBezTo>
                <a:close/>
                <a:moveTo>
                  <a:pt x="331" y="363"/>
                </a:moveTo>
                <a:cubicBezTo>
                  <a:pt x="331" y="357"/>
                  <a:pt x="326" y="352"/>
                  <a:pt x="320" y="352"/>
                </a:cubicBezTo>
                <a:cubicBezTo>
                  <a:pt x="288" y="352"/>
                  <a:pt x="288" y="352"/>
                  <a:pt x="288" y="352"/>
                </a:cubicBezTo>
                <a:cubicBezTo>
                  <a:pt x="288" y="214"/>
                  <a:pt x="288" y="214"/>
                  <a:pt x="288" y="214"/>
                </a:cubicBezTo>
                <a:cubicBezTo>
                  <a:pt x="288" y="208"/>
                  <a:pt x="283" y="203"/>
                  <a:pt x="277" y="203"/>
                </a:cubicBezTo>
                <a:cubicBezTo>
                  <a:pt x="203" y="203"/>
                  <a:pt x="203" y="203"/>
                  <a:pt x="203" y="203"/>
                </a:cubicBezTo>
                <a:cubicBezTo>
                  <a:pt x="197" y="203"/>
                  <a:pt x="192" y="208"/>
                  <a:pt x="192" y="214"/>
                </a:cubicBezTo>
                <a:cubicBezTo>
                  <a:pt x="192" y="256"/>
                  <a:pt x="192" y="256"/>
                  <a:pt x="192" y="256"/>
                </a:cubicBezTo>
                <a:cubicBezTo>
                  <a:pt x="192" y="262"/>
                  <a:pt x="197" y="267"/>
                  <a:pt x="203" y="267"/>
                </a:cubicBezTo>
                <a:cubicBezTo>
                  <a:pt x="224" y="267"/>
                  <a:pt x="224" y="267"/>
                  <a:pt x="224" y="267"/>
                </a:cubicBezTo>
                <a:cubicBezTo>
                  <a:pt x="224" y="352"/>
                  <a:pt x="224" y="352"/>
                  <a:pt x="224" y="352"/>
                </a:cubicBezTo>
                <a:cubicBezTo>
                  <a:pt x="192" y="352"/>
                  <a:pt x="192" y="352"/>
                  <a:pt x="192" y="352"/>
                </a:cubicBezTo>
                <a:cubicBezTo>
                  <a:pt x="186" y="352"/>
                  <a:pt x="181" y="357"/>
                  <a:pt x="181" y="363"/>
                </a:cubicBezTo>
                <a:cubicBezTo>
                  <a:pt x="181" y="406"/>
                  <a:pt x="181" y="406"/>
                  <a:pt x="181" y="406"/>
                </a:cubicBezTo>
                <a:cubicBezTo>
                  <a:pt x="181" y="412"/>
                  <a:pt x="186" y="416"/>
                  <a:pt x="192" y="416"/>
                </a:cubicBezTo>
                <a:cubicBezTo>
                  <a:pt x="320" y="416"/>
                  <a:pt x="320" y="416"/>
                  <a:pt x="320" y="416"/>
                </a:cubicBezTo>
                <a:cubicBezTo>
                  <a:pt x="326" y="416"/>
                  <a:pt x="331" y="412"/>
                  <a:pt x="331" y="406"/>
                </a:cubicBezTo>
                <a:lnTo>
                  <a:pt x="331" y="363"/>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376237" y="5457525"/>
            <a:ext cx="7198845" cy="954107"/>
          </a:xfrm>
          <a:prstGeom prst="rect">
            <a:avLst/>
          </a:prstGeom>
        </p:spPr>
        <p:txBody>
          <a:bodyPr wrap="square">
            <a:spAutoFit/>
          </a:bodyPr>
          <a:lstStyle/>
          <a:p>
            <a:pPr algn="just"/>
            <a:r>
              <a:rPr lang="pl-PL" sz="1400" i="1" dirty="0" smtClean="0"/>
              <a:t>„10</a:t>
            </a:r>
            <a:r>
              <a:rPr lang="pl-PL" sz="1400" i="1" dirty="0"/>
              <a:t>. Analiza wskazanych okoliczności, w kontekście obowiązujących przepisów prawa, </a:t>
            </a:r>
            <a:r>
              <a:rPr lang="pl-PL" sz="1400" b="1" i="1" dirty="0"/>
              <a:t>skutkować musi - zdaniem Sądu - uznaniem, iż tytuły egzekucyjne w oparciu o które egzekucja była wszczęta i prowadzona zostały wystawione przez podmiot nie będący wierzycielem</a:t>
            </a:r>
            <a:r>
              <a:rPr lang="pl-PL" sz="1400" b="1" i="1" dirty="0" smtClean="0"/>
              <a:t>.”</a:t>
            </a:r>
            <a:endParaRPr lang="en-US" sz="1400" b="1" i="1" dirty="0"/>
          </a:p>
        </p:txBody>
      </p:sp>
      <p:sp>
        <p:nvSpPr>
          <p:cNvPr id="10" name="Freeform 518"/>
          <p:cNvSpPr>
            <a:spLocks noChangeAspect="1" noEditPoints="1"/>
          </p:cNvSpPr>
          <p:nvPr/>
        </p:nvSpPr>
        <p:spPr bwMode="auto">
          <a:xfrm>
            <a:off x="7608219" y="5285226"/>
            <a:ext cx="1126406" cy="1126406"/>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 name="Text Placeholder 1"/>
          <p:cNvSpPr>
            <a:spLocks noGrp="1"/>
          </p:cNvSpPr>
          <p:nvPr>
            <p:ph type="body" sz="quarter" idx="13"/>
          </p:nvPr>
        </p:nvSpPr>
        <p:spPr/>
        <p:txBody>
          <a:bodyPr/>
          <a:lstStyle/>
          <a:p>
            <a:r>
              <a:rPr lang="pl-PL" dirty="0"/>
              <a:t>Wyrok WSA w Gorzowie Wielkopolskim II SA/Go 631/13 </a:t>
            </a:r>
            <a:br>
              <a:rPr lang="pl-PL" dirty="0"/>
            </a:br>
            <a:r>
              <a:rPr lang="pl-PL" dirty="0"/>
              <a:t>z dnia 16 października 2013 r.</a:t>
            </a:r>
            <a:endParaRPr lang="en-US" dirty="0"/>
          </a:p>
          <a:p>
            <a:endParaRPr lang="en-US" dirty="0"/>
          </a:p>
        </p:txBody>
      </p:sp>
    </p:spTree>
    <p:extLst>
      <p:ext uri="{BB962C8B-B14F-4D97-AF65-F5344CB8AC3E}">
        <p14:creationId xmlns:p14="http://schemas.microsoft.com/office/powerpoint/2010/main" val="173919407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Poprzednie rozstrzygnięcia</a:t>
            </a:r>
            <a:endParaRPr lang="en-US" dirty="0"/>
          </a:p>
        </p:txBody>
      </p:sp>
      <p:sp>
        <p:nvSpPr>
          <p:cNvPr id="6" name="Rectangle 5"/>
          <p:cNvSpPr/>
          <p:nvPr/>
        </p:nvSpPr>
        <p:spPr bwMode="gray">
          <a:xfrm>
            <a:off x="1819176" y="1428189"/>
            <a:ext cx="7151570" cy="1239959"/>
          </a:xfrm>
          <a:prstGeom prst="rect">
            <a:avLst/>
          </a:prstGeom>
          <a:solidFill>
            <a:schemeClr val="accent6">
              <a:lumMod val="75000"/>
            </a:schemeClr>
          </a:solidFill>
          <a:ln w="19050" algn="ctr">
            <a:noFill/>
            <a:miter lim="800000"/>
            <a:headEnd/>
            <a:tailEnd/>
          </a:ln>
        </p:spPr>
        <p:txBody>
          <a:bodyPr wrap="square" lIns="88900" tIns="88900" rIns="88900" bIns="88900" rtlCol="0" anchor="ctr" anchorCtr="0"/>
          <a:lstStyle/>
          <a:p>
            <a:pPr algn="just">
              <a:lnSpc>
                <a:spcPct val="106000"/>
              </a:lnSpc>
              <a:buFont typeface="Wingdings 2" pitchFamily="18" charset="2"/>
              <a:buNone/>
            </a:pPr>
            <a:r>
              <a:rPr lang="pl-PL" sz="1400" i="1" dirty="0" smtClean="0">
                <a:solidFill>
                  <a:schemeClr val="bg1"/>
                </a:solidFill>
              </a:rPr>
              <a:t>„</a:t>
            </a:r>
            <a:r>
              <a:rPr lang="pl-PL" sz="1400" i="1" dirty="0">
                <a:solidFill>
                  <a:schemeClr val="bg1"/>
                </a:solidFill>
              </a:rPr>
              <a:t>7. Abstrahując od okoliczności niniejszej sprawy, na tle wzajemnej relacji przyczyn umorzenia o jakich mowa w art. 59 § 1 pkt 2 i 9 ustawy o </a:t>
            </a:r>
            <a:r>
              <a:rPr lang="pl-PL" sz="1400" i="1" dirty="0" err="1">
                <a:solidFill>
                  <a:schemeClr val="bg1"/>
                </a:solidFill>
              </a:rPr>
              <a:t>pea</a:t>
            </a:r>
            <a:r>
              <a:rPr lang="pl-PL" sz="1400" i="1" dirty="0">
                <a:solidFill>
                  <a:schemeClr val="bg1"/>
                </a:solidFill>
              </a:rPr>
              <a:t>, </a:t>
            </a:r>
            <a:r>
              <a:rPr lang="pl-PL" sz="1400" b="1" i="1" dirty="0">
                <a:solidFill>
                  <a:schemeClr val="bg1"/>
                </a:solidFill>
              </a:rPr>
              <a:t>uprawniona pozostawałaby teza, że istnienie przesłanki do umorzenia z art. 59 § 1 pkt 2 ustawy wyklucza dopuszczalność umorzenia postępowania na wniosek wierzyciela </a:t>
            </a:r>
            <a:r>
              <a:rPr lang="pl-PL" sz="1400" i="1" dirty="0">
                <a:solidFill>
                  <a:schemeClr val="bg1"/>
                </a:solidFill>
              </a:rPr>
              <a:t>(pkt 9).</a:t>
            </a:r>
          </a:p>
        </p:txBody>
      </p:sp>
      <p:sp>
        <p:nvSpPr>
          <p:cNvPr id="13" name="Rectangle 12"/>
          <p:cNvSpPr/>
          <p:nvPr/>
        </p:nvSpPr>
        <p:spPr bwMode="gray">
          <a:xfrm>
            <a:off x="376237" y="3951252"/>
            <a:ext cx="8594508" cy="2324420"/>
          </a:xfrm>
          <a:prstGeom prst="rect">
            <a:avLst/>
          </a:prstGeom>
          <a:solidFill>
            <a:schemeClr val="accent6">
              <a:lumMod val="60000"/>
              <a:lumOff val="40000"/>
            </a:schemeClr>
          </a:solidFill>
          <a:ln w="19050" algn="ctr">
            <a:noFill/>
            <a:miter lim="800000"/>
            <a:headEnd/>
            <a:tailEnd/>
          </a:ln>
        </p:spPr>
        <p:txBody>
          <a:bodyPr wrap="square" lIns="88900" tIns="88900" rIns="88900" bIns="88900" rtlCol="0" anchor="ctr" anchorCtr="0"/>
          <a:lstStyle/>
          <a:p>
            <a:pPr algn="just">
              <a:lnSpc>
                <a:spcPct val="106000"/>
              </a:lnSpc>
              <a:buFont typeface="Wingdings 2" pitchFamily="18" charset="2"/>
              <a:buNone/>
            </a:pPr>
            <a:r>
              <a:rPr lang="pl-PL" sz="1400" i="1" dirty="0">
                <a:solidFill>
                  <a:schemeClr val="bg1"/>
                </a:solidFill>
              </a:rPr>
              <a:t>„19. Niedopuszczalność egzekucji bez właściwego tytułu wykonawczego wynika wprost z art. 26 § 1 ustawy o </a:t>
            </a:r>
            <a:r>
              <a:rPr lang="pl-PL" sz="1400" i="1" dirty="0" err="1">
                <a:solidFill>
                  <a:schemeClr val="bg1"/>
                </a:solidFill>
              </a:rPr>
              <a:t>pea</a:t>
            </a:r>
            <a:r>
              <a:rPr lang="pl-PL" sz="1400" i="1" dirty="0">
                <a:solidFill>
                  <a:schemeClr val="bg1"/>
                </a:solidFill>
              </a:rPr>
              <a:t>, który do wszczęcia egzekucji wymaga - między innymi - tytułu wykonawczego</a:t>
            </a:r>
            <a:r>
              <a:rPr lang="pl-PL" sz="1400" i="1" dirty="0" smtClean="0">
                <a:solidFill>
                  <a:schemeClr val="bg1"/>
                </a:solidFill>
              </a:rPr>
              <a:t>.</a:t>
            </a:r>
            <a:r>
              <a:rPr lang="pl-PL" sz="1400" i="1" dirty="0">
                <a:solidFill>
                  <a:schemeClr val="bg1"/>
                </a:solidFill>
              </a:rPr>
              <a:t>(…) Brak takiego zarzutu ze strony zobowiązanego </a:t>
            </a:r>
            <a:r>
              <a:rPr lang="pl-PL" sz="1400" b="1" i="1" dirty="0">
                <a:solidFill>
                  <a:schemeClr val="bg1"/>
                </a:solidFill>
              </a:rPr>
              <a:t>nie zwalnia jednak organu egzekucyjnego od uwzględnienia z urzędu i to na każdym etapie postępowania egzekucyjnego okoliczności w postaci wystawienia tytułu przez podmiot nieuprawniony</a:t>
            </a:r>
            <a:r>
              <a:rPr lang="pl-PL" sz="1400" i="1" dirty="0">
                <a:solidFill>
                  <a:schemeClr val="bg1"/>
                </a:solidFill>
              </a:rPr>
              <a:t>. </a:t>
            </a:r>
            <a:r>
              <a:rPr lang="pl-PL" sz="1400" i="1" dirty="0" smtClean="0">
                <a:solidFill>
                  <a:schemeClr val="bg1"/>
                </a:solidFill>
              </a:rPr>
              <a:t>Skoro </a:t>
            </a:r>
            <a:r>
              <a:rPr lang="pl-PL" sz="1400" i="1" dirty="0">
                <a:solidFill>
                  <a:schemeClr val="bg1"/>
                </a:solidFill>
              </a:rPr>
              <a:t>bowiem - jak wskazano uprzednio - oznacza to niedopuszczalność egzekucji administracyjnej, to stanowi to </a:t>
            </a:r>
            <a:r>
              <a:rPr lang="pl-PL" sz="1400" b="1" i="1" dirty="0">
                <a:solidFill>
                  <a:schemeClr val="bg1"/>
                </a:solidFill>
              </a:rPr>
              <a:t>przesłankę do obligatoryjnego umorzenia postępowania egzekucyjnego na podstawie przepisu art. 59 § 1 pkt 7 ustawy o </a:t>
            </a:r>
            <a:r>
              <a:rPr lang="pl-PL" sz="1400" b="1" i="1" dirty="0" err="1">
                <a:solidFill>
                  <a:schemeClr val="bg1"/>
                </a:solidFill>
              </a:rPr>
              <a:t>pea</a:t>
            </a:r>
            <a:r>
              <a:rPr lang="pl-PL" sz="1400" i="1" dirty="0">
                <a:solidFill>
                  <a:schemeClr val="bg1"/>
                </a:solidFill>
              </a:rPr>
              <a:t>. Zgodnie bowiem z powołanym przepisem, </a:t>
            </a:r>
            <a:r>
              <a:rPr lang="pl-PL" sz="1400" b="1" i="1" dirty="0">
                <a:solidFill>
                  <a:schemeClr val="bg1"/>
                </a:solidFill>
              </a:rPr>
              <a:t>postępowanie egzekucyjne umarza się jeżeli egzekucja administracyjna jest niedopuszczalna</a:t>
            </a:r>
            <a:r>
              <a:rPr lang="pl-PL" sz="1400" i="1" dirty="0" smtClean="0">
                <a:solidFill>
                  <a:schemeClr val="bg1"/>
                </a:solidFill>
              </a:rPr>
              <a:t>.”</a:t>
            </a:r>
          </a:p>
        </p:txBody>
      </p:sp>
      <p:sp>
        <p:nvSpPr>
          <p:cNvPr id="8" name="Freeform 324"/>
          <p:cNvSpPr>
            <a:spLocks noChangeAspect="1" noEditPoints="1"/>
          </p:cNvSpPr>
          <p:nvPr/>
        </p:nvSpPr>
        <p:spPr bwMode="auto">
          <a:xfrm>
            <a:off x="376237" y="1484965"/>
            <a:ext cx="1126406" cy="1126406"/>
          </a:xfrm>
          <a:custGeom>
            <a:avLst/>
            <a:gdLst>
              <a:gd name="T0" fmla="*/ 264 w 512"/>
              <a:gd name="T1" fmla="*/ 120 h 512"/>
              <a:gd name="T2" fmla="*/ 343 w 512"/>
              <a:gd name="T3" fmla="*/ 151 h 512"/>
              <a:gd name="T4" fmla="*/ 341 w 512"/>
              <a:gd name="T5" fmla="*/ 156 h 512"/>
              <a:gd name="T6" fmla="*/ 331 w 512"/>
              <a:gd name="T7" fmla="*/ 161 h 512"/>
              <a:gd name="T8" fmla="*/ 326 w 512"/>
              <a:gd name="T9" fmla="*/ 167 h 512"/>
              <a:gd name="T10" fmla="*/ 291 w 512"/>
              <a:gd name="T11" fmla="*/ 256 h 512"/>
              <a:gd name="T12" fmla="*/ 294 w 512"/>
              <a:gd name="T13" fmla="*/ 268 h 512"/>
              <a:gd name="T14" fmla="*/ 315 w 512"/>
              <a:gd name="T15" fmla="*/ 285 h 512"/>
              <a:gd name="T16" fmla="*/ 306 w 512"/>
              <a:gd name="T17" fmla="*/ 308 h 512"/>
              <a:gd name="T18" fmla="*/ 186 w 512"/>
              <a:gd name="T19" fmla="*/ 262 h 512"/>
              <a:gd name="T20" fmla="*/ 195 w 512"/>
              <a:gd name="T21" fmla="*/ 239 h 512"/>
              <a:gd name="T22" fmla="*/ 221 w 512"/>
              <a:gd name="T23" fmla="*/ 240 h 512"/>
              <a:gd name="T24" fmla="*/ 232 w 512"/>
              <a:gd name="T25" fmla="*/ 233 h 512"/>
              <a:gd name="T26" fmla="*/ 266 w 512"/>
              <a:gd name="T27" fmla="*/ 144 h 512"/>
              <a:gd name="T28" fmla="*/ 266 w 512"/>
              <a:gd name="T29" fmla="*/ 136 h 512"/>
              <a:gd name="T30" fmla="*/ 261 w 512"/>
              <a:gd name="T31" fmla="*/ 126 h 512"/>
              <a:gd name="T32" fmla="*/ 264 w 512"/>
              <a:gd name="T33" fmla="*/ 120 h 512"/>
              <a:gd name="T34" fmla="*/ 512 w 512"/>
              <a:gd name="T35" fmla="*/ 256 h 512"/>
              <a:gd name="T36" fmla="*/ 256 w 512"/>
              <a:gd name="T37" fmla="*/ 512 h 512"/>
              <a:gd name="T38" fmla="*/ 0 w 512"/>
              <a:gd name="T39" fmla="*/ 256 h 512"/>
              <a:gd name="T40" fmla="*/ 256 w 512"/>
              <a:gd name="T41" fmla="*/ 0 h 512"/>
              <a:gd name="T42" fmla="*/ 512 w 512"/>
              <a:gd name="T43" fmla="*/ 256 h 512"/>
              <a:gd name="T44" fmla="*/ 361 w 512"/>
              <a:gd name="T45" fmla="*/ 134 h 512"/>
              <a:gd name="T46" fmla="*/ 261 w 512"/>
              <a:gd name="T47" fmla="*/ 96 h 512"/>
              <a:gd name="T48" fmla="*/ 247 w 512"/>
              <a:gd name="T49" fmla="*/ 102 h 512"/>
              <a:gd name="T50" fmla="*/ 240 w 512"/>
              <a:gd name="T51" fmla="*/ 122 h 512"/>
              <a:gd name="T52" fmla="*/ 240 w 512"/>
              <a:gd name="T53" fmla="*/ 131 h 512"/>
              <a:gd name="T54" fmla="*/ 244 w 512"/>
              <a:gd name="T55" fmla="*/ 140 h 512"/>
              <a:gd name="T56" fmla="*/ 214 w 512"/>
              <a:gd name="T57" fmla="*/ 219 h 512"/>
              <a:gd name="T58" fmla="*/ 188 w 512"/>
              <a:gd name="T59" fmla="*/ 218 h 512"/>
              <a:gd name="T60" fmla="*/ 178 w 512"/>
              <a:gd name="T61" fmla="*/ 224 h 512"/>
              <a:gd name="T62" fmla="*/ 163 w 512"/>
              <a:gd name="T63" fmla="*/ 264 h 512"/>
              <a:gd name="T64" fmla="*/ 163 w 512"/>
              <a:gd name="T65" fmla="*/ 272 h 512"/>
              <a:gd name="T66" fmla="*/ 169 w 512"/>
              <a:gd name="T67" fmla="*/ 278 h 512"/>
              <a:gd name="T68" fmla="*/ 229 w 512"/>
              <a:gd name="T69" fmla="*/ 301 h 512"/>
              <a:gd name="T70" fmla="*/ 194 w 512"/>
              <a:gd name="T71" fmla="*/ 391 h 512"/>
              <a:gd name="T72" fmla="*/ 200 w 512"/>
              <a:gd name="T73" fmla="*/ 404 h 512"/>
              <a:gd name="T74" fmla="*/ 204 w 512"/>
              <a:gd name="T75" fmla="*/ 405 h 512"/>
              <a:gd name="T76" fmla="*/ 214 w 512"/>
              <a:gd name="T77" fmla="*/ 398 h 512"/>
              <a:gd name="T78" fmla="*/ 248 w 512"/>
              <a:gd name="T79" fmla="*/ 308 h 512"/>
              <a:gd name="T80" fmla="*/ 308 w 512"/>
              <a:gd name="T81" fmla="*/ 331 h 512"/>
              <a:gd name="T82" fmla="*/ 312 w 512"/>
              <a:gd name="T83" fmla="*/ 332 h 512"/>
              <a:gd name="T84" fmla="*/ 322 w 512"/>
              <a:gd name="T85" fmla="*/ 325 h 512"/>
              <a:gd name="T86" fmla="*/ 337 w 512"/>
              <a:gd name="T87" fmla="*/ 285 h 512"/>
              <a:gd name="T88" fmla="*/ 334 w 512"/>
              <a:gd name="T89" fmla="*/ 273 h 512"/>
              <a:gd name="T90" fmla="*/ 314 w 512"/>
              <a:gd name="T91" fmla="*/ 257 h 512"/>
              <a:gd name="T92" fmla="*/ 344 w 512"/>
              <a:gd name="T93" fmla="*/ 178 h 512"/>
              <a:gd name="T94" fmla="*/ 354 w 512"/>
              <a:gd name="T95" fmla="*/ 174 h 512"/>
              <a:gd name="T96" fmla="*/ 359 w 512"/>
              <a:gd name="T97" fmla="*/ 168 h 512"/>
              <a:gd name="T98" fmla="*/ 367 w 512"/>
              <a:gd name="T99" fmla="*/ 148 h 512"/>
              <a:gd name="T100" fmla="*/ 361 w 512"/>
              <a:gd name="T101" fmla="*/ 1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 h="512">
                <a:moveTo>
                  <a:pt x="264" y="120"/>
                </a:moveTo>
                <a:cubicBezTo>
                  <a:pt x="343" y="151"/>
                  <a:pt x="343" y="151"/>
                  <a:pt x="343" y="151"/>
                </a:cubicBezTo>
                <a:cubicBezTo>
                  <a:pt x="341" y="156"/>
                  <a:pt x="341" y="156"/>
                  <a:pt x="341" y="156"/>
                </a:cubicBezTo>
                <a:cubicBezTo>
                  <a:pt x="331" y="161"/>
                  <a:pt x="331" y="161"/>
                  <a:pt x="331" y="161"/>
                </a:cubicBezTo>
                <a:cubicBezTo>
                  <a:pt x="329" y="162"/>
                  <a:pt x="327" y="164"/>
                  <a:pt x="326" y="167"/>
                </a:cubicBezTo>
                <a:cubicBezTo>
                  <a:pt x="291" y="256"/>
                  <a:pt x="291" y="256"/>
                  <a:pt x="291" y="256"/>
                </a:cubicBezTo>
                <a:cubicBezTo>
                  <a:pt x="290" y="261"/>
                  <a:pt x="291" y="266"/>
                  <a:pt x="294" y="268"/>
                </a:cubicBezTo>
                <a:cubicBezTo>
                  <a:pt x="315" y="285"/>
                  <a:pt x="315" y="285"/>
                  <a:pt x="315" y="285"/>
                </a:cubicBezTo>
                <a:cubicBezTo>
                  <a:pt x="306" y="308"/>
                  <a:pt x="306" y="308"/>
                  <a:pt x="306" y="308"/>
                </a:cubicBezTo>
                <a:cubicBezTo>
                  <a:pt x="186" y="262"/>
                  <a:pt x="186" y="262"/>
                  <a:pt x="186" y="262"/>
                </a:cubicBezTo>
                <a:cubicBezTo>
                  <a:pt x="195" y="239"/>
                  <a:pt x="195" y="239"/>
                  <a:pt x="195" y="239"/>
                </a:cubicBezTo>
                <a:cubicBezTo>
                  <a:pt x="221" y="240"/>
                  <a:pt x="221" y="240"/>
                  <a:pt x="221" y="240"/>
                </a:cubicBezTo>
                <a:cubicBezTo>
                  <a:pt x="226" y="241"/>
                  <a:pt x="230" y="238"/>
                  <a:pt x="232" y="233"/>
                </a:cubicBezTo>
                <a:cubicBezTo>
                  <a:pt x="266" y="144"/>
                  <a:pt x="266" y="144"/>
                  <a:pt x="266" y="144"/>
                </a:cubicBezTo>
                <a:cubicBezTo>
                  <a:pt x="267" y="141"/>
                  <a:pt x="267" y="138"/>
                  <a:pt x="266" y="136"/>
                </a:cubicBezTo>
                <a:cubicBezTo>
                  <a:pt x="261" y="126"/>
                  <a:pt x="261" y="126"/>
                  <a:pt x="261" y="126"/>
                </a:cubicBezTo>
                <a:lnTo>
                  <a:pt x="264" y="12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61" y="134"/>
                </a:moveTo>
                <a:cubicBezTo>
                  <a:pt x="261" y="96"/>
                  <a:pt x="261" y="96"/>
                  <a:pt x="261" y="96"/>
                </a:cubicBezTo>
                <a:cubicBezTo>
                  <a:pt x="256" y="94"/>
                  <a:pt x="250" y="97"/>
                  <a:pt x="247" y="102"/>
                </a:cubicBezTo>
                <a:cubicBezTo>
                  <a:pt x="240" y="122"/>
                  <a:pt x="240" y="122"/>
                  <a:pt x="240" y="122"/>
                </a:cubicBezTo>
                <a:cubicBezTo>
                  <a:pt x="239" y="125"/>
                  <a:pt x="239" y="128"/>
                  <a:pt x="240" y="131"/>
                </a:cubicBezTo>
                <a:cubicBezTo>
                  <a:pt x="244" y="140"/>
                  <a:pt x="244" y="140"/>
                  <a:pt x="244" y="140"/>
                </a:cubicBezTo>
                <a:cubicBezTo>
                  <a:pt x="214" y="219"/>
                  <a:pt x="214" y="219"/>
                  <a:pt x="214" y="219"/>
                </a:cubicBezTo>
                <a:cubicBezTo>
                  <a:pt x="188" y="218"/>
                  <a:pt x="188" y="218"/>
                  <a:pt x="188" y="218"/>
                </a:cubicBezTo>
                <a:cubicBezTo>
                  <a:pt x="184" y="217"/>
                  <a:pt x="180" y="220"/>
                  <a:pt x="178" y="224"/>
                </a:cubicBezTo>
                <a:cubicBezTo>
                  <a:pt x="163" y="264"/>
                  <a:pt x="163" y="264"/>
                  <a:pt x="163" y="264"/>
                </a:cubicBezTo>
                <a:cubicBezTo>
                  <a:pt x="162" y="267"/>
                  <a:pt x="162" y="270"/>
                  <a:pt x="163" y="272"/>
                </a:cubicBezTo>
                <a:cubicBezTo>
                  <a:pt x="164" y="275"/>
                  <a:pt x="166" y="277"/>
                  <a:pt x="169" y="278"/>
                </a:cubicBezTo>
                <a:cubicBezTo>
                  <a:pt x="229" y="301"/>
                  <a:pt x="229" y="301"/>
                  <a:pt x="229" y="301"/>
                </a:cubicBezTo>
                <a:cubicBezTo>
                  <a:pt x="194" y="391"/>
                  <a:pt x="194" y="391"/>
                  <a:pt x="194" y="391"/>
                </a:cubicBezTo>
                <a:cubicBezTo>
                  <a:pt x="192" y="396"/>
                  <a:pt x="195" y="402"/>
                  <a:pt x="200" y="404"/>
                </a:cubicBezTo>
                <a:cubicBezTo>
                  <a:pt x="202" y="405"/>
                  <a:pt x="203" y="405"/>
                  <a:pt x="204" y="405"/>
                </a:cubicBezTo>
                <a:cubicBezTo>
                  <a:pt x="208" y="405"/>
                  <a:pt x="212" y="402"/>
                  <a:pt x="214" y="398"/>
                </a:cubicBezTo>
                <a:cubicBezTo>
                  <a:pt x="248" y="308"/>
                  <a:pt x="248" y="308"/>
                  <a:pt x="248" y="308"/>
                </a:cubicBezTo>
                <a:cubicBezTo>
                  <a:pt x="308" y="331"/>
                  <a:pt x="308" y="331"/>
                  <a:pt x="308" y="331"/>
                </a:cubicBezTo>
                <a:cubicBezTo>
                  <a:pt x="309" y="332"/>
                  <a:pt x="311" y="332"/>
                  <a:pt x="312" y="332"/>
                </a:cubicBezTo>
                <a:cubicBezTo>
                  <a:pt x="316" y="332"/>
                  <a:pt x="320" y="329"/>
                  <a:pt x="322" y="325"/>
                </a:cubicBezTo>
                <a:cubicBezTo>
                  <a:pt x="337" y="285"/>
                  <a:pt x="337" y="285"/>
                  <a:pt x="337" y="285"/>
                </a:cubicBezTo>
                <a:cubicBezTo>
                  <a:pt x="339" y="281"/>
                  <a:pt x="338" y="276"/>
                  <a:pt x="334" y="273"/>
                </a:cubicBezTo>
                <a:cubicBezTo>
                  <a:pt x="314" y="257"/>
                  <a:pt x="314" y="257"/>
                  <a:pt x="314" y="257"/>
                </a:cubicBezTo>
                <a:cubicBezTo>
                  <a:pt x="344" y="178"/>
                  <a:pt x="344" y="178"/>
                  <a:pt x="344" y="178"/>
                </a:cubicBezTo>
                <a:cubicBezTo>
                  <a:pt x="354" y="174"/>
                  <a:pt x="354" y="174"/>
                  <a:pt x="354" y="174"/>
                </a:cubicBezTo>
                <a:cubicBezTo>
                  <a:pt x="356" y="173"/>
                  <a:pt x="358" y="171"/>
                  <a:pt x="359" y="168"/>
                </a:cubicBezTo>
                <a:cubicBezTo>
                  <a:pt x="367" y="148"/>
                  <a:pt x="367" y="148"/>
                  <a:pt x="367" y="148"/>
                </a:cubicBezTo>
                <a:cubicBezTo>
                  <a:pt x="369" y="143"/>
                  <a:pt x="366" y="137"/>
                  <a:pt x="361" y="134"/>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376237" y="2724437"/>
            <a:ext cx="8594508" cy="1169551"/>
          </a:xfrm>
          <a:prstGeom prst="rect">
            <a:avLst/>
          </a:prstGeom>
        </p:spPr>
        <p:txBody>
          <a:bodyPr wrap="square" anchor="ctr">
            <a:spAutoFit/>
          </a:bodyPr>
          <a:lstStyle/>
          <a:p>
            <a:pPr algn="just"/>
            <a:r>
              <a:rPr lang="pl-PL" sz="1400" i="1" dirty="0" smtClean="0"/>
              <a:t>„W </a:t>
            </a:r>
            <a:r>
              <a:rPr lang="pl-PL" sz="1400" i="1" dirty="0"/>
              <a:t>niniejszej sprawie oznacza to, iż organ egzekucyjny </a:t>
            </a:r>
            <a:r>
              <a:rPr lang="pl-PL" sz="1400" b="1" i="1" dirty="0"/>
              <a:t>już w momencie wpływu do niego wniosku</a:t>
            </a:r>
            <a:r>
              <a:rPr lang="pl-PL" sz="1400" i="1" dirty="0"/>
              <a:t> Marszałka Województwa </a:t>
            </a:r>
            <a:r>
              <a:rPr lang="pl-PL" sz="1400" b="1" i="1" dirty="0"/>
              <a:t>o wszczęcie egzekucji </a:t>
            </a:r>
            <a:r>
              <a:rPr lang="pl-PL" sz="1400" i="1" dirty="0"/>
              <a:t>na podstawie tytułów egzekucyjnych z dnia (...) września 2012 r., wystawionych przez ten organ, </a:t>
            </a:r>
            <a:r>
              <a:rPr lang="pl-PL" sz="1400" b="1" i="1" dirty="0"/>
              <a:t>powinien rozważyć dopuszczalność egzekucji administracyjnej</a:t>
            </a:r>
            <a:r>
              <a:rPr lang="pl-PL" sz="1400" i="1" dirty="0"/>
              <a:t> na podstawie tytułów pochodzących od tego organu</a:t>
            </a:r>
            <a:r>
              <a:rPr lang="pl-PL" sz="1400" i="1" dirty="0" smtClean="0"/>
              <a:t>.”</a:t>
            </a:r>
            <a:endParaRPr lang="en-US" sz="1400" i="1" dirty="0"/>
          </a:p>
        </p:txBody>
      </p:sp>
      <p:sp>
        <p:nvSpPr>
          <p:cNvPr id="3" name="Text Placeholder 2"/>
          <p:cNvSpPr>
            <a:spLocks noGrp="1"/>
          </p:cNvSpPr>
          <p:nvPr>
            <p:ph type="body" sz="quarter" idx="13"/>
          </p:nvPr>
        </p:nvSpPr>
        <p:spPr/>
        <p:txBody>
          <a:bodyPr/>
          <a:lstStyle/>
          <a:p>
            <a:r>
              <a:rPr lang="pl-PL" dirty="0"/>
              <a:t>Wyrok WSA w Gorzowie Wielkopolskim II SA/Go 631/13 </a:t>
            </a:r>
            <a:br>
              <a:rPr lang="pl-PL" dirty="0"/>
            </a:br>
            <a:r>
              <a:rPr lang="pl-PL" dirty="0"/>
              <a:t>z dnia 16 października 2013 r.</a:t>
            </a:r>
            <a:endParaRPr lang="en-US" dirty="0"/>
          </a:p>
          <a:p>
            <a:endParaRPr lang="en-US" dirty="0"/>
          </a:p>
        </p:txBody>
      </p:sp>
    </p:spTree>
    <p:extLst>
      <p:ext uri="{BB962C8B-B14F-4D97-AF65-F5344CB8AC3E}">
        <p14:creationId xmlns:p14="http://schemas.microsoft.com/office/powerpoint/2010/main" val="106747440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Znaczenie </a:t>
            </a:r>
            <a:r>
              <a:rPr lang="pl-PL" dirty="0"/>
              <a:t>wyroku I SA/</a:t>
            </a:r>
            <a:r>
              <a:rPr lang="pl-PL" dirty="0" err="1"/>
              <a:t>Bd</a:t>
            </a:r>
            <a:r>
              <a:rPr lang="pl-PL" dirty="0"/>
              <a:t> 896/17</a:t>
            </a:r>
          </a:p>
        </p:txBody>
      </p:sp>
      <p:sp>
        <p:nvSpPr>
          <p:cNvPr id="2" name="Rectangle 1"/>
          <p:cNvSpPr/>
          <p:nvPr/>
        </p:nvSpPr>
        <p:spPr bwMode="gray">
          <a:xfrm>
            <a:off x="376235" y="1152780"/>
            <a:ext cx="8391525" cy="1590419"/>
          </a:xfrm>
          <a:prstGeom prst="rect">
            <a:avLst/>
          </a:prstGeom>
          <a:solidFill>
            <a:srgbClr val="A7A8AA"/>
          </a:solidFill>
          <a:ln w="19050" algn="ctr">
            <a:noFill/>
            <a:miter lim="800000"/>
            <a:headEnd/>
            <a:tailEnd/>
          </a:ln>
        </p:spPr>
        <p:txBody>
          <a:bodyPr wrap="square" lIns="88900" tIns="88900" rIns="88900" bIns="88900" rtlCol="0" anchor="t" anchorCtr="0"/>
          <a:lstStyle/>
          <a:p>
            <a:pPr>
              <a:lnSpc>
                <a:spcPct val="106000"/>
              </a:lnSpc>
              <a:buFont typeface="Wingdings 2" pitchFamily="18" charset="2"/>
              <a:buNone/>
            </a:pPr>
            <a:r>
              <a:rPr lang="pl-PL" sz="1600" b="1" dirty="0" smtClean="0">
                <a:solidFill>
                  <a:schemeClr val="bg1"/>
                </a:solidFill>
              </a:rPr>
              <a:t>Omawiany wyrok stanowi utrwalenie w orzecznictwie dotychczas wyrażonych poglądów na temat zbiegu przesłanek umorzenia postępowania egzekucyjnego, które jednak nie znalazły odzwierciedlenia w postępowaniu organów podatkowych/egzekucyjnych.</a:t>
            </a:r>
            <a:endParaRPr lang="en-US" sz="1600" b="1" dirty="0" smtClean="0">
              <a:solidFill>
                <a:schemeClr val="bg1"/>
              </a:solidFill>
            </a:endParaRPr>
          </a:p>
        </p:txBody>
      </p:sp>
      <p:sp>
        <p:nvSpPr>
          <p:cNvPr id="3" name="Rectangle 2"/>
          <p:cNvSpPr/>
          <p:nvPr/>
        </p:nvSpPr>
        <p:spPr bwMode="gray">
          <a:xfrm>
            <a:off x="376235" y="2851161"/>
            <a:ext cx="4264776" cy="2113472"/>
          </a:xfrm>
          <a:prstGeom prst="rect">
            <a:avLst/>
          </a:prstGeom>
          <a:solidFill>
            <a:srgbClr val="00ABAB"/>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pl-PL" sz="1600" dirty="0" smtClean="0">
                <a:solidFill>
                  <a:schemeClr val="bg1"/>
                </a:solidFill>
              </a:rPr>
              <a:t>W wyroku potwierdzony został pogląd, że nie można umorzyć postępowania egzekucyjnego na wniosek wierzyciela w sytuacji, w której istnieją inne podstawy dla umorzenia tego postępowania.</a:t>
            </a:r>
            <a:endParaRPr lang="en-US" sz="1600" dirty="0" smtClean="0">
              <a:solidFill>
                <a:schemeClr val="bg1"/>
              </a:solidFill>
            </a:endParaRPr>
          </a:p>
        </p:txBody>
      </p:sp>
      <p:sp>
        <p:nvSpPr>
          <p:cNvPr id="7" name="Rectangle 6"/>
          <p:cNvSpPr/>
          <p:nvPr/>
        </p:nvSpPr>
        <p:spPr bwMode="gray">
          <a:xfrm>
            <a:off x="4753155" y="2851161"/>
            <a:ext cx="4014605" cy="3143239"/>
          </a:xfrm>
          <a:prstGeom prst="rect">
            <a:avLst/>
          </a:prstGeom>
          <a:solidFill>
            <a:srgbClr val="86BC25"/>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pl-PL" sz="1600" b="1" dirty="0" smtClean="0">
                <a:solidFill>
                  <a:schemeClr val="bg1"/>
                </a:solidFill>
              </a:rPr>
              <a:t>W ocenie Sądu żądanie </a:t>
            </a:r>
            <a:r>
              <a:rPr lang="pl-PL" sz="1600" b="1" dirty="0">
                <a:solidFill>
                  <a:schemeClr val="bg1"/>
                </a:solidFill>
              </a:rPr>
              <a:t>wierzyciela nie może bowiem dyskwalifikować innych okoliczności świadczących w sposób pierwotny o tym, że w danym przypadku wykonanie obowiązku przez zobowiązanego jest niemożliwe lub niedopuszczalne </a:t>
            </a:r>
            <a:endParaRPr lang="en-US" sz="1600" b="1" dirty="0" smtClean="0">
              <a:solidFill>
                <a:schemeClr val="bg1"/>
              </a:solidFill>
            </a:endParaRPr>
          </a:p>
        </p:txBody>
      </p:sp>
      <p:sp>
        <p:nvSpPr>
          <p:cNvPr id="8" name="TextBox 7"/>
          <p:cNvSpPr txBox="1"/>
          <p:nvPr/>
        </p:nvSpPr>
        <p:spPr>
          <a:xfrm>
            <a:off x="1017028" y="5233461"/>
            <a:ext cx="3536830" cy="553998"/>
          </a:xfrm>
          <a:prstGeom prst="rect">
            <a:avLst/>
          </a:prstGeom>
          <a:noFill/>
        </p:spPr>
        <p:txBody>
          <a:bodyPr wrap="square" lIns="0" tIns="0" rIns="0" bIns="0" rtlCol="0">
            <a:spAutoFit/>
          </a:bodyPr>
          <a:lstStyle/>
          <a:p>
            <a:pPr>
              <a:spcBef>
                <a:spcPts val="600"/>
              </a:spcBef>
              <a:buSzPct val="100000"/>
            </a:pPr>
            <a:r>
              <a:rPr lang="pl-PL" dirty="0" smtClean="0">
                <a:solidFill>
                  <a:srgbClr val="313131"/>
                </a:solidFill>
              </a:rPr>
              <a:t>Omawiany wyrok jest </a:t>
            </a:r>
            <a:r>
              <a:rPr lang="pl-PL" b="1" dirty="0" smtClean="0">
                <a:solidFill>
                  <a:srgbClr val="313131"/>
                </a:solidFill>
              </a:rPr>
              <a:t>nieprawomocny</a:t>
            </a:r>
            <a:endParaRPr lang="en-US" dirty="0" smtClean="0">
              <a:solidFill>
                <a:srgbClr val="313131"/>
              </a:solidFill>
            </a:endParaRPr>
          </a:p>
        </p:txBody>
      </p:sp>
      <p:sp>
        <p:nvSpPr>
          <p:cNvPr id="10" name="Freeform 434"/>
          <p:cNvSpPr>
            <a:spLocks noChangeAspect="1" noEditPoints="1"/>
          </p:cNvSpPr>
          <p:nvPr/>
        </p:nvSpPr>
        <p:spPr bwMode="auto">
          <a:xfrm>
            <a:off x="529053" y="5204460"/>
            <a:ext cx="288678" cy="612000"/>
          </a:xfrm>
          <a:custGeom>
            <a:avLst/>
            <a:gdLst>
              <a:gd name="T0" fmla="*/ 139 w 150"/>
              <a:gd name="T1" fmla="*/ 320 h 320"/>
              <a:gd name="T2" fmla="*/ 11 w 150"/>
              <a:gd name="T3" fmla="*/ 320 h 320"/>
              <a:gd name="T4" fmla="*/ 0 w 150"/>
              <a:gd name="T5" fmla="*/ 310 h 320"/>
              <a:gd name="T6" fmla="*/ 0 w 150"/>
              <a:gd name="T7" fmla="*/ 267 h 320"/>
              <a:gd name="T8" fmla="*/ 11 w 150"/>
              <a:gd name="T9" fmla="*/ 256 h 320"/>
              <a:gd name="T10" fmla="*/ 43 w 150"/>
              <a:gd name="T11" fmla="*/ 256 h 320"/>
              <a:gd name="T12" fmla="*/ 43 w 150"/>
              <a:gd name="T13" fmla="*/ 171 h 320"/>
              <a:gd name="T14" fmla="*/ 22 w 150"/>
              <a:gd name="T15" fmla="*/ 171 h 320"/>
              <a:gd name="T16" fmla="*/ 11 w 150"/>
              <a:gd name="T17" fmla="*/ 160 h 320"/>
              <a:gd name="T18" fmla="*/ 11 w 150"/>
              <a:gd name="T19" fmla="*/ 118 h 320"/>
              <a:gd name="T20" fmla="*/ 22 w 150"/>
              <a:gd name="T21" fmla="*/ 107 h 320"/>
              <a:gd name="T22" fmla="*/ 96 w 150"/>
              <a:gd name="T23" fmla="*/ 107 h 320"/>
              <a:gd name="T24" fmla="*/ 107 w 150"/>
              <a:gd name="T25" fmla="*/ 118 h 320"/>
              <a:gd name="T26" fmla="*/ 107 w 150"/>
              <a:gd name="T27" fmla="*/ 256 h 320"/>
              <a:gd name="T28" fmla="*/ 139 w 150"/>
              <a:gd name="T29" fmla="*/ 256 h 320"/>
              <a:gd name="T30" fmla="*/ 150 w 150"/>
              <a:gd name="T31" fmla="*/ 267 h 320"/>
              <a:gd name="T32" fmla="*/ 150 w 150"/>
              <a:gd name="T33" fmla="*/ 310 h 320"/>
              <a:gd name="T34" fmla="*/ 139 w 150"/>
              <a:gd name="T35" fmla="*/ 320 h 320"/>
              <a:gd name="T36" fmla="*/ 22 w 150"/>
              <a:gd name="T37" fmla="*/ 299 h 320"/>
              <a:gd name="T38" fmla="*/ 128 w 150"/>
              <a:gd name="T39" fmla="*/ 299 h 320"/>
              <a:gd name="T40" fmla="*/ 128 w 150"/>
              <a:gd name="T41" fmla="*/ 278 h 320"/>
              <a:gd name="T42" fmla="*/ 96 w 150"/>
              <a:gd name="T43" fmla="*/ 278 h 320"/>
              <a:gd name="T44" fmla="*/ 86 w 150"/>
              <a:gd name="T45" fmla="*/ 267 h 320"/>
              <a:gd name="T46" fmla="*/ 86 w 150"/>
              <a:gd name="T47" fmla="*/ 128 h 320"/>
              <a:gd name="T48" fmla="*/ 32 w 150"/>
              <a:gd name="T49" fmla="*/ 128 h 320"/>
              <a:gd name="T50" fmla="*/ 32 w 150"/>
              <a:gd name="T51" fmla="*/ 150 h 320"/>
              <a:gd name="T52" fmla="*/ 54 w 150"/>
              <a:gd name="T53" fmla="*/ 150 h 320"/>
              <a:gd name="T54" fmla="*/ 64 w 150"/>
              <a:gd name="T55" fmla="*/ 160 h 320"/>
              <a:gd name="T56" fmla="*/ 64 w 150"/>
              <a:gd name="T57" fmla="*/ 267 h 320"/>
              <a:gd name="T58" fmla="*/ 54 w 150"/>
              <a:gd name="T59" fmla="*/ 278 h 320"/>
              <a:gd name="T60" fmla="*/ 22 w 150"/>
              <a:gd name="T61" fmla="*/ 278 h 320"/>
              <a:gd name="T62" fmla="*/ 22 w 150"/>
              <a:gd name="T63" fmla="*/ 299 h 320"/>
              <a:gd name="T64" fmla="*/ 75 w 150"/>
              <a:gd name="T65" fmla="*/ 86 h 320"/>
              <a:gd name="T66" fmla="*/ 32 w 150"/>
              <a:gd name="T67" fmla="*/ 43 h 320"/>
              <a:gd name="T68" fmla="*/ 75 w 150"/>
              <a:gd name="T69" fmla="*/ 0 h 320"/>
              <a:gd name="T70" fmla="*/ 118 w 150"/>
              <a:gd name="T71" fmla="*/ 43 h 320"/>
              <a:gd name="T72" fmla="*/ 75 w 150"/>
              <a:gd name="T73" fmla="*/ 86 h 320"/>
              <a:gd name="T74" fmla="*/ 75 w 150"/>
              <a:gd name="T75" fmla="*/ 22 h 320"/>
              <a:gd name="T76" fmla="*/ 54 w 150"/>
              <a:gd name="T77" fmla="*/ 43 h 320"/>
              <a:gd name="T78" fmla="*/ 75 w 150"/>
              <a:gd name="T79" fmla="*/ 64 h 320"/>
              <a:gd name="T80" fmla="*/ 96 w 150"/>
              <a:gd name="T81" fmla="*/ 43 h 320"/>
              <a:gd name="T82" fmla="*/ 75 w 150"/>
              <a:gd name="T83" fmla="*/ 2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320">
                <a:moveTo>
                  <a:pt x="139" y="320"/>
                </a:moveTo>
                <a:cubicBezTo>
                  <a:pt x="11" y="320"/>
                  <a:pt x="11" y="320"/>
                  <a:pt x="11" y="320"/>
                </a:cubicBezTo>
                <a:cubicBezTo>
                  <a:pt x="5" y="320"/>
                  <a:pt x="0" y="316"/>
                  <a:pt x="0" y="310"/>
                </a:cubicBezTo>
                <a:cubicBezTo>
                  <a:pt x="0" y="267"/>
                  <a:pt x="0" y="267"/>
                  <a:pt x="0" y="267"/>
                </a:cubicBezTo>
                <a:cubicBezTo>
                  <a:pt x="0" y="261"/>
                  <a:pt x="5" y="256"/>
                  <a:pt x="11" y="256"/>
                </a:cubicBezTo>
                <a:cubicBezTo>
                  <a:pt x="43" y="256"/>
                  <a:pt x="43" y="256"/>
                  <a:pt x="43" y="256"/>
                </a:cubicBezTo>
                <a:cubicBezTo>
                  <a:pt x="43" y="171"/>
                  <a:pt x="43" y="171"/>
                  <a:pt x="43" y="171"/>
                </a:cubicBezTo>
                <a:cubicBezTo>
                  <a:pt x="22" y="171"/>
                  <a:pt x="22" y="171"/>
                  <a:pt x="22" y="171"/>
                </a:cubicBezTo>
                <a:cubicBezTo>
                  <a:pt x="16" y="171"/>
                  <a:pt x="11" y="166"/>
                  <a:pt x="11" y="160"/>
                </a:cubicBezTo>
                <a:cubicBezTo>
                  <a:pt x="11" y="118"/>
                  <a:pt x="11" y="118"/>
                  <a:pt x="11" y="118"/>
                </a:cubicBezTo>
                <a:cubicBezTo>
                  <a:pt x="11" y="112"/>
                  <a:pt x="16" y="107"/>
                  <a:pt x="22" y="107"/>
                </a:cubicBezTo>
                <a:cubicBezTo>
                  <a:pt x="96" y="107"/>
                  <a:pt x="96" y="107"/>
                  <a:pt x="96" y="107"/>
                </a:cubicBezTo>
                <a:cubicBezTo>
                  <a:pt x="102" y="107"/>
                  <a:pt x="107" y="112"/>
                  <a:pt x="107" y="118"/>
                </a:cubicBezTo>
                <a:cubicBezTo>
                  <a:pt x="107" y="256"/>
                  <a:pt x="107" y="256"/>
                  <a:pt x="107" y="256"/>
                </a:cubicBezTo>
                <a:cubicBezTo>
                  <a:pt x="139" y="256"/>
                  <a:pt x="139" y="256"/>
                  <a:pt x="139" y="256"/>
                </a:cubicBezTo>
                <a:cubicBezTo>
                  <a:pt x="145" y="256"/>
                  <a:pt x="150" y="261"/>
                  <a:pt x="150" y="267"/>
                </a:cubicBezTo>
                <a:cubicBezTo>
                  <a:pt x="150" y="310"/>
                  <a:pt x="150" y="310"/>
                  <a:pt x="150" y="310"/>
                </a:cubicBezTo>
                <a:cubicBezTo>
                  <a:pt x="150" y="316"/>
                  <a:pt x="145" y="320"/>
                  <a:pt x="139" y="320"/>
                </a:cubicBezTo>
                <a:close/>
                <a:moveTo>
                  <a:pt x="22" y="299"/>
                </a:moveTo>
                <a:cubicBezTo>
                  <a:pt x="128" y="299"/>
                  <a:pt x="128" y="299"/>
                  <a:pt x="128" y="299"/>
                </a:cubicBezTo>
                <a:cubicBezTo>
                  <a:pt x="128" y="278"/>
                  <a:pt x="128" y="278"/>
                  <a:pt x="128" y="278"/>
                </a:cubicBezTo>
                <a:cubicBezTo>
                  <a:pt x="96" y="278"/>
                  <a:pt x="96" y="278"/>
                  <a:pt x="96" y="278"/>
                </a:cubicBezTo>
                <a:cubicBezTo>
                  <a:pt x="90" y="278"/>
                  <a:pt x="86" y="273"/>
                  <a:pt x="86" y="267"/>
                </a:cubicBezTo>
                <a:cubicBezTo>
                  <a:pt x="86" y="128"/>
                  <a:pt x="86" y="128"/>
                  <a:pt x="86" y="128"/>
                </a:cubicBezTo>
                <a:cubicBezTo>
                  <a:pt x="32" y="128"/>
                  <a:pt x="32" y="128"/>
                  <a:pt x="32" y="128"/>
                </a:cubicBezTo>
                <a:cubicBezTo>
                  <a:pt x="32" y="150"/>
                  <a:pt x="32" y="150"/>
                  <a:pt x="32" y="150"/>
                </a:cubicBezTo>
                <a:cubicBezTo>
                  <a:pt x="54" y="150"/>
                  <a:pt x="54" y="150"/>
                  <a:pt x="54" y="150"/>
                </a:cubicBezTo>
                <a:cubicBezTo>
                  <a:pt x="60" y="150"/>
                  <a:pt x="64" y="154"/>
                  <a:pt x="64" y="160"/>
                </a:cubicBezTo>
                <a:cubicBezTo>
                  <a:pt x="64" y="267"/>
                  <a:pt x="64" y="267"/>
                  <a:pt x="64" y="267"/>
                </a:cubicBezTo>
                <a:cubicBezTo>
                  <a:pt x="64" y="273"/>
                  <a:pt x="60" y="278"/>
                  <a:pt x="54" y="278"/>
                </a:cubicBezTo>
                <a:cubicBezTo>
                  <a:pt x="22" y="278"/>
                  <a:pt x="22" y="278"/>
                  <a:pt x="22" y="278"/>
                </a:cubicBezTo>
                <a:lnTo>
                  <a:pt x="22" y="299"/>
                </a:lnTo>
                <a:close/>
                <a:moveTo>
                  <a:pt x="75" y="86"/>
                </a:moveTo>
                <a:cubicBezTo>
                  <a:pt x="51" y="86"/>
                  <a:pt x="32" y="67"/>
                  <a:pt x="32" y="43"/>
                </a:cubicBezTo>
                <a:cubicBezTo>
                  <a:pt x="32" y="19"/>
                  <a:pt x="51" y="0"/>
                  <a:pt x="75" y="0"/>
                </a:cubicBezTo>
                <a:cubicBezTo>
                  <a:pt x="99" y="0"/>
                  <a:pt x="118" y="19"/>
                  <a:pt x="118" y="43"/>
                </a:cubicBezTo>
                <a:cubicBezTo>
                  <a:pt x="118" y="67"/>
                  <a:pt x="99" y="86"/>
                  <a:pt x="75" y="86"/>
                </a:cubicBezTo>
                <a:close/>
                <a:moveTo>
                  <a:pt x="75" y="22"/>
                </a:moveTo>
                <a:cubicBezTo>
                  <a:pt x="63" y="22"/>
                  <a:pt x="54" y="31"/>
                  <a:pt x="54" y="43"/>
                </a:cubicBezTo>
                <a:cubicBezTo>
                  <a:pt x="54" y="55"/>
                  <a:pt x="63" y="64"/>
                  <a:pt x="75" y="64"/>
                </a:cubicBezTo>
                <a:cubicBezTo>
                  <a:pt x="87" y="64"/>
                  <a:pt x="96" y="55"/>
                  <a:pt x="96" y="43"/>
                </a:cubicBezTo>
                <a:cubicBezTo>
                  <a:pt x="96" y="31"/>
                  <a:pt x="87" y="22"/>
                  <a:pt x="75" y="22"/>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Text Placeholder 8"/>
          <p:cNvSpPr>
            <a:spLocks noGrp="1"/>
          </p:cNvSpPr>
          <p:nvPr>
            <p:ph type="body" sz="quarter" idx="13"/>
          </p:nvPr>
        </p:nvSpPr>
        <p:spPr/>
        <p:txBody>
          <a:bodyPr/>
          <a:lstStyle/>
          <a:p>
            <a:r>
              <a:rPr lang="pl-PL" dirty="0"/>
              <a:t>Podsumowanie orzeczenia</a:t>
            </a:r>
            <a:endParaRPr lang="en-US" dirty="0"/>
          </a:p>
          <a:p>
            <a:endParaRPr lang="en-US" dirty="0"/>
          </a:p>
        </p:txBody>
      </p:sp>
    </p:spTree>
    <p:extLst>
      <p:ext uri="{BB962C8B-B14F-4D97-AF65-F5344CB8AC3E}">
        <p14:creationId xmlns:p14="http://schemas.microsoft.com/office/powerpoint/2010/main" val="18784800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dirty="0"/>
              <a:t>Zbieg przesłanek umorzenia postępowania egzekucyjnego</a:t>
            </a:r>
            <a:endParaRPr lang="en-US" dirty="0"/>
          </a:p>
        </p:txBody>
      </p:sp>
      <p:sp>
        <p:nvSpPr>
          <p:cNvPr id="11" name="Freeform 5"/>
          <p:cNvSpPr>
            <a:spLocks noChangeAspect="1" noEditPoints="1"/>
          </p:cNvSpPr>
          <p:nvPr/>
        </p:nvSpPr>
        <p:spPr bwMode="auto">
          <a:xfrm>
            <a:off x="7905602" y="302400"/>
            <a:ext cx="903876" cy="90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1 w 512"/>
              <a:gd name="T11" fmla="*/ 394 h 512"/>
              <a:gd name="T12" fmla="*/ 338 w 512"/>
              <a:gd name="T13" fmla="*/ 393 h 512"/>
              <a:gd name="T14" fmla="*/ 195 w 512"/>
              <a:gd name="T15" fmla="*/ 316 h 512"/>
              <a:gd name="T16" fmla="*/ 119 w 512"/>
              <a:gd name="T17" fmla="*/ 173 h 512"/>
              <a:gd name="T18" fmla="*/ 131 w 512"/>
              <a:gd name="T19" fmla="*/ 132 h 512"/>
              <a:gd name="T20" fmla="*/ 133 w 512"/>
              <a:gd name="T21" fmla="*/ 129 h 512"/>
              <a:gd name="T22" fmla="*/ 160 w 512"/>
              <a:gd name="T23" fmla="*/ 107 h 512"/>
              <a:gd name="T24" fmla="*/ 160 w 512"/>
              <a:gd name="T25" fmla="*/ 107 h 512"/>
              <a:gd name="T26" fmla="*/ 189 w 512"/>
              <a:gd name="T27" fmla="*/ 115 h 512"/>
              <a:gd name="T28" fmla="*/ 238 w 512"/>
              <a:gd name="T29" fmla="*/ 177 h 512"/>
              <a:gd name="T30" fmla="*/ 236 w 512"/>
              <a:gd name="T31" fmla="*/ 186 h 512"/>
              <a:gd name="T32" fmla="*/ 212 w 512"/>
              <a:gd name="T33" fmla="*/ 210 h 512"/>
              <a:gd name="T34" fmla="*/ 219 w 512"/>
              <a:gd name="T35" fmla="*/ 222 h 512"/>
              <a:gd name="T36" fmla="*/ 251 w 512"/>
              <a:gd name="T37" fmla="*/ 261 h 512"/>
              <a:gd name="T38" fmla="*/ 290 w 512"/>
              <a:gd name="T39" fmla="*/ 292 h 512"/>
              <a:gd name="T40" fmla="*/ 302 w 512"/>
              <a:gd name="T41" fmla="*/ 299 h 512"/>
              <a:gd name="T42" fmla="*/ 326 w 512"/>
              <a:gd name="T43" fmla="*/ 276 h 512"/>
              <a:gd name="T44" fmla="*/ 335 w 512"/>
              <a:gd name="T45" fmla="*/ 273 h 512"/>
              <a:gd name="T46" fmla="*/ 397 w 512"/>
              <a:gd name="T47" fmla="*/ 322 h 512"/>
              <a:gd name="T48" fmla="*/ 404 w 512"/>
              <a:gd name="T49" fmla="*/ 350 h 512"/>
              <a:gd name="T50" fmla="*/ 404 w 512"/>
              <a:gd name="T51" fmla="*/ 350 h 512"/>
              <a:gd name="T52" fmla="*/ 382 w 512"/>
              <a:gd name="T53" fmla="*/ 378 h 512"/>
              <a:gd name="T54" fmla="*/ 379 w 512"/>
              <a:gd name="T55" fmla="*/ 381 h 512"/>
              <a:gd name="T56" fmla="*/ 351 w 512"/>
              <a:gd name="T57" fmla="*/ 394 h 512"/>
              <a:gd name="T58" fmla="*/ 166 w 512"/>
              <a:gd name="T59" fmla="*/ 128 h 512"/>
              <a:gd name="T60" fmla="*/ 149 w 512"/>
              <a:gd name="T61" fmla="*/ 144 h 512"/>
              <a:gd name="T62" fmla="*/ 146 w 512"/>
              <a:gd name="T63" fmla="*/ 147 h 512"/>
              <a:gd name="T64" fmla="*/ 140 w 512"/>
              <a:gd name="T65" fmla="*/ 169 h 512"/>
              <a:gd name="T66" fmla="*/ 140 w 512"/>
              <a:gd name="T67" fmla="*/ 171 h 512"/>
              <a:gd name="T68" fmla="*/ 210 w 512"/>
              <a:gd name="T69" fmla="*/ 301 h 512"/>
              <a:gd name="T70" fmla="*/ 341 w 512"/>
              <a:gd name="T71" fmla="*/ 372 h 512"/>
              <a:gd name="T72" fmla="*/ 342 w 512"/>
              <a:gd name="T73" fmla="*/ 372 h 512"/>
              <a:gd name="T74" fmla="*/ 364 w 512"/>
              <a:gd name="T75" fmla="*/ 365 h 512"/>
              <a:gd name="T76" fmla="*/ 368 w 512"/>
              <a:gd name="T77" fmla="*/ 362 h 512"/>
              <a:gd name="T78" fmla="*/ 383 w 512"/>
              <a:gd name="T79" fmla="*/ 346 h 512"/>
              <a:gd name="T80" fmla="*/ 337 w 512"/>
              <a:gd name="T81" fmla="*/ 295 h 512"/>
              <a:gd name="T82" fmla="*/ 311 w 512"/>
              <a:gd name="T83" fmla="*/ 321 h 512"/>
              <a:gd name="T84" fmla="*/ 297 w 512"/>
              <a:gd name="T85" fmla="*/ 322 h 512"/>
              <a:gd name="T86" fmla="*/ 279 w 512"/>
              <a:gd name="T87" fmla="*/ 310 h 512"/>
              <a:gd name="T88" fmla="*/ 235 w 512"/>
              <a:gd name="T89" fmla="*/ 276 h 512"/>
              <a:gd name="T90" fmla="*/ 201 w 512"/>
              <a:gd name="T91" fmla="*/ 233 h 512"/>
              <a:gd name="T92" fmla="*/ 189 w 512"/>
              <a:gd name="T93" fmla="*/ 214 h 512"/>
              <a:gd name="T94" fmla="*/ 191 w 512"/>
              <a:gd name="T95" fmla="*/ 201 h 512"/>
              <a:gd name="T96" fmla="*/ 217 w 512"/>
              <a:gd name="T97" fmla="*/ 175 h 512"/>
              <a:gd name="T98" fmla="*/ 166 w 512"/>
              <a:gd name="T99"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1" y="394"/>
                </a:moveTo>
                <a:cubicBezTo>
                  <a:pt x="347" y="394"/>
                  <a:pt x="343" y="394"/>
                  <a:pt x="338" y="393"/>
                </a:cubicBezTo>
                <a:cubicBezTo>
                  <a:pt x="329" y="392"/>
                  <a:pt x="257" y="381"/>
                  <a:pt x="195" y="316"/>
                </a:cubicBezTo>
                <a:cubicBezTo>
                  <a:pt x="130" y="254"/>
                  <a:pt x="120" y="182"/>
                  <a:pt x="119" y="173"/>
                </a:cubicBezTo>
                <a:cubicBezTo>
                  <a:pt x="113" y="150"/>
                  <a:pt x="122" y="141"/>
                  <a:pt x="131" y="132"/>
                </a:cubicBezTo>
                <a:cubicBezTo>
                  <a:pt x="133" y="129"/>
                  <a:pt x="133" y="129"/>
                  <a:pt x="133" y="129"/>
                </a:cubicBezTo>
                <a:cubicBezTo>
                  <a:pt x="143" y="119"/>
                  <a:pt x="149" y="110"/>
                  <a:pt x="160" y="107"/>
                </a:cubicBezTo>
                <a:cubicBezTo>
                  <a:pt x="160" y="107"/>
                  <a:pt x="160" y="107"/>
                  <a:pt x="160" y="107"/>
                </a:cubicBezTo>
                <a:cubicBezTo>
                  <a:pt x="160" y="106"/>
                  <a:pt x="171" y="106"/>
                  <a:pt x="189" y="115"/>
                </a:cubicBezTo>
                <a:cubicBezTo>
                  <a:pt x="216" y="129"/>
                  <a:pt x="234" y="151"/>
                  <a:pt x="238" y="177"/>
                </a:cubicBezTo>
                <a:cubicBezTo>
                  <a:pt x="239" y="180"/>
                  <a:pt x="238" y="183"/>
                  <a:pt x="236" y="186"/>
                </a:cubicBezTo>
                <a:cubicBezTo>
                  <a:pt x="212" y="210"/>
                  <a:pt x="212" y="210"/>
                  <a:pt x="212" y="210"/>
                </a:cubicBezTo>
                <a:cubicBezTo>
                  <a:pt x="215" y="214"/>
                  <a:pt x="217" y="218"/>
                  <a:pt x="219" y="222"/>
                </a:cubicBezTo>
                <a:cubicBezTo>
                  <a:pt x="227" y="233"/>
                  <a:pt x="232" y="242"/>
                  <a:pt x="251" y="261"/>
                </a:cubicBezTo>
                <a:cubicBezTo>
                  <a:pt x="269" y="280"/>
                  <a:pt x="278" y="285"/>
                  <a:pt x="290" y="292"/>
                </a:cubicBezTo>
                <a:cubicBezTo>
                  <a:pt x="293" y="294"/>
                  <a:pt x="297" y="297"/>
                  <a:pt x="302" y="299"/>
                </a:cubicBezTo>
                <a:cubicBezTo>
                  <a:pt x="326" y="276"/>
                  <a:pt x="326" y="276"/>
                  <a:pt x="326" y="276"/>
                </a:cubicBezTo>
                <a:cubicBezTo>
                  <a:pt x="328" y="273"/>
                  <a:pt x="331" y="272"/>
                  <a:pt x="335" y="273"/>
                </a:cubicBezTo>
                <a:cubicBezTo>
                  <a:pt x="361" y="276"/>
                  <a:pt x="383" y="294"/>
                  <a:pt x="397" y="322"/>
                </a:cubicBezTo>
                <a:cubicBezTo>
                  <a:pt x="403" y="335"/>
                  <a:pt x="406" y="345"/>
                  <a:pt x="404" y="350"/>
                </a:cubicBezTo>
                <a:cubicBezTo>
                  <a:pt x="404" y="350"/>
                  <a:pt x="404" y="350"/>
                  <a:pt x="404" y="350"/>
                </a:cubicBezTo>
                <a:cubicBezTo>
                  <a:pt x="402" y="359"/>
                  <a:pt x="393" y="368"/>
                  <a:pt x="382" y="378"/>
                </a:cubicBezTo>
                <a:cubicBezTo>
                  <a:pt x="379" y="381"/>
                  <a:pt x="379" y="381"/>
                  <a:pt x="379" y="381"/>
                </a:cubicBezTo>
                <a:cubicBezTo>
                  <a:pt x="372" y="387"/>
                  <a:pt x="365" y="394"/>
                  <a:pt x="351" y="394"/>
                </a:cubicBezTo>
                <a:close/>
                <a:moveTo>
                  <a:pt x="166" y="128"/>
                </a:moveTo>
                <a:cubicBezTo>
                  <a:pt x="161" y="131"/>
                  <a:pt x="153" y="140"/>
                  <a:pt x="149" y="144"/>
                </a:cubicBezTo>
                <a:cubicBezTo>
                  <a:pt x="146" y="147"/>
                  <a:pt x="146" y="147"/>
                  <a:pt x="146" y="147"/>
                </a:cubicBezTo>
                <a:cubicBezTo>
                  <a:pt x="139" y="155"/>
                  <a:pt x="137" y="157"/>
                  <a:pt x="140" y="169"/>
                </a:cubicBezTo>
                <a:cubicBezTo>
                  <a:pt x="140" y="170"/>
                  <a:pt x="140" y="170"/>
                  <a:pt x="140" y="171"/>
                </a:cubicBezTo>
                <a:cubicBezTo>
                  <a:pt x="140" y="171"/>
                  <a:pt x="148" y="242"/>
                  <a:pt x="210" y="301"/>
                </a:cubicBezTo>
                <a:cubicBezTo>
                  <a:pt x="270" y="364"/>
                  <a:pt x="340" y="371"/>
                  <a:pt x="341" y="372"/>
                </a:cubicBezTo>
                <a:cubicBezTo>
                  <a:pt x="341" y="372"/>
                  <a:pt x="342" y="372"/>
                  <a:pt x="342" y="372"/>
                </a:cubicBezTo>
                <a:cubicBezTo>
                  <a:pt x="355" y="375"/>
                  <a:pt x="357" y="373"/>
                  <a:pt x="364" y="365"/>
                </a:cubicBezTo>
                <a:cubicBezTo>
                  <a:pt x="368" y="362"/>
                  <a:pt x="368" y="362"/>
                  <a:pt x="368" y="362"/>
                </a:cubicBezTo>
                <a:cubicBezTo>
                  <a:pt x="371" y="359"/>
                  <a:pt x="380" y="350"/>
                  <a:pt x="383" y="346"/>
                </a:cubicBezTo>
                <a:cubicBezTo>
                  <a:pt x="380" y="336"/>
                  <a:pt x="368" y="303"/>
                  <a:pt x="337" y="295"/>
                </a:cubicBezTo>
                <a:cubicBezTo>
                  <a:pt x="311" y="321"/>
                  <a:pt x="311" y="321"/>
                  <a:pt x="311" y="321"/>
                </a:cubicBezTo>
                <a:cubicBezTo>
                  <a:pt x="307" y="324"/>
                  <a:pt x="301" y="325"/>
                  <a:pt x="297" y="322"/>
                </a:cubicBezTo>
                <a:cubicBezTo>
                  <a:pt x="290" y="317"/>
                  <a:pt x="284" y="313"/>
                  <a:pt x="279" y="310"/>
                </a:cubicBezTo>
                <a:cubicBezTo>
                  <a:pt x="267" y="303"/>
                  <a:pt x="256" y="296"/>
                  <a:pt x="235" y="276"/>
                </a:cubicBezTo>
                <a:cubicBezTo>
                  <a:pt x="215" y="255"/>
                  <a:pt x="209" y="245"/>
                  <a:pt x="201" y="233"/>
                </a:cubicBezTo>
                <a:cubicBezTo>
                  <a:pt x="198" y="227"/>
                  <a:pt x="194" y="222"/>
                  <a:pt x="189" y="214"/>
                </a:cubicBezTo>
                <a:cubicBezTo>
                  <a:pt x="186" y="210"/>
                  <a:pt x="187" y="204"/>
                  <a:pt x="191" y="201"/>
                </a:cubicBezTo>
                <a:cubicBezTo>
                  <a:pt x="217" y="175"/>
                  <a:pt x="217" y="175"/>
                  <a:pt x="217" y="175"/>
                </a:cubicBezTo>
                <a:cubicBezTo>
                  <a:pt x="209" y="144"/>
                  <a:pt x="175" y="131"/>
                  <a:pt x="166" y="128"/>
                </a:cubicBezTo>
                <a:close/>
              </a:path>
            </a:pathLst>
          </a:custGeom>
          <a:solidFill>
            <a:srgbClr val="86BC25"/>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Text Placeholder 2"/>
          <p:cNvSpPr txBox="1">
            <a:spLocks/>
          </p:cNvSpPr>
          <p:nvPr/>
        </p:nvSpPr>
        <p:spPr>
          <a:xfrm>
            <a:off x="1896702" y="1617959"/>
            <a:ext cx="3021981" cy="2059005"/>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0"/>
              </a:spcAft>
            </a:pPr>
            <a:r>
              <a:rPr lang="pl-PL" dirty="0"/>
              <a:t>dr Joanna Zawiejska - Rataj</a:t>
            </a:r>
          </a:p>
          <a:p>
            <a:pPr lvl="1">
              <a:spcAft>
                <a:spcPts val="0"/>
              </a:spcAft>
            </a:pPr>
            <a:r>
              <a:rPr lang="pl-PL" b="0" dirty="0" smtClean="0"/>
              <a:t>Starszy Menedżer</a:t>
            </a:r>
          </a:p>
          <a:p>
            <a:pPr lvl="1">
              <a:spcAft>
                <a:spcPts val="0"/>
              </a:spcAft>
            </a:pPr>
            <a:r>
              <a:rPr lang="pl-PL" b="0" dirty="0" smtClean="0"/>
              <a:t>Poznań</a:t>
            </a:r>
          </a:p>
          <a:p>
            <a:pPr lvl="1">
              <a:spcAft>
                <a:spcPts val="0"/>
              </a:spcAft>
            </a:pPr>
            <a:endParaRPr lang="pl-PL" dirty="0" smtClean="0"/>
          </a:p>
          <a:p>
            <a:pPr lvl="1">
              <a:spcAft>
                <a:spcPts val="0"/>
              </a:spcAft>
            </a:pPr>
            <a:r>
              <a:rPr lang="pl-PL" dirty="0" smtClean="0">
                <a:hlinkClick r:id="rId3"/>
              </a:rPr>
              <a:t>jzawiejska@deloittece.com</a:t>
            </a:r>
            <a:endParaRPr lang="pl-PL" dirty="0" smtClean="0"/>
          </a:p>
          <a:p>
            <a:pPr lvl="1">
              <a:spcAft>
                <a:spcPts val="0"/>
              </a:spcAft>
            </a:pPr>
            <a:r>
              <a:rPr lang="pl-PL" dirty="0"/>
              <a:t>tel. +48 (61) 882 42 44</a:t>
            </a:r>
          </a:p>
        </p:txBody>
      </p:sp>
      <p:pic>
        <p:nvPicPr>
          <p:cNvPr id="3074" name="Picture 2" descr="Asia Zawiejs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1659552"/>
            <a:ext cx="1520464" cy="20590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239" y="4085994"/>
            <a:ext cx="1520464" cy="1819730"/>
          </a:xfrm>
          <a:prstGeom prst="rect">
            <a:avLst/>
          </a:prstGeom>
        </p:spPr>
      </p:pic>
      <p:sp>
        <p:nvSpPr>
          <p:cNvPr id="12" name="Text Placeholder 2"/>
          <p:cNvSpPr txBox="1">
            <a:spLocks/>
          </p:cNvSpPr>
          <p:nvPr/>
        </p:nvSpPr>
        <p:spPr>
          <a:xfrm>
            <a:off x="1896702" y="4075593"/>
            <a:ext cx="3021981" cy="2059005"/>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0"/>
              </a:spcAft>
            </a:pPr>
            <a:r>
              <a:rPr lang="pl-PL" dirty="0" smtClean="0"/>
              <a:t>Artur Podsiadły</a:t>
            </a:r>
            <a:endParaRPr lang="pl-PL" dirty="0"/>
          </a:p>
          <a:p>
            <a:pPr lvl="1">
              <a:spcAft>
                <a:spcPts val="0"/>
              </a:spcAft>
            </a:pPr>
            <a:r>
              <a:rPr lang="pl-PL" b="0" dirty="0" smtClean="0"/>
              <a:t>Starszy Konsultant</a:t>
            </a:r>
          </a:p>
          <a:p>
            <a:pPr lvl="1">
              <a:spcAft>
                <a:spcPts val="0"/>
              </a:spcAft>
            </a:pPr>
            <a:r>
              <a:rPr lang="pl-PL" b="0" dirty="0" smtClean="0"/>
              <a:t>Poznań</a:t>
            </a:r>
          </a:p>
          <a:p>
            <a:pPr lvl="1">
              <a:spcAft>
                <a:spcPts val="0"/>
              </a:spcAft>
            </a:pPr>
            <a:endParaRPr lang="pl-PL" dirty="0" smtClean="0"/>
          </a:p>
          <a:p>
            <a:pPr lvl="1">
              <a:spcAft>
                <a:spcPts val="0"/>
              </a:spcAft>
            </a:pPr>
            <a:r>
              <a:rPr lang="pl-PL" dirty="0" smtClean="0">
                <a:hlinkClick r:id="rId3"/>
              </a:rPr>
              <a:t>apodsiadly@deloittece.com</a:t>
            </a:r>
            <a:endParaRPr lang="pl-PL" dirty="0" smtClean="0"/>
          </a:p>
          <a:p>
            <a:pPr lvl="1">
              <a:spcAft>
                <a:spcPts val="0"/>
              </a:spcAft>
            </a:pPr>
            <a:r>
              <a:rPr lang="pl-PL" dirty="0"/>
              <a:t>tel. +48 (61) 882 </a:t>
            </a:r>
            <a:r>
              <a:rPr lang="pl-PL" dirty="0" smtClean="0"/>
              <a:t>43 20</a:t>
            </a:r>
            <a:endParaRPr lang="pl-PL" dirty="0"/>
          </a:p>
        </p:txBody>
      </p:sp>
      <p:sp>
        <p:nvSpPr>
          <p:cNvPr id="2" name="Text Placeholder 1"/>
          <p:cNvSpPr>
            <a:spLocks noGrp="1"/>
          </p:cNvSpPr>
          <p:nvPr>
            <p:ph type="body" sz="quarter" idx="13"/>
          </p:nvPr>
        </p:nvSpPr>
        <p:spPr/>
        <p:txBody>
          <a:bodyPr/>
          <a:lstStyle/>
          <a:p>
            <a:r>
              <a:rPr lang="pl-PL" dirty="0"/>
              <a:t>Kontakt</a:t>
            </a:r>
            <a:endParaRPr lang="en-US" dirty="0"/>
          </a:p>
        </p:txBody>
      </p:sp>
    </p:spTree>
    <p:extLst>
      <p:ext uri="{BB962C8B-B14F-4D97-AF65-F5344CB8AC3E}">
        <p14:creationId xmlns:p14="http://schemas.microsoft.com/office/powerpoint/2010/main" val="389441305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76238" y="1183341"/>
            <a:ext cx="8265737" cy="5198410"/>
          </a:xfrm>
        </p:spPr>
        <p:txBody>
          <a:bodyPr anchor="b" anchorCtr="0">
            <a:noAutofit/>
          </a:bodyPr>
          <a:lstStyle/>
          <a:p>
            <a:r>
              <a:rPr lang="pl-PL" sz="800" dirty="0"/>
              <a:t>Niniejsze materiały, opracowane przez Deloitte Doradztwo Podatkowe </a:t>
            </a:r>
            <a:r>
              <a:rPr lang="pl-PL" sz="800" dirty="0" smtClean="0"/>
              <a:t>Tokarski i Wspólnicy </a:t>
            </a:r>
            <a:r>
              <a:rPr lang="pl-PL" sz="800" dirty="0" err="1" smtClean="0"/>
              <a:t>sp.k</a:t>
            </a:r>
            <a:r>
              <a:rPr lang="pl-PL" sz="800" dirty="0" smtClean="0"/>
              <a:t>., </a:t>
            </a:r>
            <a:r>
              <a:rPr lang="pl-PL" sz="800" dirty="0"/>
              <a:t>zawierają jedynie informacje natury ogólnej i nie wyczerpują omawianego zagadnienia. Przedstawionych tu informacji nie należy zatem traktować jako porad księgowych, podatkowych, inwestycyjnych, konsultingowych, prawnych czy innych. Nie należy także wyłącznie na podstawie zawartych tu informacji podejmować jakichkolwiek decyzji dotyczących Państwa działalności. Przed podjęciem </a:t>
            </a:r>
            <a:r>
              <a:rPr lang="pl-PL" sz="800" dirty="0" smtClean="0"/>
              <a:t>jakichkolwiek </a:t>
            </a:r>
            <a:r>
              <a:rPr lang="pl-PL" sz="800" dirty="0"/>
              <a:t>decyzji lub działań dotyczących kwestii finansowych czy biznesowych powinni Państwo dokonać pogłębionej analizy przedmiotowego zagadnienia. </a:t>
            </a:r>
          </a:p>
          <a:p>
            <a:r>
              <a:rPr lang="pl-PL" sz="800" dirty="0" smtClean="0"/>
              <a:t>Powyższe </a:t>
            </a:r>
            <a:r>
              <a:rPr lang="pl-PL" sz="800" dirty="0"/>
              <a:t>materiały opracowane przez Deloitte Doradztwo Podatkowe Tokarski i Wspólnicy </a:t>
            </a:r>
            <a:r>
              <a:rPr lang="pl-PL" sz="800" dirty="0" err="1"/>
              <a:t>sp.k</a:t>
            </a:r>
            <a:r>
              <a:rPr lang="pl-PL" sz="800" dirty="0"/>
              <a:t>. </a:t>
            </a:r>
            <a:r>
              <a:rPr lang="pl-PL" sz="800" dirty="0" smtClean="0"/>
              <a:t>nie </a:t>
            </a:r>
            <a:r>
              <a:rPr lang="pl-PL" sz="800" dirty="0"/>
              <a:t>zawierają żadnych oświadczeń ani gwarancji dotyczących zawartej w nich treści. W związku z tym Deloitte Doradztwo Podatkowe Tokarski i Wspólnicy </a:t>
            </a:r>
            <a:r>
              <a:rPr lang="pl-PL" sz="800" dirty="0" err="1"/>
              <a:t>sp.k</a:t>
            </a:r>
            <a:r>
              <a:rPr lang="pl-PL" sz="800" dirty="0" smtClean="0"/>
              <a:t>. nie </a:t>
            </a:r>
            <a:r>
              <a:rPr lang="pl-PL" sz="800" dirty="0"/>
              <a:t>gwarantuje, że zawarte tu informacje są wolne od błędów i spełniają określone kryteria co do ich zawartości czy jakości. Deloitte Doradztwo Podatkowe Tokarski i Wspólnicy </a:t>
            </a:r>
            <a:r>
              <a:rPr lang="pl-PL" sz="800" dirty="0" err="1"/>
              <a:t>sp.k</a:t>
            </a:r>
            <a:r>
              <a:rPr lang="pl-PL" sz="800" dirty="0"/>
              <a:t>. kategorycznie zaprzecza wszelkim domniemanym gwarancjom, obejmującym bez wyjątku gwarancje dotyczące potencjału rynkowego, tytułów, przydatności do określonych celów, nienaruszalności, zgodności, bezpieczeństwa i dokładności. </a:t>
            </a:r>
          </a:p>
          <a:p>
            <a:r>
              <a:rPr lang="pl-PL" sz="800" dirty="0" smtClean="0"/>
              <a:t>Powyższa </a:t>
            </a:r>
            <a:r>
              <a:rPr lang="pl-PL" sz="800" dirty="0"/>
              <a:t>publikacja zawiera jedynie informacje natury ogólnej. Deloitte </a:t>
            </a:r>
            <a:r>
              <a:rPr lang="pl-PL" sz="800" dirty="0" err="1"/>
              <a:t>Touche</a:t>
            </a:r>
            <a:r>
              <a:rPr lang="pl-PL" sz="800" dirty="0"/>
              <a:t> </a:t>
            </a:r>
            <a:r>
              <a:rPr lang="pl-PL" sz="800" dirty="0" err="1"/>
              <a:t>Tohmatsu</a:t>
            </a:r>
            <a:r>
              <a:rPr lang="pl-PL" sz="800" dirty="0"/>
              <a:t> Limited, firmy członkowskie oraz podmioty stowarzyszone nie świadczą tym samym, ani nie przedstawiają w tej publikacji porad księgowych, podatkowych, inwestycyjnych, finansowych, konsultingowych, prawnych czy innych. Nie należy także wyłącznie na podstawie zawartych tu informacji podejmować jakichkolwiek decyzji dotyczących Państwa działalności. Przed podjęciem jakichkolwiek decyzji lub działań dotyczących kwestii finansowych czy biznesowych powinni Państwo skorzystać z porady profesjonalnego doradcy. Deloitte </a:t>
            </a:r>
            <a:r>
              <a:rPr lang="pl-PL" sz="800" dirty="0" err="1"/>
              <a:t>Touche</a:t>
            </a:r>
            <a:r>
              <a:rPr lang="pl-PL" sz="800" dirty="0"/>
              <a:t> </a:t>
            </a:r>
            <a:r>
              <a:rPr lang="pl-PL" sz="800" dirty="0" err="1"/>
              <a:t>Tohmatsu</a:t>
            </a:r>
            <a:r>
              <a:rPr lang="pl-PL" sz="800" dirty="0"/>
              <a:t> Limited, firmy członkowskie oraz podmioty stowarzyszone nie ponoszą odpowiedzialności za jakiekolwiek szkody wynikające z wykorzystania informacji zawartych w publikacji ani za Państwa decyzje podjęte w związku z tymi informacjami. Osoby korzystające z powyższej publikacji robią to na własne ryzyko i ponoszą pełną związaną z tym odpowiedzialność. </a:t>
            </a:r>
          </a:p>
          <a:p>
            <a:pPr>
              <a:spcBef>
                <a:spcPts val="0"/>
              </a:spcBef>
            </a:pPr>
            <a:endParaRPr lang="pl-PL" sz="800" dirty="0" smtClean="0"/>
          </a:p>
          <a:p>
            <a:pPr>
              <a:spcBef>
                <a:spcPts val="0"/>
              </a:spcBef>
            </a:pPr>
            <a:r>
              <a:rPr lang="pl-PL" sz="800" dirty="0" smtClean="0"/>
              <a:t>Nazwa </a:t>
            </a:r>
            <a:r>
              <a:rPr lang="pl-PL" sz="800" dirty="0"/>
              <a:t>Deloitte odnosi się do jednej lub kilku jednostek Deloitte Touche </a:t>
            </a:r>
            <a:r>
              <a:rPr lang="pl-PL" sz="800" dirty="0" err="1"/>
              <a:t>Tohmatsu</a:t>
            </a:r>
            <a:r>
              <a:rPr lang="pl-PL" sz="800" dirty="0"/>
              <a:t> Limited, prywatnego podmiotu prawa brytyjskiego z ograniczoną odpowiedzialnością i jego firm członkowskich, które stanowią oddzielne i niezależne podmioty prawne. Dokładny opis struktury prawnej Deloitte Touche </a:t>
            </a:r>
            <a:r>
              <a:rPr lang="pl-PL" sz="800" dirty="0" err="1"/>
              <a:t>Tohmatsu</a:t>
            </a:r>
            <a:r>
              <a:rPr lang="pl-PL" sz="800" dirty="0"/>
              <a:t> Limited oraz jego firm członkowskich można znaleźć na stronie www.deloitte.com/</a:t>
            </a:r>
            <a:r>
              <a:rPr lang="pl-PL" sz="800" dirty="0" err="1"/>
              <a:t>pl</a:t>
            </a:r>
            <a:r>
              <a:rPr lang="pl-PL" sz="800" dirty="0"/>
              <a:t>/</a:t>
            </a:r>
            <a:r>
              <a:rPr lang="pl-PL" sz="800" dirty="0" err="1"/>
              <a:t>onas</a:t>
            </a:r>
            <a:r>
              <a:rPr lang="pl-PL" sz="800" dirty="0"/>
              <a:t>. </a:t>
            </a:r>
          </a:p>
          <a:p>
            <a:r>
              <a:rPr lang="pl-PL" sz="800" dirty="0"/>
              <a:t>Deloitte świadczy usługi audytorskie, konsultingowe, doradztwa podatkowego i finansowego klientom z sektora publicznego oraz prywatnego, działającym w różnych branżach. Dzięki globalnej sieci firm członkowskich obejmującej 150 krajów oferujemy najwyższej klasy umiejętności, doświadczenie i wiedzę w połączeniu ze znajomością lokalnego rynku. Pomagamy klientom odnieść sukces niezależnie od miejsca i branży, w jakiej działają. </a:t>
            </a:r>
            <a:r>
              <a:rPr lang="pl-PL" sz="800" dirty="0" smtClean="0"/>
              <a:t>225 </a:t>
            </a:r>
            <a:r>
              <a:rPr lang="pl-PL" sz="800" dirty="0"/>
              <a:t>000 pracowników Deloitte na świecie realizuje misję firmy: stanowić standard najwyższej jakości. </a:t>
            </a:r>
          </a:p>
          <a:p>
            <a:r>
              <a:rPr lang="pl-PL" sz="800" dirty="0"/>
              <a:t>Deloitte Central Europe to regionalna jednostka działająca w ramach Deloitte Central Europe Holdings Limited, członka Deloitte </a:t>
            </a:r>
            <a:r>
              <a:rPr lang="pl-PL" sz="800" dirty="0" err="1"/>
              <a:t>Touche</a:t>
            </a:r>
            <a:r>
              <a:rPr lang="pl-PL" sz="800" dirty="0"/>
              <a:t> </a:t>
            </a:r>
            <a:r>
              <a:rPr lang="pl-PL" sz="800" dirty="0" err="1"/>
              <a:t>Tohmatsu</a:t>
            </a:r>
            <a:r>
              <a:rPr lang="pl-PL" sz="800" dirty="0"/>
              <a:t> Limited w Europie Środkowej. Usługi świadczą spółki zależne i stowarzyszone z Deloitte Central Europe Holdings Limited, które stanowią odrębne i niezależne podmioty prawne. Spółki zależne i stowarzyszone z Deloitte Central Europe Holdings Limited to jedne z wiodących firm świadczących usługi profesjonalne; zatrudniają łącznie ponad 5300 pracowników w 41 biurach w 17 krajach Europy Środkowej. </a:t>
            </a:r>
            <a:endParaRPr lang="pl-PL" sz="800" dirty="0" smtClean="0"/>
          </a:p>
          <a:p>
            <a:r>
              <a:rPr lang="en-GB" sz="800" dirty="0" smtClean="0"/>
              <a:t>© 201</a:t>
            </a:r>
            <a:r>
              <a:rPr lang="pl-PL" sz="800" dirty="0"/>
              <a:t>8</a:t>
            </a:r>
            <a:r>
              <a:rPr lang="en-GB" sz="800" dirty="0" smtClean="0"/>
              <a:t> </a:t>
            </a:r>
            <a:r>
              <a:rPr lang="en-GB" sz="800" dirty="0"/>
              <a:t>Deloitte </a:t>
            </a:r>
            <a:r>
              <a:rPr lang="en-GB" sz="800" dirty="0" err="1" smtClean="0"/>
              <a:t>Polska</a:t>
            </a:r>
            <a:endParaRPr lang="en-GB" sz="800" dirty="0"/>
          </a:p>
        </p:txBody>
      </p:sp>
    </p:spTree>
    <p:extLst>
      <p:ext uri="{BB962C8B-B14F-4D97-AF65-F5344CB8AC3E}">
        <p14:creationId xmlns:p14="http://schemas.microsoft.com/office/powerpoint/2010/main" val="143303483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76238" y="2446333"/>
            <a:ext cx="7905750" cy="1592403"/>
          </a:xfrm>
        </p:spPr>
        <p:txBody>
          <a:bodyPr/>
          <a:lstStyle/>
          <a:p>
            <a:r>
              <a:rPr lang="pl-PL" sz="2400" dirty="0" smtClean="0"/>
              <a:t>Stan faktyczny oraz istota sporu</a:t>
            </a:r>
            <a:endParaRPr lang="en-US" sz="2400" dirty="0"/>
          </a:p>
        </p:txBody>
      </p:sp>
    </p:spTree>
    <p:extLst>
      <p:ext uri="{BB962C8B-B14F-4D97-AF65-F5344CB8AC3E}">
        <p14:creationId xmlns:p14="http://schemas.microsoft.com/office/powerpoint/2010/main" val="424420852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Wyrok I SA/</a:t>
            </a:r>
            <a:r>
              <a:rPr lang="pl-PL" dirty="0" err="1" smtClean="0"/>
              <a:t>Gl</a:t>
            </a:r>
            <a:r>
              <a:rPr lang="pl-PL" dirty="0" smtClean="0"/>
              <a:t> 1286/16</a:t>
            </a:r>
            <a:endParaRPr lang="en-US" dirty="0"/>
          </a:p>
        </p:txBody>
      </p:sp>
      <p:cxnSp>
        <p:nvCxnSpPr>
          <p:cNvPr id="13" name="Straight Arrow Connector 12"/>
          <p:cNvCxnSpPr/>
          <p:nvPr/>
        </p:nvCxnSpPr>
        <p:spPr>
          <a:xfrm>
            <a:off x="8735076" y="2423003"/>
            <a:ext cx="0" cy="1951725"/>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01188" y="1999342"/>
            <a:ext cx="8492646" cy="2178000"/>
            <a:chOff x="524268" y="2962095"/>
            <a:chExt cx="6243794" cy="1272914"/>
          </a:xfrm>
        </p:grpSpPr>
        <p:sp>
          <p:nvSpPr>
            <p:cNvPr id="17" name="AutoShape 22"/>
            <p:cNvSpPr>
              <a:spLocks noChangeArrowheads="1"/>
            </p:cNvSpPr>
            <p:nvPr/>
          </p:nvSpPr>
          <p:spPr bwMode="auto">
            <a:xfrm>
              <a:off x="524268" y="2962095"/>
              <a:ext cx="1403288" cy="242798"/>
            </a:xfrm>
            <a:prstGeom prst="homePlate">
              <a:avLst>
                <a:gd name="adj" fmla="val 27997"/>
              </a:avLst>
            </a:prstGeom>
            <a:solidFill>
              <a:schemeClr val="accent3">
                <a:lumMod val="20000"/>
                <a:lumOff val="80000"/>
              </a:schemeClr>
            </a:solidFill>
            <a:ln w="12700" algn="ctr">
              <a:solidFill>
                <a:srgbClr val="D0D0CE"/>
              </a:solidFill>
              <a:miter lim="800000"/>
              <a:headEnd type="none" w="sm" len="sm"/>
              <a:tailEnd type="none" w="sm" len="sm"/>
            </a:ln>
          </p:spPr>
          <p:txBody>
            <a:bodyPr wrap="square" lIns="27000" tIns="27000" rIns="27000" bIns="27000" anchor="ctr">
              <a:noAutofit/>
            </a:bodyPr>
            <a:lstStyle/>
            <a:p>
              <a:pPr fontAlgn="auto">
                <a:spcBef>
                  <a:spcPts val="0"/>
                </a:spcBef>
                <a:spcAft>
                  <a:spcPts val="0"/>
                </a:spcAft>
                <a:defRPr/>
              </a:pPr>
              <a:endParaRPr lang="en-US" altLang="ja-JP" sz="900" b="1" dirty="0">
                <a:solidFill>
                  <a:prstClr val="white"/>
                </a:solidFill>
                <a:latin typeface="Verdana"/>
                <a:ea typeface="ＭＳ Ｐゴシック" pitchFamily="50" charset="-128"/>
              </a:endParaRPr>
            </a:p>
          </p:txBody>
        </p:sp>
        <p:sp>
          <p:nvSpPr>
            <p:cNvPr id="18" name="AutoShape 29"/>
            <p:cNvSpPr>
              <a:spLocks noChangeArrowheads="1"/>
            </p:cNvSpPr>
            <p:nvPr/>
          </p:nvSpPr>
          <p:spPr bwMode="auto">
            <a:xfrm>
              <a:off x="1711361" y="2962095"/>
              <a:ext cx="1413735" cy="242798"/>
            </a:xfrm>
            <a:prstGeom prst="chevron">
              <a:avLst>
                <a:gd name="adj" fmla="val 28235"/>
              </a:avLst>
            </a:prstGeom>
            <a:solidFill>
              <a:schemeClr val="accent3">
                <a:lumMod val="40000"/>
                <a:lumOff val="60000"/>
              </a:schemeClr>
            </a:solidFill>
            <a:ln w="12700" algn="ctr">
              <a:solidFill>
                <a:srgbClr val="BBBCBC"/>
              </a:solidFill>
              <a:miter lim="800000"/>
              <a:headEnd type="none" w="sm" len="sm"/>
              <a:tailEnd type="none" w="sm" len="sm"/>
            </a:ln>
          </p:spPr>
          <p:txBody>
            <a:bodyPr wrap="square" lIns="27000" tIns="27000" rIns="27000" bIns="27000" anchor="ctr">
              <a:noAutofit/>
            </a:bodyPr>
            <a:lstStyle/>
            <a:p>
              <a:pPr fontAlgn="auto">
                <a:spcBef>
                  <a:spcPts val="0"/>
                </a:spcBef>
                <a:spcAft>
                  <a:spcPts val="0"/>
                </a:spcAft>
                <a:defRPr/>
              </a:pPr>
              <a:endParaRPr lang="en-US" altLang="ja-JP" sz="900" b="1" dirty="0">
                <a:solidFill>
                  <a:prstClr val="white"/>
                </a:solidFill>
                <a:latin typeface="Verdana"/>
                <a:ea typeface="ＭＳ Ｐゴシック" pitchFamily="50" charset="-128"/>
              </a:endParaRPr>
            </a:p>
          </p:txBody>
        </p:sp>
        <p:sp>
          <p:nvSpPr>
            <p:cNvPr id="19" name="AutoShape 29"/>
            <p:cNvSpPr>
              <a:spLocks noChangeArrowheads="1"/>
            </p:cNvSpPr>
            <p:nvPr/>
          </p:nvSpPr>
          <p:spPr bwMode="auto">
            <a:xfrm>
              <a:off x="2907296" y="2962095"/>
              <a:ext cx="1413735" cy="242798"/>
            </a:xfrm>
            <a:prstGeom prst="chevron">
              <a:avLst>
                <a:gd name="adj" fmla="val 28235"/>
              </a:avLst>
            </a:prstGeom>
            <a:solidFill>
              <a:schemeClr val="accent3">
                <a:lumMod val="60000"/>
                <a:lumOff val="40000"/>
              </a:schemeClr>
            </a:solidFill>
            <a:ln w="12700" algn="ctr">
              <a:solidFill>
                <a:srgbClr val="A7A8AA"/>
              </a:solidFill>
              <a:miter lim="800000"/>
              <a:headEnd type="none" w="sm" len="sm"/>
              <a:tailEnd type="none" w="sm" len="sm"/>
            </a:ln>
          </p:spPr>
          <p:txBody>
            <a:bodyPr wrap="square" lIns="27000" tIns="27000" rIns="27000" bIns="27000" anchor="ctr">
              <a:noAutofit/>
            </a:bodyPr>
            <a:lstStyle/>
            <a:p>
              <a:pPr fontAlgn="auto">
                <a:spcBef>
                  <a:spcPts val="0"/>
                </a:spcBef>
                <a:spcAft>
                  <a:spcPts val="0"/>
                </a:spcAft>
                <a:defRPr/>
              </a:pPr>
              <a:endParaRPr lang="en-US" altLang="ja-JP" sz="900" b="1" dirty="0">
                <a:solidFill>
                  <a:prstClr val="white"/>
                </a:solidFill>
                <a:latin typeface="Verdana"/>
                <a:ea typeface="ＭＳ Ｐゴシック" pitchFamily="50" charset="-128"/>
              </a:endParaRPr>
            </a:p>
          </p:txBody>
        </p:sp>
        <p:sp>
          <p:nvSpPr>
            <p:cNvPr id="20" name="AutoShape 29"/>
            <p:cNvSpPr>
              <a:spLocks noChangeArrowheads="1"/>
            </p:cNvSpPr>
            <p:nvPr/>
          </p:nvSpPr>
          <p:spPr bwMode="auto">
            <a:xfrm>
              <a:off x="4070155" y="2962095"/>
              <a:ext cx="1413735" cy="242798"/>
            </a:xfrm>
            <a:prstGeom prst="chevron">
              <a:avLst>
                <a:gd name="adj" fmla="val 28235"/>
              </a:avLst>
            </a:prstGeom>
            <a:solidFill>
              <a:schemeClr val="accent3">
                <a:lumMod val="75000"/>
              </a:schemeClr>
            </a:solidFill>
            <a:ln w="12700" algn="ctr">
              <a:solidFill>
                <a:srgbClr val="75787B"/>
              </a:solidFill>
              <a:miter lim="800000"/>
              <a:headEnd type="none" w="sm" len="sm"/>
              <a:tailEnd type="none" w="sm" len="sm"/>
            </a:ln>
          </p:spPr>
          <p:txBody>
            <a:bodyPr wrap="square" lIns="27000" tIns="27000" rIns="27000" bIns="27000" anchor="ctr">
              <a:noAutofit/>
            </a:bodyPr>
            <a:lstStyle/>
            <a:p>
              <a:pPr fontAlgn="auto">
                <a:spcBef>
                  <a:spcPts val="0"/>
                </a:spcBef>
                <a:spcAft>
                  <a:spcPts val="0"/>
                </a:spcAft>
                <a:defRPr/>
              </a:pPr>
              <a:endParaRPr lang="en-US" altLang="ja-JP" sz="900" b="1" dirty="0">
                <a:solidFill>
                  <a:prstClr val="white"/>
                </a:solidFill>
                <a:latin typeface="Verdana"/>
                <a:ea typeface="ＭＳ Ｐゴシック" pitchFamily="50" charset="-128"/>
              </a:endParaRPr>
            </a:p>
          </p:txBody>
        </p:sp>
        <p:sp>
          <p:nvSpPr>
            <p:cNvPr id="21" name="AutoShape 29"/>
            <p:cNvSpPr>
              <a:spLocks noChangeArrowheads="1"/>
            </p:cNvSpPr>
            <p:nvPr/>
          </p:nvSpPr>
          <p:spPr bwMode="auto">
            <a:xfrm>
              <a:off x="5251756" y="2962095"/>
              <a:ext cx="1516306" cy="242798"/>
            </a:xfrm>
            <a:prstGeom prst="chevron">
              <a:avLst>
                <a:gd name="adj" fmla="val 28235"/>
              </a:avLst>
            </a:prstGeom>
            <a:solidFill>
              <a:schemeClr val="accent3">
                <a:lumMod val="50000"/>
              </a:schemeClr>
            </a:solidFill>
            <a:ln w="12700" algn="ctr">
              <a:solidFill>
                <a:srgbClr val="53565A"/>
              </a:solidFill>
              <a:miter lim="800000"/>
              <a:headEnd type="none" w="sm" len="sm"/>
              <a:tailEnd type="none" w="sm" len="sm"/>
            </a:ln>
          </p:spPr>
          <p:txBody>
            <a:bodyPr wrap="square" lIns="27000" tIns="27000" rIns="27000" bIns="27000" anchor="ctr">
              <a:noAutofit/>
            </a:bodyPr>
            <a:lstStyle/>
            <a:p>
              <a:pPr fontAlgn="auto">
                <a:spcBef>
                  <a:spcPts val="0"/>
                </a:spcBef>
                <a:spcAft>
                  <a:spcPts val="0"/>
                </a:spcAft>
                <a:defRPr/>
              </a:pPr>
              <a:endParaRPr lang="en-US" altLang="ja-JP" sz="900" b="1" dirty="0">
                <a:solidFill>
                  <a:prstClr val="white"/>
                </a:solidFill>
                <a:latin typeface="Verdana"/>
                <a:ea typeface="ＭＳ Ｐゴシック" pitchFamily="50" charset="-128"/>
              </a:endParaRPr>
            </a:p>
          </p:txBody>
        </p:sp>
        <p:sp>
          <p:nvSpPr>
            <p:cNvPr id="22" name="Text Box 25"/>
            <p:cNvSpPr txBox="1">
              <a:spLocks noChangeArrowheads="1"/>
            </p:cNvSpPr>
            <p:nvPr/>
          </p:nvSpPr>
          <p:spPr bwMode="auto">
            <a:xfrm>
              <a:off x="524268" y="3209700"/>
              <a:ext cx="1197062" cy="593596"/>
            </a:xfrm>
            <a:prstGeom prst="rect">
              <a:avLst/>
            </a:prstGeom>
            <a:noFill/>
            <a:ln w="9525">
              <a:solidFill>
                <a:srgbClr val="D0D0CE"/>
              </a:solidFill>
              <a:miter lim="800000"/>
              <a:headEnd/>
              <a:tailEnd/>
            </a:ln>
          </p:spPr>
          <p:txBody>
            <a:bodyPr wrap="square">
              <a:spAutoFit/>
            </a:bodyPr>
            <a:lstStyle/>
            <a:p>
              <a:pPr algn="l" fontAlgn="auto">
                <a:spcBef>
                  <a:spcPts val="0"/>
                </a:spcBef>
                <a:spcAft>
                  <a:spcPts val="0"/>
                </a:spcAft>
              </a:pPr>
              <a:r>
                <a:rPr lang="pl-PL" sz="1200" b="1" dirty="0" smtClean="0">
                  <a:latin typeface="Verdana"/>
                </a:rPr>
                <a:t>Decyzja określająca Organu </a:t>
              </a:r>
              <a:br>
                <a:rPr lang="pl-PL" sz="1200" b="1" dirty="0" smtClean="0">
                  <a:latin typeface="Verdana"/>
                </a:rPr>
              </a:br>
              <a:r>
                <a:rPr lang="pl-PL" sz="1200" b="1" dirty="0" smtClean="0">
                  <a:latin typeface="Verdana"/>
                </a:rPr>
                <a:t>I instancji</a:t>
              </a:r>
            </a:p>
            <a:p>
              <a:pPr algn="l" fontAlgn="auto">
                <a:spcBef>
                  <a:spcPts val="0"/>
                </a:spcBef>
                <a:spcAft>
                  <a:spcPts val="0"/>
                </a:spcAft>
              </a:pPr>
              <a:r>
                <a:rPr lang="pl-PL" sz="1200" b="1" dirty="0" smtClean="0">
                  <a:solidFill>
                    <a:srgbClr val="313131"/>
                  </a:solidFill>
                  <a:latin typeface="Verdana"/>
                </a:rPr>
                <a:t>(Wójt)</a:t>
              </a:r>
              <a:endParaRPr lang="en-US" sz="1200" b="1" dirty="0">
                <a:solidFill>
                  <a:srgbClr val="313131"/>
                </a:solidFill>
                <a:latin typeface="Verdana"/>
              </a:endParaRPr>
            </a:p>
          </p:txBody>
        </p:sp>
        <p:sp>
          <p:nvSpPr>
            <p:cNvPr id="23" name="Text Box 26"/>
            <p:cNvSpPr txBox="1">
              <a:spLocks noChangeArrowheads="1"/>
            </p:cNvSpPr>
            <p:nvPr/>
          </p:nvSpPr>
          <p:spPr bwMode="auto">
            <a:xfrm>
              <a:off x="1721330" y="3209701"/>
              <a:ext cx="1182616" cy="593596"/>
            </a:xfrm>
            <a:prstGeom prst="rect">
              <a:avLst/>
            </a:prstGeom>
            <a:noFill/>
            <a:ln w="9525">
              <a:solidFill>
                <a:srgbClr val="D0D0CE"/>
              </a:solidFill>
              <a:miter lim="800000"/>
              <a:headEnd/>
              <a:tailEnd/>
            </a:ln>
          </p:spPr>
          <p:txBody>
            <a:bodyPr wrap="square">
              <a:spAutoFit/>
            </a:bodyPr>
            <a:lstStyle/>
            <a:p>
              <a:r>
                <a:rPr lang="pl-PL" sz="1200" b="1" dirty="0" smtClean="0"/>
                <a:t>Wszczęcie postępowania egzekucyjnego</a:t>
              </a:r>
              <a:endParaRPr lang="pl-PL" sz="1200" b="1" dirty="0">
                <a:latin typeface="Verdana"/>
              </a:endParaRPr>
            </a:p>
            <a:p>
              <a:pPr algn="l" fontAlgn="auto">
                <a:spcBef>
                  <a:spcPts val="0"/>
                </a:spcBef>
                <a:spcAft>
                  <a:spcPts val="0"/>
                </a:spcAft>
              </a:pPr>
              <a:r>
                <a:rPr lang="pl-PL" sz="1200" b="1" dirty="0" smtClean="0">
                  <a:solidFill>
                    <a:srgbClr val="313131"/>
                  </a:solidFill>
                  <a:latin typeface="Verdana"/>
                </a:rPr>
                <a:t>(Naczelnik US)</a:t>
              </a:r>
            </a:p>
            <a:p>
              <a:pPr algn="l" fontAlgn="auto">
                <a:spcBef>
                  <a:spcPts val="0"/>
                </a:spcBef>
                <a:spcAft>
                  <a:spcPts val="0"/>
                </a:spcAft>
              </a:pPr>
              <a:endParaRPr lang="en-US" sz="1200" b="1" dirty="0">
                <a:solidFill>
                  <a:srgbClr val="313131"/>
                </a:solidFill>
                <a:latin typeface="Verdana"/>
              </a:endParaRPr>
            </a:p>
          </p:txBody>
        </p:sp>
        <p:sp>
          <p:nvSpPr>
            <p:cNvPr id="24" name="Text Box 27"/>
            <p:cNvSpPr txBox="1">
              <a:spLocks noChangeArrowheads="1"/>
            </p:cNvSpPr>
            <p:nvPr/>
          </p:nvSpPr>
          <p:spPr bwMode="auto">
            <a:xfrm>
              <a:off x="2903947" y="3209699"/>
              <a:ext cx="1149296" cy="701522"/>
            </a:xfrm>
            <a:prstGeom prst="rect">
              <a:avLst/>
            </a:prstGeom>
            <a:noFill/>
            <a:ln w="9525">
              <a:solidFill>
                <a:srgbClr val="D0D0CE"/>
              </a:solidFill>
              <a:miter lim="800000"/>
              <a:headEnd/>
              <a:tailEnd/>
            </a:ln>
          </p:spPr>
          <p:txBody>
            <a:bodyPr wrap="square">
              <a:spAutoFit/>
            </a:bodyPr>
            <a:lstStyle/>
            <a:p>
              <a:pPr algn="l" fontAlgn="auto">
                <a:spcBef>
                  <a:spcPts val="0"/>
                </a:spcBef>
                <a:spcAft>
                  <a:spcPts val="0"/>
                </a:spcAft>
              </a:pPr>
              <a:r>
                <a:rPr lang="pl-PL" sz="1200" b="1" dirty="0" smtClean="0">
                  <a:latin typeface="Verdana"/>
                </a:rPr>
                <a:t>Uchylenie decyzji określającej Organu I instancji</a:t>
              </a:r>
              <a:endParaRPr lang="pl-PL" sz="800" i="1" dirty="0">
                <a:latin typeface="Verdana"/>
              </a:endParaRPr>
            </a:p>
            <a:p>
              <a:pPr algn="l" fontAlgn="auto">
                <a:spcBef>
                  <a:spcPts val="0"/>
                </a:spcBef>
                <a:spcAft>
                  <a:spcPts val="0"/>
                </a:spcAft>
              </a:pPr>
              <a:endParaRPr lang="pl-PL" sz="1200" b="1" dirty="0" smtClean="0">
                <a:latin typeface="Verdana"/>
              </a:endParaRPr>
            </a:p>
          </p:txBody>
        </p:sp>
        <p:sp>
          <p:nvSpPr>
            <p:cNvPr id="25" name="Text Box 28"/>
            <p:cNvSpPr txBox="1">
              <a:spLocks noChangeArrowheads="1"/>
            </p:cNvSpPr>
            <p:nvPr/>
          </p:nvSpPr>
          <p:spPr bwMode="auto">
            <a:xfrm>
              <a:off x="4053242" y="3209708"/>
              <a:ext cx="1198512" cy="1025301"/>
            </a:xfrm>
            <a:prstGeom prst="rect">
              <a:avLst/>
            </a:prstGeom>
            <a:noFill/>
            <a:ln w="9525">
              <a:solidFill>
                <a:srgbClr val="D0D0CE"/>
              </a:solidFill>
              <a:miter lim="800000"/>
              <a:headEnd/>
              <a:tailEnd/>
            </a:ln>
          </p:spPr>
          <p:txBody>
            <a:bodyPr wrap="square">
              <a:spAutoFit/>
            </a:bodyPr>
            <a:lstStyle/>
            <a:p>
              <a:pPr algn="l" fontAlgn="auto">
                <a:spcBef>
                  <a:spcPts val="0"/>
                </a:spcBef>
                <a:spcAft>
                  <a:spcPts val="0"/>
                </a:spcAft>
              </a:pPr>
              <a:r>
                <a:rPr lang="pl-PL" sz="1200" b="1" dirty="0" smtClean="0">
                  <a:latin typeface="Verdana"/>
                </a:rPr>
                <a:t>Wniesienie przez Spółkę zarzutów wraz z wnioskiem o umorzenie postępowania egzekucyjnego</a:t>
              </a:r>
              <a:endParaRPr lang="pl-PL" sz="1200" b="1" dirty="0">
                <a:latin typeface="Verdana"/>
              </a:endParaRPr>
            </a:p>
            <a:p>
              <a:pPr algn="l" fontAlgn="auto">
                <a:spcBef>
                  <a:spcPts val="0"/>
                </a:spcBef>
                <a:spcAft>
                  <a:spcPts val="0"/>
                </a:spcAft>
              </a:pPr>
              <a:endParaRPr lang="pl-PL" sz="1200" b="1" dirty="0" smtClean="0">
                <a:solidFill>
                  <a:srgbClr val="313131"/>
                </a:solidFill>
                <a:latin typeface="Verdana"/>
              </a:endParaRPr>
            </a:p>
            <a:p>
              <a:pPr algn="l" fontAlgn="auto">
                <a:spcBef>
                  <a:spcPts val="0"/>
                </a:spcBef>
                <a:spcAft>
                  <a:spcPts val="0"/>
                </a:spcAft>
              </a:pPr>
              <a:endParaRPr lang="en-US" sz="1200" b="1" dirty="0">
                <a:solidFill>
                  <a:srgbClr val="313131"/>
                </a:solidFill>
                <a:latin typeface="Verdana"/>
              </a:endParaRPr>
            </a:p>
          </p:txBody>
        </p:sp>
        <p:sp>
          <p:nvSpPr>
            <p:cNvPr id="26" name="Text Box 28"/>
            <p:cNvSpPr txBox="1">
              <a:spLocks noChangeArrowheads="1"/>
            </p:cNvSpPr>
            <p:nvPr/>
          </p:nvSpPr>
          <p:spPr bwMode="auto">
            <a:xfrm>
              <a:off x="5251755" y="3209700"/>
              <a:ext cx="1399588" cy="917375"/>
            </a:xfrm>
            <a:prstGeom prst="rect">
              <a:avLst/>
            </a:prstGeom>
            <a:noFill/>
            <a:ln w="9525">
              <a:solidFill>
                <a:srgbClr val="D0D0CE"/>
              </a:solidFill>
              <a:miter lim="800000"/>
              <a:headEnd/>
              <a:tailEnd/>
            </a:ln>
          </p:spPr>
          <p:txBody>
            <a:bodyPr wrap="square">
              <a:spAutoFit/>
            </a:bodyPr>
            <a:lstStyle/>
            <a:p>
              <a:pPr algn="l" fontAlgn="auto">
                <a:spcBef>
                  <a:spcPts val="0"/>
                </a:spcBef>
                <a:spcAft>
                  <a:spcPts val="0"/>
                </a:spcAft>
              </a:pPr>
              <a:r>
                <a:rPr lang="pl-PL" sz="1200" b="1" dirty="0" smtClean="0">
                  <a:latin typeface="Verdana"/>
                </a:rPr>
                <a:t>Wójt przedstawiając stanowisko w odniesieniu do zarzutów uznaje je za bezzasadne </a:t>
              </a:r>
              <a:endParaRPr lang="pl-PL" sz="1200" b="1" dirty="0">
                <a:latin typeface="Verdana"/>
              </a:endParaRPr>
            </a:p>
            <a:p>
              <a:pPr algn="l" fontAlgn="auto">
                <a:spcBef>
                  <a:spcPts val="0"/>
                </a:spcBef>
                <a:spcAft>
                  <a:spcPts val="0"/>
                </a:spcAft>
              </a:pPr>
              <a:endParaRPr lang="pl-PL" sz="1200" b="1" dirty="0" smtClean="0">
                <a:solidFill>
                  <a:srgbClr val="313131"/>
                </a:solidFill>
                <a:latin typeface="Verdana"/>
              </a:endParaRPr>
            </a:p>
            <a:p>
              <a:pPr algn="l" fontAlgn="auto">
                <a:spcBef>
                  <a:spcPts val="0"/>
                </a:spcBef>
                <a:spcAft>
                  <a:spcPts val="0"/>
                </a:spcAft>
              </a:pPr>
              <a:endParaRPr lang="pl-PL" sz="1200" b="1" dirty="0">
                <a:solidFill>
                  <a:srgbClr val="313131"/>
                </a:solidFill>
                <a:latin typeface="Verdana"/>
              </a:endParaRPr>
            </a:p>
          </p:txBody>
        </p:sp>
      </p:grpSp>
      <p:sp>
        <p:nvSpPr>
          <p:cNvPr id="31" name="Text Box 27"/>
          <p:cNvSpPr txBox="1">
            <a:spLocks noChangeArrowheads="1"/>
          </p:cNvSpPr>
          <p:nvPr/>
        </p:nvSpPr>
        <p:spPr bwMode="auto">
          <a:xfrm>
            <a:off x="189781" y="4374728"/>
            <a:ext cx="8545296" cy="1384995"/>
          </a:xfrm>
          <a:prstGeom prst="rect">
            <a:avLst/>
          </a:prstGeom>
          <a:noFill/>
          <a:ln w="9525">
            <a:solidFill>
              <a:schemeClr val="accent4"/>
            </a:solidFill>
            <a:miter lim="800000"/>
            <a:headEnd/>
            <a:tailEnd/>
          </a:ln>
        </p:spPr>
        <p:txBody>
          <a:bodyPr wrap="square">
            <a:spAutoFit/>
          </a:bodyPr>
          <a:lstStyle/>
          <a:p>
            <a:r>
              <a:rPr lang="pl-PL" sz="1200" b="1" dirty="0"/>
              <a:t>Art.  34.  [Rozpatrzenie zarzutów</a:t>
            </a:r>
            <a:r>
              <a:rPr lang="pl-PL" sz="1200" b="1" dirty="0" smtClean="0"/>
              <a:t>]</a:t>
            </a:r>
          </a:p>
          <a:p>
            <a:r>
              <a:rPr lang="pl-PL" sz="1200" b="1" dirty="0" smtClean="0"/>
              <a:t>§</a:t>
            </a:r>
            <a:r>
              <a:rPr lang="pl-PL" sz="1200" b="1" dirty="0"/>
              <a:t>  1. </a:t>
            </a:r>
            <a:r>
              <a:rPr lang="pl-PL" sz="1200" dirty="0"/>
              <a:t>Zarzuty zgłoszone na podstawie art. 33 § 1 pkt 1-7, 9 i 10, a przy egzekucji obowiązków o charakterze niepieniężnym - także na podstawie art. 33 § 1 pkt 8, organ egzekucyjny rozpatruje po uzyskaniu stanowiska wierzyciela w zakresie zgłoszonych zarzutów, z tym że w zakresie zarzutów, o których mowa w art. 33 § 1 pkt 1-5 i 7, stanowisko wierzyciela jest dla organu egzekucyjnego wiążące. W przypadku egzekucji należności pieniężnych, o których mowa w art. 2 § 1 pkt 8 lit. a-f i pkt 9, stanowiska wierzyciela nie wymaga się.</a:t>
            </a:r>
          </a:p>
        </p:txBody>
      </p:sp>
      <p:sp>
        <p:nvSpPr>
          <p:cNvPr id="2" name="Text Placeholder 1"/>
          <p:cNvSpPr>
            <a:spLocks noGrp="1"/>
          </p:cNvSpPr>
          <p:nvPr>
            <p:ph type="body" sz="quarter" idx="13"/>
          </p:nvPr>
        </p:nvSpPr>
        <p:spPr/>
        <p:txBody>
          <a:bodyPr/>
          <a:lstStyle/>
          <a:p>
            <a:r>
              <a:rPr lang="pl-PL" dirty="0"/>
              <a:t>Schemat postępowania w sprawie</a:t>
            </a:r>
            <a:endParaRPr lang="en-US" dirty="0"/>
          </a:p>
          <a:p>
            <a:endParaRPr lang="en-US" dirty="0"/>
          </a:p>
        </p:txBody>
      </p:sp>
    </p:spTree>
    <p:extLst>
      <p:ext uri="{BB962C8B-B14F-4D97-AF65-F5344CB8AC3E}">
        <p14:creationId xmlns:p14="http://schemas.microsoft.com/office/powerpoint/2010/main" val="181512333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Wyrok I SA/</a:t>
            </a:r>
            <a:r>
              <a:rPr lang="pl-PL" dirty="0" err="1" smtClean="0"/>
              <a:t>Gl</a:t>
            </a:r>
            <a:r>
              <a:rPr lang="pl-PL" dirty="0" smtClean="0"/>
              <a:t> 1286/16</a:t>
            </a:r>
            <a:endParaRPr lang="en-US" dirty="0"/>
          </a:p>
        </p:txBody>
      </p:sp>
      <p:grpSp>
        <p:nvGrpSpPr>
          <p:cNvPr id="15" name="Group 14"/>
          <p:cNvGrpSpPr/>
          <p:nvPr/>
        </p:nvGrpSpPr>
        <p:grpSpPr>
          <a:xfrm>
            <a:off x="298600" y="2043077"/>
            <a:ext cx="5117737" cy="2547318"/>
            <a:chOff x="1721330" y="2962095"/>
            <a:chExt cx="3762560" cy="1488759"/>
          </a:xfrm>
        </p:grpSpPr>
        <p:sp>
          <p:nvSpPr>
            <p:cNvPr id="17" name="AutoShape 22"/>
            <p:cNvSpPr>
              <a:spLocks noChangeArrowheads="1"/>
            </p:cNvSpPr>
            <p:nvPr/>
          </p:nvSpPr>
          <p:spPr bwMode="auto">
            <a:xfrm>
              <a:off x="1721330" y="2962095"/>
              <a:ext cx="1292952" cy="242798"/>
            </a:xfrm>
            <a:prstGeom prst="homePlate">
              <a:avLst>
                <a:gd name="adj" fmla="val 27997"/>
              </a:avLst>
            </a:prstGeom>
            <a:solidFill>
              <a:schemeClr val="accent3">
                <a:lumMod val="40000"/>
                <a:lumOff val="60000"/>
              </a:schemeClr>
            </a:solidFill>
            <a:ln w="12700" algn="ctr">
              <a:solidFill>
                <a:srgbClr val="D0D0CE"/>
              </a:solidFill>
              <a:miter lim="800000"/>
              <a:headEnd type="none" w="sm" len="sm"/>
              <a:tailEnd type="none" w="sm" len="sm"/>
            </a:ln>
          </p:spPr>
          <p:txBody>
            <a:bodyPr wrap="square" lIns="27000" tIns="27000" rIns="27000" bIns="27000" anchor="ctr">
              <a:noAutofit/>
            </a:bodyPr>
            <a:lstStyle/>
            <a:p>
              <a:pPr fontAlgn="auto">
                <a:spcBef>
                  <a:spcPts val="0"/>
                </a:spcBef>
                <a:spcAft>
                  <a:spcPts val="0"/>
                </a:spcAft>
                <a:defRPr/>
              </a:pPr>
              <a:endParaRPr lang="en-US" altLang="ja-JP" sz="900" b="1" dirty="0">
                <a:solidFill>
                  <a:prstClr val="white"/>
                </a:solidFill>
                <a:latin typeface="Verdana"/>
                <a:ea typeface="ＭＳ Ｐゴシック" pitchFamily="50" charset="-128"/>
              </a:endParaRPr>
            </a:p>
          </p:txBody>
        </p:sp>
        <p:sp>
          <p:nvSpPr>
            <p:cNvPr id="19" name="AutoShape 29"/>
            <p:cNvSpPr>
              <a:spLocks noChangeArrowheads="1"/>
            </p:cNvSpPr>
            <p:nvPr/>
          </p:nvSpPr>
          <p:spPr bwMode="auto">
            <a:xfrm>
              <a:off x="2907296" y="2962095"/>
              <a:ext cx="1413735" cy="242798"/>
            </a:xfrm>
            <a:prstGeom prst="chevron">
              <a:avLst>
                <a:gd name="adj" fmla="val 28235"/>
              </a:avLst>
            </a:prstGeom>
            <a:solidFill>
              <a:schemeClr val="accent3">
                <a:lumMod val="60000"/>
                <a:lumOff val="40000"/>
              </a:schemeClr>
            </a:solidFill>
            <a:ln w="12700" algn="ctr">
              <a:solidFill>
                <a:srgbClr val="A7A8AA"/>
              </a:solidFill>
              <a:miter lim="800000"/>
              <a:headEnd type="none" w="sm" len="sm"/>
              <a:tailEnd type="none" w="sm" len="sm"/>
            </a:ln>
          </p:spPr>
          <p:txBody>
            <a:bodyPr wrap="square" lIns="27000" tIns="27000" rIns="27000" bIns="27000" anchor="ctr">
              <a:noAutofit/>
            </a:bodyPr>
            <a:lstStyle/>
            <a:p>
              <a:pPr fontAlgn="auto">
                <a:spcBef>
                  <a:spcPts val="0"/>
                </a:spcBef>
                <a:spcAft>
                  <a:spcPts val="0"/>
                </a:spcAft>
                <a:defRPr/>
              </a:pPr>
              <a:endParaRPr lang="en-US" altLang="ja-JP" sz="900" b="1" dirty="0">
                <a:solidFill>
                  <a:prstClr val="white"/>
                </a:solidFill>
                <a:latin typeface="Verdana"/>
                <a:ea typeface="ＭＳ Ｐゴシック" pitchFamily="50" charset="-128"/>
              </a:endParaRPr>
            </a:p>
          </p:txBody>
        </p:sp>
        <p:sp>
          <p:nvSpPr>
            <p:cNvPr id="20" name="AutoShape 29"/>
            <p:cNvSpPr>
              <a:spLocks noChangeArrowheads="1"/>
            </p:cNvSpPr>
            <p:nvPr/>
          </p:nvSpPr>
          <p:spPr bwMode="auto">
            <a:xfrm>
              <a:off x="4070155" y="2962095"/>
              <a:ext cx="1413735" cy="242798"/>
            </a:xfrm>
            <a:prstGeom prst="chevron">
              <a:avLst>
                <a:gd name="adj" fmla="val 28235"/>
              </a:avLst>
            </a:prstGeom>
            <a:solidFill>
              <a:schemeClr val="accent3">
                <a:lumMod val="75000"/>
              </a:schemeClr>
            </a:solidFill>
            <a:ln w="12700" algn="ctr">
              <a:solidFill>
                <a:srgbClr val="75787B"/>
              </a:solidFill>
              <a:miter lim="800000"/>
              <a:headEnd type="none" w="sm" len="sm"/>
              <a:tailEnd type="none" w="sm" len="sm"/>
            </a:ln>
          </p:spPr>
          <p:txBody>
            <a:bodyPr wrap="square" lIns="27000" tIns="27000" rIns="27000" bIns="27000" anchor="ctr">
              <a:noAutofit/>
            </a:bodyPr>
            <a:lstStyle/>
            <a:p>
              <a:pPr fontAlgn="auto">
                <a:spcBef>
                  <a:spcPts val="0"/>
                </a:spcBef>
                <a:spcAft>
                  <a:spcPts val="0"/>
                </a:spcAft>
                <a:defRPr/>
              </a:pPr>
              <a:endParaRPr lang="en-US" altLang="ja-JP" sz="900" b="1" dirty="0">
                <a:solidFill>
                  <a:prstClr val="white"/>
                </a:solidFill>
                <a:latin typeface="Verdana"/>
                <a:ea typeface="ＭＳ Ｐゴシック" pitchFamily="50" charset="-128"/>
              </a:endParaRPr>
            </a:p>
          </p:txBody>
        </p:sp>
        <p:sp>
          <p:nvSpPr>
            <p:cNvPr id="23" name="Text Box 26"/>
            <p:cNvSpPr txBox="1">
              <a:spLocks noChangeArrowheads="1"/>
            </p:cNvSpPr>
            <p:nvPr/>
          </p:nvSpPr>
          <p:spPr bwMode="auto">
            <a:xfrm>
              <a:off x="1721330" y="3209701"/>
              <a:ext cx="1182616" cy="593596"/>
            </a:xfrm>
            <a:prstGeom prst="rect">
              <a:avLst/>
            </a:prstGeom>
            <a:noFill/>
            <a:ln w="9525">
              <a:solidFill>
                <a:srgbClr val="D0D0CE"/>
              </a:solidFill>
              <a:miter lim="800000"/>
              <a:headEnd/>
              <a:tailEnd/>
            </a:ln>
          </p:spPr>
          <p:txBody>
            <a:bodyPr wrap="square">
              <a:spAutoFit/>
            </a:bodyPr>
            <a:lstStyle/>
            <a:p>
              <a:r>
                <a:rPr lang="pl-PL" sz="1200" b="1" dirty="0" smtClean="0"/>
                <a:t>SKO utrzymuje w mocy postanowienie Wójta</a:t>
              </a:r>
              <a:endParaRPr lang="pl-PL" sz="1200" b="1" dirty="0" smtClean="0">
                <a:solidFill>
                  <a:srgbClr val="313131"/>
                </a:solidFill>
                <a:latin typeface="Verdana"/>
              </a:endParaRPr>
            </a:p>
            <a:p>
              <a:pPr algn="l" fontAlgn="auto">
                <a:spcBef>
                  <a:spcPts val="0"/>
                </a:spcBef>
                <a:spcAft>
                  <a:spcPts val="0"/>
                </a:spcAft>
              </a:pPr>
              <a:endParaRPr lang="en-US" sz="1200" b="1" dirty="0">
                <a:solidFill>
                  <a:srgbClr val="313131"/>
                </a:solidFill>
                <a:latin typeface="Verdana"/>
              </a:endParaRPr>
            </a:p>
          </p:txBody>
        </p:sp>
        <p:sp>
          <p:nvSpPr>
            <p:cNvPr id="24" name="Text Box 27"/>
            <p:cNvSpPr txBox="1">
              <a:spLocks noChangeArrowheads="1"/>
            </p:cNvSpPr>
            <p:nvPr/>
          </p:nvSpPr>
          <p:spPr bwMode="auto">
            <a:xfrm>
              <a:off x="2903947" y="3209699"/>
              <a:ext cx="1192581" cy="1241155"/>
            </a:xfrm>
            <a:prstGeom prst="rect">
              <a:avLst/>
            </a:prstGeom>
            <a:noFill/>
            <a:ln w="9525">
              <a:solidFill>
                <a:srgbClr val="D0D0CE"/>
              </a:solidFill>
              <a:miter lim="800000"/>
              <a:headEnd/>
              <a:tailEnd/>
            </a:ln>
          </p:spPr>
          <p:txBody>
            <a:bodyPr wrap="square">
              <a:spAutoFit/>
            </a:bodyPr>
            <a:lstStyle/>
            <a:p>
              <a:pPr algn="l" fontAlgn="auto">
                <a:spcBef>
                  <a:spcPts val="0"/>
                </a:spcBef>
                <a:spcAft>
                  <a:spcPts val="0"/>
                </a:spcAft>
              </a:pPr>
              <a:r>
                <a:rPr lang="pl-PL" sz="1200" b="1" dirty="0" smtClean="0">
                  <a:latin typeface="Verdana"/>
                </a:rPr>
                <a:t>Naczelnik US związany stanowiskiem Wójta wydaje postanowienie, w którym </a:t>
              </a:r>
              <a:br>
                <a:rPr lang="pl-PL" sz="1200" b="1" dirty="0" smtClean="0">
                  <a:latin typeface="Verdana"/>
                </a:rPr>
              </a:br>
              <a:r>
                <a:rPr lang="pl-PL" sz="1200" b="1" dirty="0" smtClean="0">
                  <a:latin typeface="Verdana"/>
                </a:rPr>
                <a:t>uznał złożone przez Spółkę zarzuty za nieuzasadnione</a:t>
              </a:r>
              <a:endParaRPr lang="pl-PL" sz="800" i="1" dirty="0">
                <a:latin typeface="Verdana"/>
              </a:endParaRPr>
            </a:p>
            <a:p>
              <a:pPr algn="l" fontAlgn="auto">
                <a:spcBef>
                  <a:spcPts val="0"/>
                </a:spcBef>
                <a:spcAft>
                  <a:spcPts val="0"/>
                </a:spcAft>
              </a:pPr>
              <a:endParaRPr lang="pl-PL" sz="1200" b="1" dirty="0" smtClean="0">
                <a:latin typeface="Verdana"/>
              </a:endParaRPr>
            </a:p>
          </p:txBody>
        </p:sp>
        <p:sp>
          <p:nvSpPr>
            <p:cNvPr id="25" name="Text Box 28"/>
            <p:cNvSpPr txBox="1">
              <a:spLocks noChangeArrowheads="1"/>
            </p:cNvSpPr>
            <p:nvPr/>
          </p:nvSpPr>
          <p:spPr bwMode="auto">
            <a:xfrm>
              <a:off x="4096529" y="3209708"/>
              <a:ext cx="1280375" cy="1133228"/>
            </a:xfrm>
            <a:prstGeom prst="rect">
              <a:avLst/>
            </a:prstGeom>
            <a:noFill/>
            <a:ln w="9525">
              <a:solidFill>
                <a:srgbClr val="D0D0CE"/>
              </a:solidFill>
              <a:miter lim="800000"/>
              <a:headEnd/>
              <a:tailEnd/>
            </a:ln>
          </p:spPr>
          <p:txBody>
            <a:bodyPr wrap="square">
              <a:spAutoFit/>
            </a:bodyPr>
            <a:lstStyle/>
            <a:p>
              <a:pPr algn="l" fontAlgn="auto">
                <a:spcBef>
                  <a:spcPts val="0"/>
                </a:spcBef>
                <a:spcAft>
                  <a:spcPts val="0"/>
                </a:spcAft>
              </a:pPr>
              <a:r>
                <a:rPr lang="pl-PL" sz="1200" b="1" dirty="0" smtClean="0">
                  <a:latin typeface="Verdana"/>
                </a:rPr>
                <a:t>DIAS uchyla Postanowienie Naczelnika US oraz umarza postępowanie w sprawie złożonych zarzutów </a:t>
              </a:r>
              <a:endParaRPr lang="pl-PL" sz="1200" b="1" dirty="0">
                <a:latin typeface="Verdana"/>
              </a:endParaRPr>
            </a:p>
            <a:p>
              <a:pPr algn="l" fontAlgn="auto">
                <a:spcBef>
                  <a:spcPts val="0"/>
                </a:spcBef>
                <a:spcAft>
                  <a:spcPts val="0"/>
                </a:spcAft>
              </a:pPr>
              <a:endParaRPr lang="pl-PL" sz="1200" b="1" dirty="0" smtClean="0">
                <a:solidFill>
                  <a:srgbClr val="313131"/>
                </a:solidFill>
                <a:latin typeface="Verdana"/>
              </a:endParaRPr>
            </a:p>
            <a:p>
              <a:pPr algn="l" fontAlgn="auto">
                <a:spcBef>
                  <a:spcPts val="0"/>
                </a:spcBef>
                <a:spcAft>
                  <a:spcPts val="0"/>
                </a:spcAft>
              </a:pPr>
              <a:endParaRPr lang="en-US" sz="1200" b="1" dirty="0">
                <a:solidFill>
                  <a:srgbClr val="313131"/>
                </a:solidFill>
                <a:latin typeface="Verdana"/>
              </a:endParaRPr>
            </a:p>
          </p:txBody>
        </p:sp>
      </p:grpSp>
      <p:sp>
        <p:nvSpPr>
          <p:cNvPr id="27" name="AutoShape 29"/>
          <p:cNvSpPr>
            <a:spLocks noChangeArrowheads="1"/>
          </p:cNvSpPr>
          <p:nvPr/>
        </p:nvSpPr>
        <p:spPr bwMode="auto">
          <a:xfrm>
            <a:off x="5270818" y="2043077"/>
            <a:ext cx="1697298" cy="415436"/>
          </a:xfrm>
          <a:prstGeom prst="chevron">
            <a:avLst>
              <a:gd name="adj" fmla="val 28235"/>
            </a:avLst>
          </a:prstGeom>
          <a:solidFill>
            <a:srgbClr val="FF0000"/>
          </a:solidFill>
          <a:ln w="12700" algn="ctr">
            <a:solidFill>
              <a:srgbClr val="53565A"/>
            </a:solidFill>
            <a:miter lim="800000"/>
            <a:headEnd type="none" w="sm" len="sm"/>
            <a:tailEnd type="none" w="sm" len="sm"/>
          </a:ln>
        </p:spPr>
        <p:txBody>
          <a:bodyPr wrap="square" lIns="27000" tIns="27000" rIns="27000" bIns="27000" anchor="ctr">
            <a:noAutofit/>
          </a:bodyPr>
          <a:lstStyle/>
          <a:p>
            <a:pPr fontAlgn="auto">
              <a:spcBef>
                <a:spcPts val="0"/>
              </a:spcBef>
              <a:spcAft>
                <a:spcPts val="0"/>
              </a:spcAft>
              <a:defRPr/>
            </a:pPr>
            <a:endParaRPr lang="en-US" altLang="ja-JP" sz="900" b="1" dirty="0">
              <a:solidFill>
                <a:prstClr val="white"/>
              </a:solidFill>
              <a:latin typeface="Verdana"/>
              <a:ea typeface="ＭＳ Ｐゴシック" pitchFamily="50" charset="-128"/>
            </a:endParaRPr>
          </a:p>
        </p:txBody>
      </p:sp>
      <p:sp>
        <p:nvSpPr>
          <p:cNvPr id="28" name="Text Box 28"/>
          <p:cNvSpPr txBox="1">
            <a:spLocks noChangeArrowheads="1"/>
          </p:cNvSpPr>
          <p:nvPr/>
        </p:nvSpPr>
        <p:spPr bwMode="auto">
          <a:xfrm>
            <a:off x="5270817" y="2466738"/>
            <a:ext cx="1587183" cy="1200329"/>
          </a:xfrm>
          <a:prstGeom prst="rect">
            <a:avLst/>
          </a:prstGeom>
          <a:noFill/>
          <a:ln w="9525">
            <a:solidFill>
              <a:srgbClr val="D0D0CE"/>
            </a:solidFill>
            <a:miter lim="800000"/>
            <a:headEnd/>
            <a:tailEnd/>
          </a:ln>
        </p:spPr>
        <p:txBody>
          <a:bodyPr wrap="square">
            <a:spAutoFit/>
          </a:bodyPr>
          <a:lstStyle/>
          <a:p>
            <a:pPr algn="l" fontAlgn="auto">
              <a:spcBef>
                <a:spcPts val="0"/>
              </a:spcBef>
              <a:spcAft>
                <a:spcPts val="0"/>
              </a:spcAft>
            </a:pPr>
            <a:r>
              <a:rPr lang="pl-PL" sz="1200" b="1" dirty="0" smtClean="0">
                <a:solidFill>
                  <a:srgbClr val="FF0000"/>
                </a:solidFill>
                <a:latin typeface="Verdana"/>
              </a:rPr>
              <a:t>Wójt składa wniosek o umorzenie postępowania</a:t>
            </a:r>
            <a:endParaRPr lang="pl-PL" sz="1200" b="1" dirty="0">
              <a:solidFill>
                <a:srgbClr val="FF0000"/>
              </a:solidFill>
              <a:latin typeface="Verdana"/>
            </a:endParaRPr>
          </a:p>
          <a:p>
            <a:pPr algn="l" fontAlgn="auto">
              <a:spcBef>
                <a:spcPts val="0"/>
              </a:spcBef>
              <a:spcAft>
                <a:spcPts val="0"/>
              </a:spcAft>
            </a:pPr>
            <a:r>
              <a:rPr lang="pl-PL" sz="1200" b="1" dirty="0" smtClean="0">
                <a:solidFill>
                  <a:srgbClr val="FF0000"/>
                </a:solidFill>
                <a:latin typeface="Verdana"/>
              </a:rPr>
              <a:t>egzekucyjnego</a:t>
            </a:r>
          </a:p>
          <a:p>
            <a:pPr algn="l" fontAlgn="auto">
              <a:spcBef>
                <a:spcPts val="0"/>
              </a:spcBef>
              <a:spcAft>
                <a:spcPts val="0"/>
              </a:spcAft>
            </a:pPr>
            <a:endParaRPr lang="pl-PL" sz="1200" b="1" dirty="0">
              <a:solidFill>
                <a:srgbClr val="313131"/>
              </a:solidFill>
              <a:latin typeface="Verdana"/>
            </a:endParaRPr>
          </a:p>
        </p:txBody>
      </p:sp>
      <p:sp>
        <p:nvSpPr>
          <p:cNvPr id="52" name="AutoShape 29"/>
          <p:cNvSpPr>
            <a:spLocks noChangeArrowheads="1"/>
          </p:cNvSpPr>
          <p:nvPr/>
        </p:nvSpPr>
        <p:spPr bwMode="auto">
          <a:xfrm>
            <a:off x="6797448" y="2045673"/>
            <a:ext cx="1897977" cy="415436"/>
          </a:xfrm>
          <a:prstGeom prst="chevron">
            <a:avLst>
              <a:gd name="adj" fmla="val 28235"/>
            </a:avLst>
          </a:prstGeom>
          <a:solidFill>
            <a:srgbClr val="FF0000"/>
          </a:solidFill>
          <a:ln w="12700" algn="ctr">
            <a:solidFill>
              <a:srgbClr val="53565A"/>
            </a:solidFill>
            <a:miter lim="800000"/>
            <a:headEnd type="none" w="sm" len="sm"/>
            <a:tailEnd type="none" w="sm" len="sm"/>
          </a:ln>
        </p:spPr>
        <p:txBody>
          <a:bodyPr wrap="square" lIns="27000" tIns="27000" rIns="27000" bIns="27000" anchor="ctr">
            <a:noAutofit/>
          </a:bodyPr>
          <a:lstStyle/>
          <a:p>
            <a:pPr fontAlgn="auto">
              <a:spcBef>
                <a:spcPts val="0"/>
              </a:spcBef>
              <a:spcAft>
                <a:spcPts val="0"/>
              </a:spcAft>
              <a:defRPr/>
            </a:pPr>
            <a:endParaRPr lang="en-US" altLang="ja-JP" sz="900" b="1" dirty="0">
              <a:solidFill>
                <a:prstClr val="white"/>
              </a:solidFill>
              <a:latin typeface="Verdana"/>
              <a:ea typeface="ＭＳ Ｐゴシック" pitchFamily="50" charset="-128"/>
            </a:endParaRPr>
          </a:p>
        </p:txBody>
      </p:sp>
      <p:sp>
        <p:nvSpPr>
          <p:cNvPr id="53" name="Text Box 28"/>
          <p:cNvSpPr txBox="1">
            <a:spLocks noChangeArrowheads="1"/>
          </p:cNvSpPr>
          <p:nvPr/>
        </p:nvSpPr>
        <p:spPr bwMode="auto">
          <a:xfrm>
            <a:off x="6852507" y="2474961"/>
            <a:ext cx="1686475" cy="1569660"/>
          </a:xfrm>
          <a:prstGeom prst="rect">
            <a:avLst/>
          </a:prstGeom>
          <a:noFill/>
          <a:ln w="9525">
            <a:solidFill>
              <a:srgbClr val="D0D0CE"/>
            </a:solidFill>
            <a:miter lim="800000"/>
            <a:headEnd/>
            <a:tailEnd/>
          </a:ln>
        </p:spPr>
        <p:txBody>
          <a:bodyPr wrap="square">
            <a:spAutoFit/>
          </a:bodyPr>
          <a:lstStyle/>
          <a:p>
            <a:pPr algn="l" fontAlgn="auto">
              <a:spcBef>
                <a:spcPts val="0"/>
              </a:spcBef>
              <a:spcAft>
                <a:spcPts val="0"/>
              </a:spcAft>
            </a:pPr>
            <a:r>
              <a:rPr lang="pl-PL" sz="1200" b="1" dirty="0" smtClean="0">
                <a:solidFill>
                  <a:srgbClr val="FF0000"/>
                </a:solidFill>
                <a:latin typeface="Verdana"/>
              </a:rPr>
              <a:t>Naczelnik US umarza postępowanie</a:t>
            </a:r>
            <a:r>
              <a:rPr lang="pl-PL" sz="1200" b="1" dirty="0">
                <a:solidFill>
                  <a:srgbClr val="313131"/>
                </a:solidFill>
                <a:latin typeface="Verdana"/>
              </a:rPr>
              <a:t> </a:t>
            </a:r>
            <a:r>
              <a:rPr lang="pl-PL" sz="1200" b="1" dirty="0" smtClean="0">
                <a:solidFill>
                  <a:srgbClr val="FF0000"/>
                </a:solidFill>
                <a:latin typeface="Verdana"/>
              </a:rPr>
              <a:t>egzekucyjne – za podstawę przyjmując wniosek wierzyciela</a:t>
            </a:r>
          </a:p>
        </p:txBody>
      </p:sp>
      <p:cxnSp>
        <p:nvCxnSpPr>
          <p:cNvPr id="54" name="Straight Arrow Connector 53"/>
          <p:cNvCxnSpPr/>
          <p:nvPr/>
        </p:nvCxnSpPr>
        <p:spPr>
          <a:xfrm flipH="1">
            <a:off x="8538982" y="2474961"/>
            <a:ext cx="1" cy="23362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 Box 27"/>
          <p:cNvSpPr txBox="1">
            <a:spLocks noChangeArrowheads="1"/>
          </p:cNvSpPr>
          <p:nvPr/>
        </p:nvSpPr>
        <p:spPr bwMode="auto">
          <a:xfrm>
            <a:off x="4873924" y="4811185"/>
            <a:ext cx="3671371" cy="461665"/>
          </a:xfrm>
          <a:prstGeom prst="rect">
            <a:avLst/>
          </a:prstGeom>
          <a:noFill/>
          <a:ln w="9525">
            <a:solidFill>
              <a:schemeClr val="accent4"/>
            </a:solidFill>
            <a:miter lim="800000"/>
            <a:headEnd/>
            <a:tailEnd/>
          </a:ln>
        </p:spPr>
        <p:txBody>
          <a:bodyPr wrap="square">
            <a:spAutoFit/>
          </a:bodyPr>
          <a:lstStyle/>
          <a:p>
            <a:r>
              <a:rPr lang="pl-PL" sz="1200" b="1" dirty="0" smtClean="0">
                <a:solidFill>
                  <a:srgbClr val="FF0000"/>
                </a:solidFill>
              </a:rPr>
              <a:t>Postanowienie to zostało utrzymane w mocy przez DIAS</a:t>
            </a:r>
            <a:endParaRPr lang="pl-PL" sz="1200" dirty="0">
              <a:solidFill>
                <a:srgbClr val="FF0000"/>
              </a:solidFill>
            </a:endParaRPr>
          </a:p>
        </p:txBody>
      </p:sp>
      <p:sp>
        <p:nvSpPr>
          <p:cNvPr id="2" name="Text Placeholder 1"/>
          <p:cNvSpPr>
            <a:spLocks noGrp="1"/>
          </p:cNvSpPr>
          <p:nvPr>
            <p:ph type="body" sz="quarter" idx="13"/>
          </p:nvPr>
        </p:nvSpPr>
        <p:spPr/>
        <p:txBody>
          <a:bodyPr/>
          <a:lstStyle/>
          <a:p>
            <a:r>
              <a:rPr lang="pl-PL" dirty="0"/>
              <a:t>Schemat postępowania w sprawie</a:t>
            </a:r>
            <a:endParaRPr lang="en-US" dirty="0"/>
          </a:p>
          <a:p>
            <a:endParaRPr lang="en-US" dirty="0"/>
          </a:p>
        </p:txBody>
      </p:sp>
    </p:spTree>
    <p:extLst>
      <p:ext uri="{BB962C8B-B14F-4D97-AF65-F5344CB8AC3E}">
        <p14:creationId xmlns:p14="http://schemas.microsoft.com/office/powerpoint/2010/main" val="244217862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Wyrok I SA/</a:t>
            </a:r>
            <a:r>
              <a:rPr lang="pl-PL" dirty="0" err="1" smtClean="0"/>
              <a:t>Gl</a:t>
            </a:r>
            <a:r>
              <a:rPr lang="pl-PL" dirty="0" smtClean="0"/>
              <a:t> 1286/16</a:t>
            </a:r>
            <a:endParaRPr lang="en-US" dirty="0"/>
          </a:p>
        </p:txBody>
      </p:sp>
      <p:sp>
        <p:nvSpPr>
          <p:cNvPr id="6" name="Rectangle 5"/>
          <p:cNvSpPr/>
          <p:nvPr/>
        </p:nvSpPr>
        <p:spPr bwMode="gray">
          <a:xfrm>
            <a:off x="1199535" y="1058254"/>
            <a:ext cx="7587146" cy="1474952"/>
          </a:xfrm>
          <a:prstGeom prst="rect">
            <a:avLst/>
          </a:prstGeom>
          <a:solidFill>
            <a:schemeClr val="accent2">
              <a:lumMod val="60000"/>
              <a:lumOff val="40000"/>
            </a:schemeClr>
          </a:solidFill>
          <a:ln w="19050" algn="ctr">
            <a:noFill/>
            <a:miter lim="800000"/>
            <a:headEnd/>
            <a:tailEnd/>
          </a:ln>
        </p:spPr>
        <p:txBody>
          <a:bodyPr wrap="square" lIns="88900" tIns="88900" rIns="88900" bIns="88900" rtlCol="0" anchor="t" anchorCtr="0"/>
          <a:lstStyle/>
          <a:p>
            <a:pPr algn="just">
              <a:lnSpc>
                <a:spcPct val="106000"/>
              </a:lnSpc>
              <a:buFont typeface="Wingdings 2" pitchFamily="18" charset="2"/>
              <a:buNone/>
            </a:pPr>
            <a:r>
              <a:rPr lang="pl-PL" sz="1400" i="1" dirty="0" smtClean="0">
                <a:solidFill>
                  <a:schemeClr val="bg1"/>
                </a:solidFill>
              </a:rPr>
              <a:t>„2.2. </a:t>
            </a:r>
            <a:r>
              <a:rPr lang="pl-PL" sz="1400" b="1" i="1" dirty="0" smtClean="0">
                <a:solidFill>
                  <a:schemeClr val="bg1"/>
                </a:solidFill>
              </a:rPr>
              <a:t>Spółka</a:t>
            </a:r>
            <a:r>
              <a:rPr lang="pl-PL" sz="1400" i="1" dirty="0" smtClean="0">
                <a:solidFill>
                  <a:schemeClr val="bg1"/>
                </a:solidFill>
              </a:rPr>
              <a:t> </a:t>
            </a:r>
            <a:r>
              <a:rPr lang="pl-PL" sz="1400" i="1" dirty="0">
                <a:solidFill>
                  <a:schemeClr val="bg1"/>
                </a:solidFill>
              </a:rPr>
              <a:t>pismem </a:t>
            </a:r>
            <a:r>
              <a:rPr lang="pl-PL" sz="1400" i="1" dirty="0" smtClean="0">
                <a:solidFill>
                  <a:schemeClr val="bg1"/>
                </a:solidFill>
              </a:rPr>
              <a:t>z dnia (...) r. złożyła </a:t>
            </a:r>
            <a:r>
              <a:rPr lang="pl-PL" sz="1400" b="1" i="1" dirty="0">
                <a:solidFill>
                  <a:schemeClr val="bg1"/>
                </a:solidFill>
              </a:rPr>
              <a:t>zarzuty</a:t>
            </a:r>
            <a:r>
              <a:rPr lang="pl-PL" sz="1400" i="1" dirty="0">
                <a:solidFill>
                  <a:schemeClr val="bg1"/>
                </a:solidFill>
              </a:rPr>
              <a:t> w sprawie prowadzenia egzekucji administracyjnej, </a:t>
            </a:r>
            <a:r>
              <a:rPr lang="pl-PL" sz="1400" b="1" i="1" dirty="0">
                <a:solidFill>
                  <a:schemeClr val="bg1"/>
                </a:solidFill>
              </a:rPr>
              <a:t>oparte o art. 33 § 1 pkt 1 </a:t>
            </a:r>
            <a:r>
              <a:rPr lang="pl-PL" sz="1400" i="1" dirty="0" smtClean="0">
                <a:solidFill>
                  <a:schemeClr val="bg1"/>
                </a:solidFill>
              </a:rPr>
              <a:t>(…) oraz </a:t>
            </a:r>
            <a:r>
              <a:rPr lang="pl-PL" sz="1400" i="1" dirty="0">
                <a:solidFill>
                  <a:schemeClr val="bg1"/>
                </a:solidFill>
              </a:rPr>
              <a:t>wskazała na </a:t>
            </a:r>
            <a:r>
              <a:rPr lang="pl-PL" sz="1400" b="1" i="1" dirty="0">
                <a:solidFill>
                  <a:schemeClr val="bg1"/>
                </a:solidFill>
              </a:rPr>
              <a:t>zaistnienie przesłanki umorzenia</a:t>
            </a:r>
            <a:r>
              <a:rPr lang="pl-PL" sz="1400" i="1" dirty="0">
                <a:solidFill>
                  <a:schemeClr val="bg1"/>
                </a:solidFill>
              </a:rPr>
              <a:t> postępowania egzekucyjnego na podstawie </a:t>
            </a:r>
            <a:r>
              <a:rPr lang="pl-PL" sz="1400" b="1" i="1" dirty="0">
                <a:solidFill>
                  <a:schemeClr val="bg1"/>
                </a:solidFill>
              </a:rPr>
              <a:t>art. 59 § 1 pkt 2 </a:t>
            </a:r>
            <a:r>
              <a:rPr lang="pl-PL" sz="1400" b="1" i="1" dirty="0" err="1">
                <a:solidFill>
                  <a:schemeClr val="bg1"/>
                </a:solidFill>
              </a:rPr>
              <a:t>EgzAdmU</a:t>
            </a:r>
            <a:r>
              <a:rPr lang="pl-PL" sz="1400" b="1" i="1" dirty="0">
                <a:solidFill>
                  <a:schemeClr val="bg1"/>
                </a:solidFill>
              </a:rPr>
              <a:t> </a:t>
            </a:r>
            <a:r>
              <a:rPr lang="pl-PL" sz="1400" i="1" dirty="0">
                <a:solidFill>
                  <a:schemeClr val="bg1"/>
                </a:solidFill>
              </a:rPr>
              <a:t>w postaci </a:t>
            </a:r>
            <a:r>
              <a:rPr lang="pl-PL" sz="1400" b="1" i="1" dirty="0">
                <a:solidFill>
                  <a:schemeClr val="bg1"/>
                </a:solidFill>
              </a:rPr>
              <a:t>uchylenia przez Samorządowe Kolegium Odwoławcze</a:t>
            </a:r>
            <a:r>
              <a:rPr lang="pl-PL" sz="1400" i="1" dirty="0">
                <a:solidFill>
                  <a:schemeClr val="bg1"/>
                </a:solidFill>
              </a:rPr>
              <a:t> </a:t>
            </a:r>
            <a:r>
              <a:rPr lang="pl-PL" sz="1400" i="1" dirty="0" smtClean="0">
                <a:solidFill>
                  <a:schemeClr val="bg1"/>
                </a:solidFill>
              </a:rPr>
              <a:t>(…) </a:t>
            </a:r>
            <a:r>
              <a:rPr lang="pl-PL" sz="1400" b="1" i="1" dirty="0" smtClean="0">
                <a:solidFill>
                  <a:schemeClr val="bg1"/>
                </a:solidFill>
              </a:rPr>
              <a:t>decyzji </a:t>
            </a:r>
            <a:r>
              <a:rPr lang="pl-PL" sz="1400" b="1" i="1" dirty="0">
                <a:solidFill>
                  <a:schemeClr val="bg1"/>
                </a:solidFill>
              </a:rPr>
              <a:t>Wójta </a:t>
            </a:r>
            <a:r>
              <a:rPr lang="pl-PL" sz="1400" i="1" dirty="0" smtClean="0">
                <a:solidFill>
                  <a:schemeClr val="bg1"/>
                </a:solidFill>
              </a:rPr>
              <a:t>(…) – </a:t>
            </a:r>
            <a:r>
              <a:rPr lang="pl-PL" sz="1400" i="1" dirty="0">
                <a:solidFill>
                  <a:schemeClr val="bg1"/>
                </a:solidFill>
              </a:rPr>
              <a:t>decyzji będącej podstawą wystawienia ww. tytułów wykonawczych</a:t>
            </a:r>
            <a:r>
              <a:rPr lang="pl-PL" sz="1400" i="1" dirty="0" smtClean="0">
                <a:solidFill>
                  <a:schemeClr val="bg1"/>
                </a:solidFill>
              </a:rPr>
              <a:t>.”</a:t>
            </a:r>
            <a:endParaRPr lang="en-US" sz="1400" i="1" dirty="0" smtClean="0">
              <a:solidFill>
                <a:schemeClr val="bg1"/>
              </a:solidFill>
            </a:endParaRPr>
          </a:p>
        </p:txBody>
      </p:sp>
      <p:sp>
        <p:nvSpPr>
          <p:cNvPr id="7" name="Rectangle 6"/>
          <p:cNvSpPr/>
          <p:nvPr/>
        </p:nvSpPr>
        <p:spPr>
          <a:xfrm>
            <a:off x="1199535" y="3658897"/>
            <a:ext cx="7587146" cy="1384995"/>
          </a:xfrm>
          <a:prstGeom prst="rect">
            <a:avLst/>
          </a:prstGeom>
        </p:spPr>
        <p:txBody>
          <a:bodyPr wrap="square">
            <a:spAutoFit/>
          </a:bodyPr>
          <a:lstStyle/>
          <a:p>
            <a:pPr algn="just"/>
            <a:r>
              <a:rPr lang="pl-PL" sz="1400" i="1" dirty="0" smtClean="0"/>
              <a:t>„2.4</a:t>
            </a:r>
            <a:r>
              <a:rPr lang="pl-PL" sz="1400" i="1" dirty="0"/>
              <a:t>. </a:t>
            </a:r>
            <a:r>
              <a:rPr lang="pl-PL" sz="1400" i="1" dirty="0" smtClean="0"/>
              <a:t>(…) </a:t>
            </a:r>
            <a:r>
              <a:rPr lang="pl-PL" sz="1400" b="1" i="1" dirty="0" smtClean="0"/>
              <a:t>wierzyciel</a:t>
            </a:r>
            <a:r>
              <a:rPr lang="pl-PL" sz="1400" i="1" dirty="0" smtClean="0"/>
              <a:t> </a:t>
            </a:r>
            <a:r>
              <a:rPr lang="pl-PL" sz="1400" i="1" dirty="0"/>
              <a:t>wystąpił do Naczelnika (...) Urzędu Skarbowego w B. z </a:t>
            </a:r>
            <a:r>
              <a:rPr lang="pl-PL" sz="1400" b="1" i="1" dirty="0"/>
              <a:t>wnioskiem o umorzenie</a:t>
            </a:r>
            <a:r>
              <a:rPr lang="pl-PL" sz="1400" i="1" dirty="0"/>
              <a:t> postępowania egzekucyjnego, </a:t>
            </a:r>
            <a:r>
              <a:rPr lang="pl-PL" sz="1400" i="1" dirty="0" smtClean="0"/>
              <a:t>prowadzonego w oparciu o tytuły wykonawcze (...), na </a:t>
            </a:r>
            <a:r>
              <a:rPr lang="pl-PL" sz="1400" i="1" dirty="0"/>
              <a:t>podstawie </a:t>
            </a:r>
            <a:r>
              <a:rPr lang="pl-PL" sz="1400" b="1" i="1" dirty="0"/>
              <a:t>art. 59 § pkt 9 </a:t>
            </a:r>
            <a:r>
              <a:rPr lang="pl-PL" sz="1400" b="1" i="1" dirty="0" err="1"/>
              <a:t>u.p.e.a</a:t>
            </a:r>
            <a:r>
              <a:rPr lang="pl-PL" sz="1400" i="1" dirty="0"/>
              <a:t>, wskazując w uzasadnieniu, że </a:t>
            </a:r>
            <a:r>
              <a:rPr lang="pl-PL" sz="1400" b="1" i="1" dirty="0"/>
              <a:t>Samorządowe Kolegium Odwoławcze </a:t>
            </a:r>
            <a:r>
              <a:rPr lang="pl-PL" sz="1400" i="1" dirty="0"/>
              <a:t>w K. decyzją z dnia (...) r. </a:t>
            </a:r>
            <a:r>
              <a:rPr lang="pl-PL" sz="1400" b="1" i="1" dirty="0"/>
              <a:t>uchyliło decyzję wierzyciela </a:t>
            </a:r>
            <a:r>
              <a:rPr lang="pl-PL" sz="1400" i="1" dirty="0"/>
              <a:t>z dnia (...) r. określającą spółce zobowiązanie podatkowe w podatku od nieruchomości za 2010 r</a:t>
            </a:r>
            <a:r>
              <a:rPr lang="pl-PL" sz="1400" i="1" dirty="0" smtClean="0"/>
              <a:t>.”</a:t>
            </a:r>
            <a:endParaRPr lang="pl-PL" sz="1400" i="1" dirty="0"/>
          </a:p>
        </p:txBody>
      </p:sp>
      <p:sp>
        <p:nvSpPr>
          <p:cNvPr id="2" name="Curved Up Arrow 1"/>
          <p:cNvSpPr/>
          <p:nvPr/>
        </p:nvSpPr>
        <p:spPr bwMode="gray">
          <a:xfrm rot="5400000">
            <a:off x="-104984" y="1890954"/>
            <a:ext cx="1635547" cy="731520"/>
          </a:xfrm>
          <a:prstGeom prst="curvedUpArrow">
            <a:avLst/>
          </a:prstGeom>
          <a:solidFill>
            <a:srgbClr val="43B02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9" name="Rectangle 8"/>
          <p:cNvSpPr/>
          <p:nvPr/>
        </p:nvSpPr>
        <p:spPr bwMode="gray">
          <a:xfrm>
            <a:off x="1199535" y="5154218"/>
            <a:ext cx="7587146" cy="1279605"/>
          </a:xfrm>
          <a:prstGeom prst="rect">
            <a:avLst/>
          </a:prstGeom>
          <a:solidFill>
            <a:schemeClr val="bg2">
              <a:lumMod val="75000"/>
            </a:schemeClr>
          </a:solidFill>
          <a:ln w="19050" algn="ctr">
            <a:noFill/>
            <a:miter lim="800000"/>
            <a:headEnd/>
            <a:tailEnd/>
          </a:ln>
        </p:spPr>
        <p:txBody>
          <a:bodyPr wrap="square" lIns="88900" tIns="88900" rIns="88900" bIns="88900" rtlCol="0" anchor="ctr" anchorCtr="0"/>
          <a:lstStyle/>
          <a:p>
            <a:pPr algn="just">
              <a:lnSpc>
                <a:spcPct val="106000"/>
              </a:lnSpc>
              <a:buFont typeface="Wingdings 2" pitchFamily="18" charset="2"/>
              <a:buNone/>
            </a:pPr>
            <a:r>
              <a:rPr lang="pl-PL" sz="1400" i="1" dirty="0" smtClean="0">
                <a:solidFill>
                  <a:schemeClr val="bg1"/>
                </a:solidFill>
              </a:rPr>
              <a:t>„2.5</a:t>
            </a:r>
            <a:r>
              <a:rPr lang="pl-PL" sz="1400" i="1" dirty="0">
                <a:solidFill>
                  <a:schemeClr val="bg1"/>
                </a:solidFill>
              </a:rPr>
              <a:t>. </a:t>
            </a:r>
            <a:r>
              <a:rPr lang="pl-PL" sz="1400" b="1" i="1" dirty="0">
                <a:solidFill>
                  <a:schemeClr val="bg1"/>
                </a:solidFill>
              </a:rPr>
              <a:t>Organ</a:t>
            </a:r>
            <a:r>
              <a:rPr lang="pl-PL" sz="1400" i="1" dirty="0">
                <a:solidFill>
                  <a:schemeClr val="bg1"/>
                </a:solidFill>
              </a:rPr>
              <a:t> egzekucyjny postanowieniem </a:t>
            </a:r>
            <a:r>
              <a:rPr lang="pl-PL" sz="1400" i="1" dirty="0" smtClean="0">
                <a:solidFill>
                  <a:schemeClr val="bg1"/>
                </a:solidFill>
              </a:rPr>
              <a:t>(…) </a:t>
            </a:r>
            <a:r>
              <a:rPr lang="pl-PL" sz="1400" b="1" i="1" dirty="0" smtClean="0">
                <a:solidFill>
                  <a:schemeClr val="bg1"/>
                </a:solidFill>
              </a:rPr>
              <a:t>wydanym </a:t>
            </a:r>
            <a:r>
              <a:rPr lang="pl-PL" sz="1400" b="1" i="1" dirty="0">
                <a:solidFill>
                  <a:schemeClr val="bg1"/>
                </a:solidFill>
              </a:rPr>
              <a:t>na podstawie art. 59 § 3 w związku z art. 59 § 1 pkt 9 </a:t>
            </a:r>
            <a:r>
              <a:rPr lang="pl-PL" sz="1400" b="1" i="1" dirty="0" err="1">
                <a:solidFill>
                  <a:schemeClr val="bg1"/>
                </a:solidFill>
              </a:rPr>
              <a:t>EgzAdmU</a:t>
            </a:r>
            <a:r>
              <a:rPr lang="pl-PL" sz="1400" b="1" i="1" dirty="0">
                <a:solidFill>
                  <a:schemeClr val="bg1"/>
                </a:solidFill>
              </a:rPr>
              <a:t> umorzył postępowanie </a:t>
            </a:r>
            <a:r>
              <a:rPr lang="pl-PL" sz="1400" i="1" dirty="0">
                <a:solidFill>
                  <a:schemeClr val="bg1"/>
                </a:solidFill>
              </a:rPr>
              <a:t>egzekucyjne prowadzone wobec spółki na podstawie tytułów wykonawczych o numerach od (...) do (...) wystawionych przez </a:t>
            </a:r>
            <a:r>
              <a:rPr lang="pl-PL" sz="1400" i="1" dirty="0" smtClean="0">
                <a:solidFill>
                  <a:schemeClr val="bg1"/>
                </a:solidFill>
              </a:rPr>
              <a:t>wierzyciela.”</a:t>
            </a:r>
            <a:endParaRPr lang="pl-PL" sz="1400" i="1" dirty="0">
              <a:solidFill>
                <a:schemeClr val="bg1"/>
              </a:solidFill>
            </a:endParaRPr>
          </a:p>
        </p:txBody>
      </p:sp>
      <p:sp>
        <p:nvSpPr>
          <p:cNvPr id="10" name="Curved Up Arrow 9"/>
          <p:cNvSpPr/>
          <p:nvPr/>
        </p:nvSpPr>
        <p:spPr bwMode="gray">
          <a:xfrm rot="5400000">
            <a:off x="164486" y="3387194"/>
            <a:ext cx="1155020" cy="731520"/>
          </a:xfrm>
          <a:prstGeom prst="curvedUpArrow">
            <a:avLst/>
          </a:prstGeom>
          <a:solidFill>
            <a:srgbClr val="43B02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1" name="Rectangle 10"/>
          <p:cNvSpPr/>
          <p:nvPr/>
        </p:nvSpPr>
        <p:spPr bwMode="gray">
          <a:xfrm>
            <a:off x="1199535" y="2602215"/>
            <a:ext cx="7587146" cy="944544"/>
          </a:xfrm>
          <a:prstGeom prst="rect">
            <a:avLst/>
          </a:prstGeom>
          <a:solidFill>
            <a:schemeClr val="accent4"/>
          </a:solidFill>
          <a:ln w="19050" algn="ctr">
            <a:noFill/>
            <a:miter lim="800000"/>
            <a:headEnd/>
            <a:tailEnd/>
          </a:ln>
        </p:spPr>
        <p:txBody>
          <a:bodyPr wrap="square" lIns="88900" tIns="88900" rIns="88900" bIns="88900" rtlCol="0" anchor="ctr" anchorCtr="0"/>
          <a:lstStyle/>
          <a:p>
            <a:pPr>
              <a:lnSpc>
                <a:spcPct val="106000"/>
              </a:lnSpc>
            </a:pPr>
            <a:r>
              <a:rPr lang="pl-PL" sz="1400" dirty="0" smtClean="0">
                <a:solidFill>
                  <a:schemeClr val="bg1"/>
                </a:solidFill>
              </a:rPr>
              <a:t>„</a:t>
            </a:r>
            <a:r>
              <a:rPr lang="pl-PL" sz="1400" i="1" dirty="0" smtClean="0">
                <a:solidFill>
                  <a:schemeClr val="bg1"/>
                </a:solidFill>
              </a:rPr>
              <a:t>2.3</a:t>
            </a:r>
            <a:r>
              <a:rPr lang="pl-PL" sz="1400" i="1" dirty="0">
                <a:solidFill>
                  <a:schemeClr val="bg1"/>
                </a:solidFill>
              </a:rPr>
              <a:t>. Wójt Gminy O. postanowieniem z dnia (...) r. </a:t>
            </a:r>
            <a:r>
              <a:rPr lang="pl-PL" sz="1400" b="1" i="1" dirty="0">
                <a:solidFill>
                  <a:schemeClr val="bg1"/>
                </a:solidFill>
              </a:rPr>
              <a:t>uznał zarzuty spółki w sprawie prowadzenia egzekucji administracyjnej za nieuzasadnione</a:t>
            </a:r>
            <a:r>
              <a:rPr lang="pl-PL" sz="1400" i="1" dirty="0">
                <a:solidFill>
                  <a:schemeClr val="bg1"/>
                </a:solidFill>
              </a:rPr>
              <a:t>, a Samorządowe Kolegium Odwoławcze w K. postanowieniem z dnia (...) r. utr</a:t>
            </a:r>
            <a:r>
              <a:rPr lang="pl-PL" sz="1400" b="1" i="1" dirty="0">
                <a:solidFill>
                  <a:schemeClr val="bg1"/>
                </a:solidFill>
              </a:rPr>
              <a:t>zymało je w mocy</a:t>
            </a:r>
            <a:r>
              <a:rPr lang="pl-PL" sz="1400" i="1" dirty="0" smtClean="0">
                <a:solidFill>
                  <a:schemeClr val="bg1"/>
                </a:solidFill>
              </a:rPr>
              <a:t>.”</a:t>
            </a:r>
            <a:endParaRPr lang="en-US" sz="1400" i="1" dirty="0">
              <a:solidFill>
                <a:schemeClr val="bg1"/>
              </a:solidFill>
            </a:endParaRPr>
          </a:p>
        </p:txBody>
      </p:sp>
      <p:sp>
        <p:nvSpPr>
          <p:cNvPr id="12" name="Curved Up Arrow 11"/>
          <p:cNvSpPr/>
          <p:nvPr/>
        </p:nvSpPr>
        <p:spPr bwMode="gray">
          <a:xfrm rot="5400000">
            <a:off x="11777" y="4919961"/>
            <a:ext cx="1402023" cy="731520"/>
          </a:xfrm>
          <a:prstGeom prst="curvedUpArrow">
            <a:avLst/>
          </a:prstGeom>
          <a:solidFill>
            <a:srgbClr val="43B02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 name="Text Placeholder 2"/>
          <p:cNvSpPr>
            <a:spLocks noGrp="1"/>
          </p:cNvSpPr>
          <p:nvPr>
            <p:ph type="body" sz="quarter" idx="13"/>
          </p:nvPr>
        </p:nvSpPr>
        <p:spPr/>
        <p:txBody>
          <a:bodyPr/>
          <a:lstStyle/>
          <a:p>
            <a:r>
              <a:rPr lang="pl-PL" dirty="0"/>
              <a:t>Stan faktyczny – zakres kognicji</a:t>
            </a:r>
            <a:endParaRPr lang="en-US" dirty="0"/>
          </a:p>
          <a:p>
            <a:endParaRPr lang="en-US" dirty="0"/>
          </a:p>
        </p:txBody>
      </p:sp>
    </p:spTree>
    <p:extLst>
      <p:ext uri="{BB962C8B-B14F-4D97-AF65-F5344CB8AC3E}">
        <p14:creationId xmlns:p14="http://schemas.microsoft.com/office/powerpoint/2010/main" val="290462855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Wyrok I SA/</a:t>
            </a:r>
            <a:r>
              <a:rPr lang="pl-PL" dirty="0" err="1" smtClean="0"/>
              <a:t>Gl</a:t>
            </a:r>
            <a:r>
              <a:rPr lang="pl-PL" dirty="0" smtClean="0"/>
              <a:t> 1286/16</a:t>
            </a:r>
            <a:endParaRPr lang="en-US" dirty="0"/>
          </a:p>
        </p:txBody>
      </p:sp>
      <p:sp>
        <p:nvSpPr>
          <p:cNvPr id="8" name="Rectangle 7"/>
          <p:cNvSpPr/>
          <p:nvPr/>
        </p:nvSpPr>
        <p:spPr>
          <a:xfrm>
            <a:off x="1225744" y="1451223"/>
            <a:ext cx="7542018" cy="3063659"/>
          </a:xfrm>
          <a:prstGeom prst="rect">
            <a:avLst/>
          </a:prstGeom>
        </p:spPr>
        <p:txBody>
          <a:bodyPr wrap="square">
            <a:spAutoFit/>
          </a:bodyPr>
          <a:lstStyle/>
          <a:p>
            <a:pPr algn="just">
              <a:lnSpc>
                <a:spcPct val="107000"/>
              </a:lnSpc>
              <a:spcAft>
                <a:spcPts val="800"/>
              </a:spcAft>
            </a:pPr>
            <a:r>
              <a:rPr lang="pl-PL" sz="1400" i="1" dirty="0" smtClean="0">
                <a:ea typeface="Calibri" panose="020F0502020204030204" pitchFamily="34" charset="0"/>
                <a:cs typeface="Times New Roman" panose="02020603050405020304" pitchFamily="18" charset="0"/>
              </a:rPr>
              <a:t>„2.6</a:t>
            </a:r>
            <a:r>
              <a:rPr lang="pl-PL" sz="1400" i="1" dirty="0">
                <a:ea typeface="Calibri" panose="020F0502020204030204" pitchFamily="34" charset="0"/>
                <a:cs typeface="Times New Roman" panose="02020603050405020304" pitchFamily="18" charset="0"/>
              </a:rPr>
              <a:t>. Spółka wniosła </a:t>
            </a:r>
            <a:r>
              <a:rPr lang="pl-PL" sz="1400" b="1" i="1" dirty="0">
                <a:ea typeface="Calibri" panose="020F0502020204030204" pitchFamily="34" charset="0"/>
                <a:cs typeface="Times New Roman" panose="02020603050405020304" pitchFamily="18" charset="0"/>
              </a:rPr>
              <a:t>zażalenie</a:t>
            </a:r>
            <a:r>
              <a:rPr lang="pl-PL" sz="1400" i="1" dirty="0">
                <a:ea typeface="Calibri" panose="020F0502020204030204" pitchFamily="34" charset="0"/>
                <a:cs typeface="Times New Roman" panose="02020603050405020304" pitchFamily="18" charset="0"/>
              </a:rPr>
              <a:t> na ww. postanowienie, zarzucając naruszenie:</a:t>
            </a:r>
            <a:endParaRPr lang="en-US" sz="1400" i="1" dirty="0">
              <a:ea typeface="Calibri" panose="020F0502020204030204" pitchFamily="34" charset="0"/>
              <a:cs typeface="Times New Roman" panose="02020603050405020304" pitchFamily="18" charset="0"/>
            </a:endParaRPr>
          </a:p>
          <a:p>
            <a:pPr algn="just">
              <a:lnSpc>
                <a:spcPct val="107000"/>
              </a:lnSpc>
              <a:spcAft>
                <a:spcPts val="800"/>
              </a:spcAft>
            </a:pPr>
            <a:r>
              <a:rPr lang="pl-PL" sz="1400" i="1" dirty="0">
                <a:ea typeface="Calibri" panose="020F0502020204030204" pitchFamily="34" charset="0"/>
                <a:cs typeface="Times New Roman" panose="02020603050405020304" pitchFamily="18" charset="0"/>
              </a:rPr>
              <a:t>1) art. 59 § 1 pkt 9 </a:t>
            </a:r>
            <a:r>
              <a:rPr lang="pl-PL" sz="1400" i="1" dirty="0" err="1" smtClean="0">
                <a:ea typeface="Calibri" panose="020F0502020204030204" pitchFamily="34" charset="0"/>
                <a:cs typeface="Times New Roman" panose="02020603050405020304" pitchFamily="18" charset="0"/>
              </a:rPr>
              <a:t>EgzAdmU</a:t>
            </a:r>
            <a:r>
              <a:rPr lang="pl-PL" sz="1400" i="1" dirty="0" smtClean="0">
                <a:ea typeface="Calibri" panose="020F0502020204030204" pitchFamily="34" charset="0"/>
                <a:cs typeface="Times New Roman" panose="02020603050405020304" pitchFamily="18" charset="0"/>
              </a:rPr>
              <a:t> poprzez </a:t>
            </a:r>
            <a:r>
              <a:rPr lang="pl-PL" sz="1400" b="1" i="1" dirty="0">
                <a:ea typeface="Calibri" panose="020F0502020204030204" pitchFamily="34" charset="0"/>
                <a:cs typeface="Times New Roman" panose="02020603050405020304" pitchFamily="18" charset="0"/>
              </a:rPr>
              <a:t>umorzenie</a:t>
            </a:r>
            <a:r>
              <a:rPr lang="pl-PL" sz="1400" i="1" dirty="0">
                <a:ea typeface="Calibri" panose="020F0502020204030204" pitchFamily="34" charset="0"/>
                <a:cs typeface="Times New Roman" panose="02020603050405020304" pitchFamily="18" charset="0"/>
              </a:rPr>
              <a:t> prowadzonego postępowania egzekucyjnego </a:t>
            </a:r>
            <a:r>
              <a:rPr lang="pl-PL" sz="1400" b="1" i="1" dirty="0">
                <a:ea typeface="Calibri" panose="020F0502020204030204" pitchFamily="34" charset="0"/>
                <a:cs typeface="Times New Roman" panose="02020603050405020304" pitchFamily="18" charset="0"/>
              </a:rPr>
              <a:t>na wniosek wierzyciela, w obliczu wystąpienia w sprawie przesłanek do umorzenia tego postępowania na </a:t>
            </a:r>
            <a:r>
              <a:rPr lang="pl-PL" sz="1400" b="1" i="1" dirty="0" smtClean="0">
                <a:ea typeface="Calibri" panose="020F0502020204030204" pitchFamily="34" charset="0"/>
                <a:cs typeface="Times New Roman" panose="02020603050405020304" pitchFamily="18" charset="0"/>
              </a:rPr>
              <a:t>podstawie art. 59</a:t>
            </a:r>
            <a:r>
              <a:rPr lang="pl-PL" sz="1400" b="1" i="1" dirty="0">
                <a:ea typeface="Calibri" panose="020F0502020204030204" pitchFamily="34" charset="0"/>
                <a:cs typeface="Times New Roman" panose="02020603050405020304" pitchFamily="18" charset="0"/>
              </a:rPr>
              <a:t> </a:t>
            </a:r>
            <a:r>
              <a:rPr lang="pl-PL" sz="1400" b="1" i="1" dirty="0" smtClean="0">
                <a:ea typeface="Calibri" panose="020F0502020204030204" pitchFamily="34" charset="0"/>
                <a:cs typeface="Times New Roman" panose="02020603050405020304" pitchFamily="18" charset="0"/>
              </a:rPr>
              <a:t>§ 1 pkt 2 </a:t>
            </a:r>
            <a:r>
              <a:rPr lang="pl-PL" sz="1400" b="1" i="1" dirty="0" err="1" smtClean="0">
                <a:ea typeface="Calibri" panose="020F0502020204030204" pitchFamily="34" charset="0"/>
                <a:cs typeface="Times New Roman" panose="02020603050405020304" pitchFamily="18" charset="0"/>
              </a:rPr>
              <a:t>EgzAdmU</a:t>
            </a:r>
            <a:r>
              <a:rPr lang="pl-PL" sz="1400" i="1" dirty="0">
                <a:ea typeface="Calibri" panose="020F0502020204030204" pitchFamily="34" charset="0"/>
                <a:cs typeface="Times New Roman" panose="02020603050405020304" pitchFamily="18" charset="0"/>
              </a:rPr>
              <a:t>, w związku z niedopuszczalnością prowadzenia egzekucji administracyjnej w szczególności ze względu na </a:t>
            </a:r>
            <a:r>
              <a:rPr lang="pl-PL" sz="1400" b="1" i="1" dirty="0">
                <a:ea typeface="Calibri" panose="020F0502020204030204" pitchFamily="34" charset="0"/>
                <a:cs typeface="Times New Roman" panose="02020603050405020304" pitchFamily="18" charset="0"/>
              </a:rPr>
              <a:t>nieistnienie egzekwowanego obowiązku</a:t>
            </a:r>
            <a:r>
              <a:rPr lang="pl-PL" sz="1400" i="1" dirty="0">
                <a:ea typeface="Calibri" panose="020F0502020204030204" pitchFamily="34" charset="0"/>
                <a:cs typeface="Times New Roman" panose="02020603050405020304" pitchFamily="18" charset="0"/>
              </a:rPr>
              <a:t> w momencie jej wszczęcia, na co spółka wskazywała w zarzutach wniesionych w dniu (...) r.;</a:t>
            </a:r>
            <a:endParaRPr lang="en-US" sz="1400" i="1" dirty="0">
              <a:ea typeface="Calibri" panose="020F0502020204030204" pitchFamily="34" charset="0"/>
              <a:cs typeface="Times New Roman" panose="02020603050405020304" pitchFamily="18" charset="0"/>
            </a:endParaRPr>
          </a:p>
          <a:p>
            <a:pPr algn="just">
              <a:lnSpc>
                <a:spcPct val="107000"/>
              </a:lnSpc>
              <a:spcAft>
                <a:spcPts val="800"/>
              </a:spcAft>
            </a:pPr>
            <a:r>
              <a:rPr lang="pl-PL" sz="1400" i="1" dirty="0">
                <a:ea typeface="Calibri" panose="020F0502020204030204" pitchFamily="34" charset="0"/>
                <a:cs typeface="Times New Roman" panose="02020603050405020304" pitchFamily="18" charset="0"/>
              </a:rPr>
              <a:t>2) </a:t>
            </a:r>
            <a:r>
              <a:rPr lang="pl-PL" sz="1400" i="1" dirty="0" smtClean="0">
                <a:ea typeface="Calibri" panose="020F0502020204030204" pitchFamily="34" charset="0"/>
                <a:cs typeface="Times New Roman" panose="02020603050405020304" pitchFamily="18" charset="0"/>
              </a:rPr>
              <a:t>art. 59 </a:t>
            </a:r>
            <a:r>
              <a:rPr lang="pl-PL" sz="1400" i="1" dirty="0">
                <a:ea typeface="Calibri" panose="020F0502020204030204" pitchFamily="34" charset="0"/>
                <a:cs typeface="Times New Roman" panose="02020603050405020304" pitchFamily="18" charset="0"/>
              </a:rPr>
              <a:t>§ </a:t>
            </a:r>
            <a:r>
              <a:rPr lang="pl-PL" sz="1400" i="1" dirty="0" smtClean="0">
                <a:ea typeface="Calibri" panose="020F0502020204030204" pitchFamily="34" charset="0"/>
                <a:cs typeface="Times New Roman" panose="02020603050405020304" pitchFamily="18" charset="0"/>
              </a:rPr>
              <a:t>1 pkt 9 </a:t>
            </a:r>
            <a:r>
              <a:rPr lang="pl-PL" sz="1400" i="1" dirty="0" err="1" smtClean="0">
                <a:ea typeface="Calibri" panose="020F0502020204030204" pitchFamily="34" charset="0"/>
                <a:cs typeface="Times New Roman" panose="02020603050405020304" pitchFamily="18" charset="0"/>
              </a:rPr>
              <a:t>EgzAdmU</a:t>
            </a:r>
            <a:r>
              <a:rPr lang="pl-PL" sz="1400" i="1" dirty="0" smtClean="0">
                <a:ea typeface="Calibri" panose="020F0502020204030204" pitchFamily="34" charset="0"/>
                <a:cs typeface="Times New Roman" panose="02020603050405020304" pitchFamily="18" charset="0"/>
              </a:rPr>
              <a:t> </a:t>
            </a:r>
            <a:r>
              <a:rPr lang="pl-PL" sz="1400" i="1" dirty="0">
                <a:ea typeface="Calibri" panose="020F0502020204030204" pitchFamily="34" charset="0"/>
                <a:cs typeface="Times New Roman" panose="02020603050405020304" pitchFamily="18" charset="0"/>
              </a:rPr>
              <a:t>poprzez </a:t>
            </a:r>
            <a:r>
              <a:rPr lang="pl-PL" sz="1400" b="1" i="1" dirty="0">
                <a:ea typeface="Calibri" panose="020F0502020204030204" pitchFamily="34" charset="0"/>
                <a:cs typeface="Times New Roman" panose="02020603050405020304" pitchFamily="18" charset="0"/>
              </a:rPr>
              <a:t>umorzenie prowadzonego wobec spółki postępowania egzekucyjnego na wniosek wierzyciela przed rozpatrzeniem zarzutów </a:t>
            </a:r>
            <a:r>
              <a:rPr lang="pl-PL" sz="1400" i="1" dirty="0">
                <a:ea typeface="Calibri" panose="020F0502020204030204" pitchFamily="34" charset="0"/>
                <a:cs typeface="Times New Roman" panose="02020603050405020304" pitchFamily="18" charset="0"/>
              </a:rPr>
              <a:t>spółki wniesionych w dniu (...) r., które uzasadniały umorzenie tego postępowania na podstawie </a:t>
            </a:r>
            <a:r>
              <a:rPr lang="pl-PL" sz="1400" i="1" dirty="0" smtClean="0">
                <a:ea typeface="Calibri" panose="020F0502020204030204" pitchFamily="34" charset="0"/>
                <a:cs typeface="Times New Roman" panose="02020603050405020304" pitchFamily="18" charset="0"/>
              </a:rPr>
              <a:t>art. 59 </a:t>
            </a:r>
            <a:r>
              <a:rPr lang="pl-PL" sz="1400" i="1" dirty="0">
                <a:ea typeface="Calibri" panose="020F0502020204030204" pitchFamily="34" charset="0"/>
                <a:cs typeface="Times New Roman" panose="02020603050405020304" pitchFamily="18" charset="0"/>
              </a:rPr>
              <a:t>§ </a:t>
            </a:r>
            <a:r>
              <a:rPr lang="pl-PL" sz="1400" i="1" dirty="0" smtClean="0">
                <a:ea typeface="Calibri" panose="020F0502020204030204" pitchFamily="34" charset="0"/>
                <a:cs typeface="Times New Roman" panose="02020603050405020304" pitchFamily="18" charset="0"/>
              </a:rPr>
              <a:t>pkt 2 </a:t>
            </a:r>
            <a:r>
              <a:rPr lang="pl-PL" sz="1400" i="1" dirty="0" err="1" smtClean="0">
                <a:ea typeface="Calibri" panose="020F0502020204030204" pitchFamily="34" charset="0"/>
                <a:cs typeface="Times New Roman" panose="02020603050405020304" pitchFamily="18" charset="0"/>
              </a:rPr>
              <a:t>EgzAdmU</a:t>
            </a:r>
            <a:r>
              <a:rPr lang="pl-PL" sz="1400" i="1" dirty="0" smtClean="0">
                <a:ea typeface="Calibri" panose="020F0502020204030204" pitchFamily="34" charset="0"/>
                <a:cs typeface="Times New Roman" panose="02020603050405020304" pitchFamily="18" charset="0"/>
              </a:rPr>
              <a:t>;”</a:t>
            </a:r>
            <a:endParaRPr lang="en-US" sz="1400" i="1" dirty="0">
              <a:effectLst/>
              <a:ea typeface="Calibri" panose="020F0502020204030204" pitchFamily="34" charset="0"/>
              <a:cs typeface="Times New Roman" panose="02020603050405020304" pitchFamily="18" charset="0"/>
            </a:endParaRPr>
          </a:p>
        </p:txBody>
      </p:sp>
      <p:sp>
        <p:nvSpPr>
          <p:cNvPr id="12" name="Rectangle 11"/>
          <p:cNvSpPr/>
          <p:nvPr/>
        </p:nvSpPr>
        <p:spPr bwMode="gray">
          <a:xfrm>
            <a:off x="1225744" y="4635864"/>
            <a:ext cx="7542018" cy="1007852"/>
          </a:xfrm>
          <a:prstGeom prst="rect">
            <a:avLst/>
          </a:prstGeom>
          <a:solidFill>
            <a:schemeClr val="accent2">
              <a:lumMod val="60000"/>
              <a:lumOff val="40000"/>
            </a:schemeClr>
          </a:solidFill>
          <a:ln w="19050" algn="ctr">
            <a:noFill/>
            <a:miter lim="800000"/>
            <a:headEnd/>
            <a:tailEnd/>
          </a:ln>
        </p:spPr>
        <p:txBody>
          <a:bodyPr wrap="square" lIns="88900" tIns="88900" rIns="88900" bIns="88900" rtlCol="0" anchor="ctr" anchorCtr="0"/>
          <a:lstStyle/>
          <a:p>
            <a:pPr algn="just">
              <a:lnSpc>
                <a:spcPct val="106000"/>
              </a:lnSpc>
              <a:buFont typeface="Wingdings 2" pitchFamily="18" charset="2"/>
              <a:buNone/>
            </a:pPr>
            <a:r>
              <a:rPr lang="pl-PL" sz="1400" b="1" i="1" dirty="0" smtClean="0">
                <a:solidFill>
                  <a:schemeClr val="bg1"/>
                </a:solidFill>
              </a:rPr>
              <a:t>„2.7</a:t>
            </a:r>
            <a:r>
              <a:rPr lang="pl-PL" sz="1400" b="1" i="1" dirty="0">
                <a:solidFill>
                  <a:schemeClr val="bg1"/>
                </a:solidFill>
              </a:rPr>
              <a:t>. Dyrektor Izby Skarbowej w </a:t>
            </a:r>
            <a:r>
              <a:rPr lang="pl-PL" sz="1400" b="1" i="1" dirty="0" smtClean="0">
                <a:solidFill>
                  <a:schemeClr val="bg1"/>
                </a:solidFill>
              </a:rPr>
              <a:t>(…) postanowił </a:t>
            </a:r>
            <a:r>
              <a:rPr lang="pl-PL" sz="1400" b="1" i="1" dirty="0">
                <a:solidFill>
                  <a:schemeClr val="bg1"/>
                </a:solidFill>
              </a:rPr>
              <a:t>utrzymać w mocy zaskarżone postanowienie organu egzekucyjnego z dnia (...) r</a:t>
            </a:r>
            <a:r>
              <a:rPr lang="pl-PL" sz="1400" b="1" i="1" dirty="0" smtClean="0">
                <a:solidFill>
                  <a:schemeClr val="bg1"/>
                </a:solidFill>
              </a:rPr>
              <a:t>.”</a:t>
            </a:r>
            <a:endParaRPr lang="en-US" sz="1400" b="1" i="1" dirty="0" smtClean="0">
              <a:solidFill>
                <a:schemeClr val="bg1"/>
              </a:solidFill>
            </a:endParaRPr>
          </a:p>
        </p:txBody>
      </p:sp>
      <p:sp>
        <p:nvSpPr>
          <p:cNvPr id="13" name="Curved Up Arrow 12"/>
          <p:cNvSpPr/>
          <p:nvPr/>
        </p:nvSpPr>
        <p:spPr bwMode="gray">
          <a:xfrm rot="5400000">
            <a:off x="-660847" y="3482842"/>
            <a:ext cx="2805688" cy="731520"/>
          </a:xfrm>
          <a:prstGeom prst="curvedUpArrow">
            <a:avLst/>
          </a:prstGeom>
          <a:solidFill>
            <a:srgbClr val="43B02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 name="Text Placeholder 2"/>
          <p:cNvSpPr>
            <a:spLocks noGrp="1"/>
          </p:cNvSpPr>
          <p:nvPr>
            <p:ph type="body" sz="quarter" idx="13"/>
          </p:nvPr>
        </p:nvSpPr>
        <p:spPr/>
        <p:txBody>
          <a:bodyPr/>
          <a:lstStyle/>
          <a:p>
            <a:r>
              <a:rPr lang="pl-PL" dirty="0"/>
              <a:t>Stan faktyczny</a:t>
            </a:r>
            <a:endParaRPr lang="en-US" dirty="0"/>
          </a:p>
          <a:p>
            <a:endParaRPr lang="en-US" dirty="0"/>
          </a:p>
        </p:txBody>
      </p:sp>
    </p:spTree>
    <p:extLst>
      <p:ext uri="{BB962C8B-B14F-4D97-AF65-F5344CB8AC3E}">
        <p14:creationId xmlns:p14="http://schemas.microsoft.com/office/powerpoint/2010/main" val="5507775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dirty="0" smtClean="0"/>
              <a:t>Istota sporu</a:t>
            </a:r>
            <a:endParaRPr lang="en-US" noProof="0" dirty="0"/>
          </a:p>
        </p:txBody>
      </p:sp>
      <p:sp>
        <p:nvSpPr>
          <p:cNvPr id="6" name="Text Placeholder 5"/>
          <p:cNvSpPr>
            <a:spLocks noGrp="1"/>
          </p:cNvSpPr>
          <p:nvPr>
            <p:ph type="body" sz="quarter" idx="13"/>
          </p:nvPr>
        </p:nvSpPr>
        <p:spPr/>
        <p:txBody>
          <a:bodyPr/>
          <a:lstStyle/>
          <a:p>
            <a:r>
              <a:rPr lang="pl-PL" dirty="0" smtClean="0"/>
              <a:t>Przesłanki umorzenia postępowania egzekucyjnego</a:t>
            </a:r>
            <a:endParaRPr lang="en-US" dirty="0"/>
          </a:p>
        </p:txBody>
      </p:sp>
      <p:sp>
        <p:nvSpPr>
          <p:cNvPr id="5" name="Flowchart: Process 4"/>
          <p:cNvSpPr/>
          <p:nvPr/>
        </p:nvSpPr>
        <p:spPr bwMode="gray">
          <a:xfrm>
            <a:off x="376238" y="1279459"/>
            <a:ext cx="8393971" cy="4896252"/>
          </a:xfrm>
          <a:prstGeom prst="flowChartProcess">
            <a:avLst/>
          </a:prstGeom>
          <a:noFill/>
          <a:ln w="19050" algn="ctr">
            <a:solidFill>
              <a:schemeClr val="tx2">
                <a:lumMod val="60000"/>
                <a:lumOff val="40000"/>
              </a:schemeClr>
            </a:solidFill>
            <a:miter lim="800000"/>
            <a:headEnd/>
            <a:tailEnd/>
          </a:ln>
        </p:spPr>
        <p:txBody>
          <a:bodyPr wrap="square" lIns="88900" tIns="88900" rIns="88900" bIns="88900" rtlCol="0" anchor="ctr"/>
          <a:lstStyle/>
          <a:p>
            <a:pPr algn="just" fontAlgn="auto"/>
            <a:r>
              <a:rPr lang="pl-PL" sz="1400" b="1" dirty="0" smtClean="0">
                <a:solidFill>
                  <a:schemeClr val="tx2">
                    <a:lumMod val="60000"/>
                    <a:lumOff val="40000"/>
                  </a:schemeClr>
                </a:solidFill>
              </a:rPr>
              <a:t>Art. 59 UPEA</a:t>
            </a:r>
          </a:p>
          <a:p>
            <a:pPr algn="just" fontAlgn="auto"/>
            <a:endParaRPr lang="pl-PL" sz="1400" b="1" dirty="0">
              <a:solidFill>
                <a:schemeClr val="tx2">
                  <a:lumMod val="60000"/>
                  <a:lumOff val="40000"/>
                </a:schemeClr>
              </a:solidFill>
            </a:endParaRPr>
          </a:p>
          <a:p>
            <a:pPr algn="just" fontAlgn="auto"/>
            <a:r>
              <a:rPr lang="pl-PL" sz="1400" dirty="0">
                <a:solidFill>
                  <a:prstClr val="black"/>
                </a:solidFill>
              </a:rPr>
              <a:t>§ 1. Postępowanie egzekucyjne </a:t>
            </a:r>
            <a:r>
              <a:rPr lang="pl-PL" sz="1400" b="1" dirty="0">
                <a:solidFill>
                  <a:prstClr val="black"/>
                </a:solidFill>
              </a:rPr>
              <a:t>umarza się</a:t>
            </a:r>
            <a:r>
              <a:rPr lang="pl-PL" sz="1400" dirty="0" smtClean="0">
                <a:solidFill>
                  <a:prstClr val="black"/>
                </a:solidFill>
              </a:rPr>
              <a:t>:</a:t>
            </a:r>
          </a:p>
          <a:p>
            <a:pPr algn="just" fontAlgn="auto"/>
            <a:endParaRPr lang="pl-PL" sz="1400" dirty="0">
              <a:solidFill>
                <a:prstClr val="black"/>
              </a:solidFill>
            </a:endParaRPr>
          </a:p>
          <a:p>
            <a:pPr marL="342900" indent="-342900" algn="just" fontAlgn="auto">
              <a:buFont typeface="+mj-lt"/>
              <a:buAutoNum type="arabicParenR"/>
            </a:pPr>
            <a:r>
              <a:rPr lang="pl-PL" sz="1400" dirty="0" smtClean="0">
                <a:solidFill>
                  <a:prstClr val="black"/>
                </a:solidFill>
              </a:rPr>
              <a:t>jeżeli </a:t>
            </a:r>
            <a:r>
              <a:rPr lang="pl-PL" sz="1400" dirty="0">
                <a:solidFill>
                  <a:prstClr val="black"/>
                </a:solidFill>
              </a:rPr>
              <a:t>obowiązek został wykonany przed wszczęciem postępowania;</a:t>
            </a:r>
          </a:p>
          <a:p>
            <a:pPr marL="342900" indent="-342900" algn="just" fontAlgn="auto">
              <a:buFont typeface="+mj-lt"/>
              <a:buAutoNum type="arabicParenR"/>
            </a:pPr>
            <a:r>
              <a:rPr lang="pl-PL" sz="1400" u="sng" dirty="0" smtClean="0">
                <a:solidFill>
                  <a:prstClr val="black"/>
                </a:solidFill>
              </a:rPr>
              <a:t>jeżeli </a:t>
            </a:r>
            <a:r>
              <a:rPr lang="pl-PL" sz="1400" b="1" u="sng" dirty="0">
                <a:solidFill>
                  <a:prstClr val="black"/>
                </a:solidFill>
              </a:rPr>
              <a:t>obowiązek nie jest wymagalny</a:t>
            </a:r>
            <a:r>
              <a:rPr lang="pl-PL" sz="1400" u="sng" dirty="0">
                <a:solidFill>
                  <a:prstClr val="black"/>
                </a:solidFill>
              </a:rPr>
              <a:t>, został </a:t>
            </a:r>
            <a:r>
              <a:rPr lang="pl-PL" sz="1400" b="1" u="sng" dirty="0">
                <a:solidFill>
                  <a:prstClr val="black"/>
                </a:solidFill>
              </a:rPr>
              <a:t>umorzony</a:t>
            </a:r>
            <a:r>
              <a:rPr lang="pl-PL" sz="1400" u="sng" dirty="0">
                <a:solidFill>
                  <a:prstClr val="black"/>
                </a:solidFill>
              </a:rPr>
              <a:t> lub </a:t>
            </a:r>
            <a:r>
              <a:rPr lang="pl-PL" sz="1400" b="1" u="sng" dirty="0">
                <a:solidFill>
                  <a:prstClr val="black"/>
                </a:solidFill>
              </a:rPr>
              <a:t>wygasł</a:t>
            </a:r>
            <a:r>
              <a:rPr lang="pl-PL" sz="1400" u="sng" dirty="0">
                <a:solidFill>
                  <a:prstClr val="black"/>
                </a:solidFill>
              </a:rPr>
              <a:t> z innego powodu albo jeżeli obowiązek </a:t>
            </a:r>
            <a:r>
              <a:rPr lang="pl-PL" sz="1400" b="1" u="sng" dirty="0">
                <a:solidFill>
                  <a:prstClr val="black"/>
                </a:solidFill>
              </a:rPr>
              <a:t>nie istniał</a:t>
            </a:r>
            <a:r>
              <a:rPr lang="pl-PL" sz="1400" u="sng" dirty="0">
                <a:solidFill>
                  <a:prstClr val="black"/>
                </a:solidFill>
              </a:rPr>
              <a:t>;</a:t>
            </a:r>
          </a:p>
          <a:p>
            <a:pPr marL="342900" indent="-342900" algn="just" fontAlgn="auto">
              <a:buFont typeface="+mj-lt"/>
              <a:buAutoNum type="arabicParenR"/>
            </a:pPr>
            <a:r>
              <a:rPr lang="pl-PL" sz="1400" dirty="0" smtClean="0">
                <a:solidFill>
                  <a:prstClr val="black"/>
                </a:solidFill>
              </a:rPr>
              <a:t>jeżeli </a:t>
            </a:r>
            <a:r>
              <a:rPr lang="pl-PL" sz="1400" dirty="0">
                <a:solidFill>
                  <a:prstClr val="black"/>
                </a:solidFill>
              </a:rPr>
              <a:t>egzekwowany obowiązek został określony niezgodnie z treścią obowiązku wynikającego z decyzji organu administracyjnego, orzeczenia sądowego albo bezpośrednio z przepisu prawa;</a:t>
            </a:r>
          </a:p>
          <a:p>
            <a:pPr marL="342900" indent="-342900" algn="just" fontAlgn="auto">
              <a:buFont typeface="+mj-lt"/>
              <a:buAutoNum type="arabicParenR"/>
            </a:pPr>
            <a:r>
              <a:rPr lang="pl-PL" sz="1400" dirty="0" smtClean="0">
                <a:solidFill>
                  <a:prstClr val="black"/>
                </a:solidFill>
              </a:rPr>
              <a:t>gdy </a:t>
            </a:r>
            <a:r>
              <a:rPr lang="pl-PL" sz="1400" dirty="0">
                <a:solidFill>
                  <a:prstClr val="black"/>
                </a:solidFill>
              </a:rPr>
              <a:t>zachodzi błąd co do osoby zobowiązanego lub gdy egzekucja nie może być prowadzona ze względu na osobę zobowiązanego;</a:t>
            </a:r>
          </a:p>
          <a:p>
            <a:pPr marL="342900" indent="-342900" algn="just" fontAlgn="auto">
              <a:buFont typeface="+mj-lt"/>
              <a:buAutoNum type="arabicParenR"/>
            </a:pPr>
            <a:r>
              <a:rPr lang="pl-PL" sz="1400" dirty="0" smtClean="0">
                <a:solidFill>
                  <a:prstClr val="black"/>
                </a:solidFill>
              </a:rPr>
              <a:t>jeżeli </a:t>
            </a:r>
            <a:r>
              <a:rPr lang="pl-PL" sz="1400" dirty="0">
                <a:solidFill>
                  <a:prstClr val="black"/>
                </a:solidFill>
              </a:rPr>
              <a:t>obowiązek o charakterze niepieniężnym okazał się niewykonalny;</a:t>
            </a:r>
          </a:p>
          <a:p>
            <a:pPr marL="342900" indent="-342900" algn="just" fontAlgn="auto">
              <a:buFont typeface="+mj-lt"/>
              <a:buAutoNum type="arabicParenR"/>
            </a:pPr>
            <a:r>
              <a:rPr lang="pl-PL" sz="1400" dirty="0" smtClean="0">
                <a:solidFill>
                  <a:prstClr val="black"/>
                </a:solidFill>
              </a:rPr>
              <a:t>w </a:t>
            </a:r>
            <a:r>
              <a:rPr lang="pl-PL" sz="1400" dirty="0">
                <a:solidFill>
                  <a:prstClr val="black"/>
                </a:solidFill>
              </a:rPr>
              <a:t>przypadku śmierci zobowiązanego, gdy obowiązek jest ściśle związany z osobą zmarłego;</a:t>
            </a:r>
          </a:p>
          <a:p>
            <a:pPr marL="342900" indent="-342900" algn="just" fontAlgn="auto">
              <a:buFont typeface="+mj-lt"/>
              <a:buAutoNum type="arabicParenR"/>
            </a:pPr>
            <a:r>
              <a:rPr lang="pl-PL" sz="1400" dirty="0" smtClean="0">
                <a:solidFill>
                  <a:prstClr val="black"/>
                </a:solidFill>
              </a:rPr>
              <a:t>jeżeli </a:t>
            </a:r>
            <a:r>
              <a:rPr lang="pl-PL" sz="1400" dirty="0">
                <a:solidFill>
                  <a:prstClr val="black"/>
                </a:solidFill>
              </a:rPr>
              <a:t>egzekucja administracyjna lub zastosowany środek egzekucyjny są niedopuszczalne albo zobowiązanemu nie doręczono upomnienia, mimo iż obowiązek taki ciążył na wierzycielu;</a:t>
            </a:r>
          </a:p>
          <a:p>
            <a:pPr marL="342900" indent="-342900" algn="just" fontAlgn="auto">
              <a:buFont typeface="+mj-lt"/>
              <a:buAutoNum type="arabicParenR"/>
            </a:pPr>
            <a:r>
              <a:rPr lang="pl-PL" sz="1400" dirty="0" smtClean="0">
                <a:solidFill>
                  <a:prstClr val="black"/>
                </a:solidFill>
              </a:rPr>
              <a:t>jeżeli </a:t>
            </a:r>
            <a:r>
              <a:rPr lang="pl-PL" sz="1400" dirty="0">
                <a:solidFill>
                  <a:prstClr val="black"/>
                </a:solidFill>
              </a:rPr>
              <a:t>postępowanie egzekucyjne zawieszone na żądanie wierzyciela nie zostało podjęte przed upływem 12 miesięcy od dnia zgłoszenia tego żądania;</a:t>
            </a:r>
          </a:p>
          <a:p>
            <a:pPr marL="342900" indent="-342900" algn="just" fontAlgn="auto">
              <a:buFont typeface="+mj-lt"/>
              <a:buAutoNum type="arabicParenR"/>
            </a:pPr>
            <a:r>
              <a:rPr lang="pl-PL" sz="1400" b="1" u="sng" dirty="0" smtClean="0">
                <a:solidFill>
                  <a:prstClr val="black"/>
                </a:solidFill>
              </a:rPr>
              <a:t>na </a:t>
            </a:r>
            <a:r>
              <a:rPr lang="pl-PL" sz="1400" b="1" u="sng" dirty="0">
                <a:solidFill>
                  <a:prstClr val="black"/>
                </a:solidFill>
              </a:rPr>
              <a:t>żądanie wierzyciela;</a:t>
            </a:r>
          </a:p>
          <a:p>
            <a:pPr marL="342900" indent="-342900" algn="just" fontAlgn="auto">
              <a:buFont typeface="+mj-lt"/>
              <a:buAutoNum type="arabicParenR"/>
            </a:pPr>
            <a:r>
              <a:rPr lang="pl-PL" sz="1400" dirty="0" smtClean="0">
                <a:solidFill>
                  <a:prstClr val="black"/>
                </a:solidFill>
              </a:rPr>
              <a:t>w </a:t>
            </a:r>
            <a:r>
              <a:rPr lang="pl-PL" sz="1400" dirty="0">
                <a:solidFill>
                  <a:prstClr val="black"/>
                </a:solidFill>
              </a:rPr>
              <a:t>innych przypadkach przewidzianych w ustawach.</a:t>
            </a:r>
          </a:p>
        </p:txBody>
      </p:sp>
    </p:spTree>
    <p:extLst>
      <p:ext uri="{BB962C8B-B14F-4D97-AF65-F5344CB8AC3E}">
        <p14:creationId xmlns:p14="http://schemas.microsoft.com/office/powerpoint/2010/main" val="224475846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dirty="0" smtClean="0"/>
              <a:t>Istota sporu</a:t>
            </a:r>
            <a:endParaRPr lang="en-US" noProof="0" dirty="0"/>
          </a:p>
        </p:txBody>
      </p:sp>
      <p:sp>
        <p:nvSpPr>
          <p:cNvPr id="6" name="Text Placeholder 5"/>
          <p:cNvSpPr>
            <a:spLocks noGrp="1"/>
          </p:cNvSpPr>
          <p:nvPr>
            <p:ph type="body" sz="quarter" idx="13"/>
          </p:nvPr>
        </p:nvSpPr>
        <p:spPr/>
        <p:txBody>
          <a:bodyPr/>
          <a:lstStyle/>
          <a:p>
            <a:r>
              <a:rPr lang="pl-PL" dirty="0" smtClean="0"/>
              <a:t>Różne skutki umorzenia postępowania w zależności od podstawy</a:t>
            </a:r>
            <a:endParaRPr lang="en-US" dirty="0"/>
          </a:p>
        </p:txBody>
      </p:sp>
      <p:sp>
        <p:nvSpPr>
          <p:cNvPr id="5" name="Flowchart: Process 4"/>
          <p:cNvSpPr/>
          <p:nvPr/>
        </p:nvSpPr>
        <p:spPr bwMode="gray">
          <a:xfrm>
            <a:off x="373792" y="1408855"/>
            <a:ext cx="8393971" cy="2718824"/>
          </a:xfrm>
          <a:prstGeom prst="flowChartProcess">
            <a:avLst/>
          </a:prstGeom>
          <a:noFill/>
          <a:ln w="19050" algn="ctr">
            <a:solidFill>
              <a:schemeClr val="tx2">
                <a:lumMod val="60000"/>
                <a:lumOff val="40000"/>
              </a:schemeClr>
            </a:solidFill>
            <a:miter lim="800000"/>
            <a:headEnd/>
            <a:tailEnd/>
          </a:ln>
        </p:spPr>
        <p:txBody>
          <a:bodyPr wrap="square" lIns="88900" tIns="88900" rIns="88900" bIns="88900" rtlCol="0" anchor="ctr"/>
          <a:lstStyle/>
          <a:p>
            <a:pPr algn="just"/>
            <a:r>
              <a:rPr lang="pl-PL" sz="1400" b="1" dirty="0" smtClean="0">
                <a:solidFill>
                  <a:schemeClr val="tx2">
                    <a:lumMod val="60000"/>
                    <a:lumOff val="40000"/>
                  </a:schemeClr>
                </a:solidFill>
              </a:rPr>
              <a:t>Art. 60 UPEA</a:t>
            </a:r>
            <a:endParaRPr lang="en-US" sz="1400" b="1" dirty="0" smtClean="0">
              <a:solidFill>
                <a:schemeClr val="tx2">
                  <a:lumMod val="60000"/>
                  <a:lumOff val="40000"/>
                </a:schemeClr>
              </a:solidFill>
            </a:endParaRPr>
          </a:p>
          <a:p>
            <a:pPr algn="just"/>
            <a:endParaRPr lang="pl-PL" sz="1400" dirty="0" smtClean="0"/>
          </a:p>
          <a:p>
            <a:pPr algn="just"/>
            <a:r>
              <a:rPr lang="pl-PL" sz="1400" b="1" dirty="0" smtClean="0"/>
              <a:t>§ 1. Umorzenie postępowania egzekucyjnego z przyczyny, o której mowa w art. 59 § 1 pkt 1-8 i 10</a:t>
            </a:r>
            <a:r>
              <a:rPr lang="pl-PL" sz="1400" dirty="0" smtClean="0"/>
              <a:t>, </a:t>
            </a:r>
            <a:r>
              <a:rPr lang="pl-PL" sz="1400" b="1" dirty="0" smtClean="0"/>
              <a:t>powoduje uchylenie dokonanych czynności egzekucyjnych</a:t>
            </a:r>
            <a:r>
              <a:rPr lang="pl-PL" sz="1400" dirty="0" smtClean="0"/>
              <a:t>, jeżeli przepisy ustawy nie stanowią inaczej. Pozostają jednak w mocy prawa osób trzecich nabyte na skutek tych czynności.</a:t>
            </a:r>
          </a:p>
          <a:p>
            <a:pPr algn="just"/>
            <a:endParaRPr lang="en-US" sz="1400" dirty="0" smtClean="0"/>
          </a:p>
          <a:p>
            <a:pPr algn="just"/>
            <a:r>
              <a:rPr lang="pl-PL" sz="1400" dirty="0" smtClean="0"/>
              <a:t>§ </a:t>
            </a:r>
            <a:r>
              <a:rPr lang="pl-PL" sz="1400" dirty="0"/>
              <a:t>2. Organ egzekucyjny wydaje w razie potrzeby postanowienie dotyczące uchylenia dokonanych czynności egzekucyjnych wskutek umorzenia postępowania egzekucyjnego</a:t>
            </a:r>
            <a:r>
              <a:rPr lang="pl-PL" sz="1400" dirty="0" smtClean="0"/>
              <a:t>.</a:t>
            </a:r>
          </a:p>
          <a:p>
            <a:pPr algn="just"/>
            <a:endParaRPr lang="en-US" sz="1400" dirty="0"/>
          </a:p>
          <a:p>
            <a:pPr algn="just"/>
            <a:r>
              <a:rPr lang="pl-PL" sz="1400" dirty="0"/>
              <a:t>§ 3. Na postanowienie organu egzekucyjnego w sprawie uchylenia dokonanych czynności egzekucyjnych lub odmowy uchylenia tych czynności służy zażalenie</a:t>
            </a:r>
            <a:r>
              <a:rPr lang="pl-PL" sz="1400" dirty="0" smtClean="0"/>
              <a:t>.</a:t>
            </a:r>
            <a:endParaRPr lang="pl-PL" sz="1400" dirty="0">
              <a:solidFill>
                <a:prstClr val="black"/>
              </a:solidFill>
            </a:endParaRPr>
          </a:p>
        </p:txBody>
      </p:sp>
      <p:sp>
        <p:nvSpPr>
          <p:cNvPr id="7" name="Rectangle 6"/>
          <p:cNvSpPr/>
          <p:nvPr/>
        </p:nvSpPr>
        <p:spPr bwMode="gray">
          <a:xfrm>
            <a:off x="2240924" y="4790044"/>
            <a:ext cx="6526839" cy="1188767"/>
          </a:xfrm>
          <a:prstGeom prst="rect">
            <a:avLst/>
          </a:prstGeom>
          <a:solidFill>
            <a:schemeClr val="accent6"/>
          </a:solidFill>
          <a:ln w="19050" algn="ctr">
            <a:noFill/>
            <a:miter lim="800000"/>
            <a:headEnd/>
            <a:tailEnd/>
          </a:ln>
        </p:spPr>
        <p:txBody>
          <a:bodyPr wrap="square" lIns="88900" tIns="88900" rIns="88900" bIns="88900" rtlCol="0" anchor="ctr"/>
          <a:lstStyle/>
          <a:p>
            <a:pPr algn="just"/>
            <a:r>
              <a:rPr lang="pl-PL" sz="1400" dirty="0" smtClean="0">
                <a:solidFill>
                  <a:schemeClr val="bg1"/>
                </a:solidFill>
              </a:rPr>
              <a:t>umorzenie </a:t>
            </a:r>
            <a:r>
              <a:rPr lang="pl-PL" sz="1400" dirty="0">
                <a:solidFill>
                  <a:schemeClr val="bg1"/>
                </a:solidFill>
              </a:rPr>
              <a:t>postępowania egzekucyjnego z przyczyny, o której mowa w art. 59 </a:t>
            </a:r>
            <a:r>
              <a:rPr lang="nn-NO" sz="1400" dirty="0">
                <a:solidFill>
                  <a:schemeClr val="bg1"/>
                </a:solidFill>
              </a:rPr>
              <a:t>§ 1 pkt </a:t>
            </a:r>
            <a:r>
              <a:rPr lang="pl-PL" sz="1400" dirty="0">
                <a:solidFill>
                  <a:schemeClr val="bg1"/>
                </a:solidFill>
              </a:rPr>
              <a:t>9 </a:t>
            </a:r>
            <a:r>
              <a:rPr lang="pl-PL" sz="1400" b="1" dirty="0">
                <a:solidFill>
                  <a:schemeClr val="bg1"/>
                </a:solidFill>
              </a:rPr>
              <a:t>(na żądanie wierzyciela) </a:t>
            </a:r>
            <a:r>
              <a:rPr lang="pl-PL" sz="1400" dirty="0">
                <a:solidFill>
                  <a:schemeClr val="bg1"/>
                </a:solidFill>
              </a:rPr>
              <a:t>nie implikuje uchylenia dokonanych czynności egzekucyjnych</a:t>
            </a:r>
            <a:endParaRPr lang="en-US" sz="1400" b="1" dirty="0" smtClean="0">
              <a:solidFill>
                <a:schemeClr val="bg1"/>
              </a:solidFill>
            </a:endParaRPr>
          </a:p>
        </p:txBody>
      </p:sp>
      <p:sp>
        <p:nvSpPr>
          <p:cNvPr id="9" name="Bent-Up Arrow 8"/>
          <p:cNvSpPr/>
          <p:nvPr/>
        </p:nvSpPr>
        <p:spPr bwMode="gray">
          <a:xfrm rot="5400000">
            <a:off x="914400" y="4750994"/>
            <a:ext cx="850392" cy="731520"/>
          </a:xfrm>
          <a:prstGeom prst="bentUpArrow">
            <a:avLst/>
          </a:prstGeom>
          <a:solidFill>
            <a:schemeClr val="accent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356440296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Letter_Print Theme">
  <a:themeElements>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_Letter_Print Theme" id="{5B1C474F-3B6E-4C4C-B8B8-04058258F10F}" vid="{EE8175AA-1F22-47D3-9D7F-F1884DC9EC3E}"/>
    </a:ext>
  </a:extLst>
</a:theme>
</file>

<file path=ppt/theme/theme2.xml><?xml version="1.0" encoding="utf-8"?>
<a:theme xmlns:a="http://schemas.openxmlformats.org/drawingml/2006/main" name="1_Deloitte_US_Letter_Print Theme">
  <a:themeElements>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_Letter_Print Theme" id="{5B1C474F-3B6E-4C4C-B8B8-04058258F10F}" vid="{EE8175AA-1F22-47D3-9D7F-F1884DC9EC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 Brand Theme</Template>
  <TotalTime>18073</TotalTime>
  <Words>3680</Words>
  <Application>Microsoft Office PowerPoint</Application>
  <PresentationFormat>Pokaz na ekranie (4:3)</PresentationFormat>
  <Paragraphs>185</Paragraphs>
  <Slides>26</Slides>
  <Notes>9</Notes>
  <HiddenSlides>0</HiddenSlides>
  <MMClips>0</MMClips>
  <ScaleCrop>false</ScaleCrop>
  <HeadingPairs>
    <vt:vector size="8" baseType="variant">
      <vt:variant>
        <vt:lpstr>Używane czcionki</vt:lpstr>
      </vt:variant>
      <vt:variant>
        <vt:i4>7</vt:i4>
      </vt:variant>
      <vt:variant>
        <vt:lpstr>Motyw</vt:lpstr>
      </vt:variant>
      <vt:variant>
        <vt:i4>2</vt:i4>
      </vt:variant>
      <vt:variant>
        <vt:lpstr>Osadzone serwery OLE</vt:lpstr>
      </vt:variant>
      <vt:variant>
        <vt:i4>1</vt:i4>
      </vt:variant>
      <vt:variant>
        <vt:lpstr>Tytuły slajdów</vt:lpstr>
      </vt:variant>
      <vt:variant>
        <vt:i4>26</vt:i4>
      </vt:variant>
    </vt:vector>
  </HeadingPairs>
  <TitlesOfParts>
    <vt:vector size="36" baseType="lpstr">
      <vt:lpstr>ＭＳ Ｐゴシック</vt:lpstr>
      <vt:lpstr>Arial</vt:lpstr>
      <vt:lpstr>Calibri</vt:lpstr>
      <vt:lpstr>Open Sans</vt:lpstr>
      <vt:lpstr>Times New Roman</vt:lpstr>
      <vt:lpstr>Verdana</vt:lpstr>
      <vt:lpstr>Wingdings 2</vt:lpstr>
      <vt:lpstr>Deloitte_US_Letter_Print Theme</vt:lpstr>
      <vt:lpstr>1_Deloitte_US_Letter_Print Theme</vt:lpstr>
      <vt:lpstr>think-cell Slide</vt:lpstr>
      <vt:lpstr>Prezentacja programu PowerPoint</vt:lpstr>
      <vt:lpstr>Prezentacja programu PowerPoint</vt:lpstr>
      <vt:lpstr>Stan faktyczny oraz istota sporu</vt:lpstr>
      <vt:lpstr>Wyrok I SA/Gl 1286/16</vt:lpstr>
      <vt:lpstr>Wyrok I SA/Gl 1286/16</vt:lpstr>
      <vt:lpstr>Wyrok I SA/Gl 1286/16</vt:lpstr>
      <vt:lpstr>Wyrok I SA/Gl 1286/16</vt:lpstr>
      <vt:lpstr>Istota sporu</vt:lpstr>
      <vt:lpstr>Istota sporu</vt:lpstr>
      <vt:lpstr>Wyrok I SA/Gl 1286/16</vt:lpstr>
      <vt:lpstr>Skutki umorzenia postępowania egzekucyjnego – a podstawa takiego rozstrzygnięcia</vt:lpstr>
      <vt:lpstr>Różne skutki umorzenia postępowania egzekucyjnego</vt:lpstr>
      <vt:lpstr>Różne skutki umorzenia postępowania egzekucyjnego</vt:lpstr>
      <vt:lpstr>Różne skutki umorzenia postępowania egzekucyjnego</vt:lpstr>
      <vt:lpstr>Tezy omawianego wyroku - I SA/Gl 1286/16</vt:lpstr>
      <vt:lpstr>Wprowadzenie</vt:lpstr>
      <vt:lpstr>Wyrok I SA/Gl 1286/16</vt:lpstr>
      <vt:lpstr>Wyrok I SA/Gl 1286/16</vt:lpstr>
      <vt:lpstr>Wyrok I SA/Gl 1286/16</vt:lpstr>
      <vt:lpstr>Wyrok I SA/Gl 1286/16</vt:lpstr>
      <vt:lpstr>Poprzednie rozstrzygnięcia Znaczenie omawianego wyroku</vt:lpstr>
      <vt:lpstr>Poprzednie rozstrzygnięcia</vt:lpstr>
      <vt:lpstr>Poprzednie rozstrzygnięcia</vt:lpstr>
      <vt:lpstr>Znaczenie wyroku I SA/Bd 896/17</vt:lpstr>
      <vt:lpstr>Zbieg przesłanek umorzenia postępowania egzekucyjnego</vt:lpstr>
      <vt:lpstr>Prezentacja programu PowerPoint</vt:lpstr>
    </vt:vector>
  </TitlesOfParts>
  <Company>Deloitte Touche Tohmatsu Services,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creator>Szulc, Maciej (PL - Poznan)</dc:creator>
  <cp:lastModifiedBy>Wojciech Morawski</cp:lastModifiedBy>
  <cp:revision>672</cp:revision>
  <cp:lastPrinted>2017-12-18T11:05:27Z</cp:lastPrinted>
  <dcterms:created xsi:type="dcterms:W3CDTF">2017-11-27T10:06:34Z</dcterms:created>
  <dcterms:modified xsi:type="dcterms:W3CDTF">2018-03-08T19:47:24Z</dcterms:modified>
</cp:coreProperties>
</file>