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3" r:id="rId3"/>
    <p:sldId id="451" r:id="rId4"/>
    <p:sldId id="445" r:id="rId5"/>
    <p:sldId id="452" r:id="rId6"/>
    <p:sldId id="453" r:id="rId7"/>
    <p:sldId id="454" r:id="rId8"/>
    <p:sldId id="455" r:id="rId9"/>
    <p:sldId id="446" r:id="rId10"/>
    <p:sldId id="447" r:id="rId11"/>
    <p:sldId id="457" r:id="rId12"/>
    <p:sldId id="458" r:id="rId13"/>
    <p:sldId id="417" r:id="rId14"/>
  </p:sldIdLst>
  <p:sldSz cx="9144000" cy="6858000" type="screen4x3"/>
  <p:notesSz cx="69469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CC330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3453" autoAdjust="0"/>
  </p:normalViewPr>
  <p:slideViewPr>
    <p:cSldViewPr>
      <p:cViewPr varScale="1">
        <p:scale>
          <a:sx n="67" d="100"/>
          <a:sy n="67" d="100"/>
        </p:scale>
        <p:origin x="128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725FB35-8A92-403A-AD66-210BEA2DAA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22B2417-BD37-4BA4-AE67-A2A980F3F37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D49C9F30-18FC-4806-A026-687AA84E5F0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407EE25D-9496-44B5-B699-AA767DBB078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smtClean="0"/>
            </a:lvl1pPr>
          </a:lstStyle>
          <a:p>
            <a:pPr>
              <a:defRPr/>
            </a:pPr>
            <a:fld id="{4C5E20E8-BAD3-4E52-8ED1-81D0AE391D3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8921FD2-1AF5-4213-901C-F86EAC5797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D239032-9F0B-47DF-8E50-9A14A091073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A2694F6-F1D1-4949-BE17-15E9FF0161D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DF39C3F-6D07-42BD-818A-2E15D439E09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1E8541C-4CA1-42D9-A011-5CFE3CDA956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29422307-971F-47AE-B7FE-C9EEAD5B14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smtClean="0"/>
            </a:lvl1pPr>
          </a:lstStyle>
          <a:p>
            <a:pPr>
              <a:defRPr/>
            </a:pPr>
            <a:fld id="{AE1B0DF6-6DBF-4EA5-B96B-DAC9292039A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obrazu slajdu 1">
            <a:extLst>
              <a:ext uri="{FF2B5EF4-FFF2-40B4-BE49-F238E27FC236}">
                <a16:creationId xmlns:a16="http://schemas.microsoft.com/office/drawing/2014/main" id="{5CE67691-34C6-4AAF-8A74-A95292F489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Symbol zastępczy notatek 2">
            <a:extLst>
              <a:ext uri="{FF2B5EF4-FFF2-40B4-BE49-F238E27FC236}">
                <a16:creationId xmlns:a16="http://schemas.microsoft.com/office/drawing/2014/main" id="{6C910F2D-A0A1-4FE8-B223-28880A99C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10244" name="Symbol zastępczy numeru slajdu 3">
            <a:extLst>
              <a:ext uri="{FF2B5EF4-FFF2-40B4-BE49-F238E27FC236}">
                <a16:creationId xmlns:a16="http://schemas.microsoft.com/office/drawing/2014/main" id="{F51B8A45-8AC0-40B1-B607-651F5EF31C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1F9D04-954D-47D1-8D15-7A0D32349EA4}" type="slidenum">
              <a:rPr lang="pl-PL" altLang="pl-PL" sz="1200"/>
              <a:pPr/>
              <a:t>2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obrazu slajdu 1">
            <a:extLst>
              <a:ext uri="{FF2B5EF4-FFF2-40B4-BE49-F238E27FC236}">
                <a16:creationId xmlns:a16="http://schemas.microsoft.com/office/drawing/2014/main" id="{47E0E633-F193-40F7-9D23-24D384414C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Symbol zastępczy notatek 2">
            <a:extLst>
              <a:ext uri="{FF2B5EF4-FFF2-40B4-BE49-F238E27FC236}">
                <a16:creationId xmlns:a16="http://schemas.microsoft.com/office/drawing/2014/main" id="{A782E97C-BA07-482C-86BC-035578122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28676" name="Symbol zastępczy numeru slajdu 3">
            <a:extLst>
              <a:ext uri="{FF2B5EF4-FFF2-40B4-BE49-F238E27FC236}">
                <a16:creationId xmlns:a16="http://schemas.microsoft.com/office/drawing/2014/main" id="{CE6F9804-A71F-4918-B9A9-A3F6BA02D4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1463EC-D5A2-4606-9385-4D9AE87E570D}" type="slidenum">
              <a:rPr lang="pl-PL" altLang="pl-PL" sz="1200"/>
              <a:pPr/>
              <a:t>11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obrazu slajdu 1">
            <a:extLst>
              <a:ext uri="{FF2B5EF4-FFF2-40B4-BE49-F238E27FC236}">
                <a16:creationId xmlns:a16="http://schemas.microsoft.com/office/drawing/2014/main" id="{C9B72804-693E-4F89-9F1F-07D6678FD5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Symbol zastępczy notatek 2">
            <a:extLst>
              <a:ext uri="{FF2B5EF4-FFF2-40B4-BE49-F238E27FC236}">
                <a16:creationId xmlns:a16="http://schemas.microsoft.com/office/drawing/2014/main" id="{362D3C80-D6B3-4B3A-911D-44BFB0AC1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30724" name="Symbol zastępczy numeru slajdu 3">
            <a:extLst>
              <a:ext uri="{FF2B5EF4-FFF2-40B4-BE49-F238E27FC236}">
                <a16:creationId xmlns:a16="http://schemas.microsoft.com/office/drawing/2014/main" id="{4FF16148-1CCA-401E-AAD3-EC3F95396C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ABAC748-2D55-46D9-92D4-75F9C9032122}" type="slidenum">
              <a:rPr lang="pl-PL" altLang="pl-PL" sz="1200"/>
              <a:pPr/>
              <a:t>12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obrazu slajdu 1">
            <a:extLst>
              <a:ext uri="{FF2B5EF4-FFF2-40B4-BE49-F238E27FC236}">
                <a16:creationId xmlns:a16="http://schemas.microsoft.com/office/drawing/2014/main" id="{2FE08E09-F450-4089-BA87-889B3D8BFA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Symbol zastępczy notatek 2">
            <a:extLst>
              <a:ext uri="{FF2B5EF4-FFF2-40B4-BE49-F238E27FC236}">
                <a16:creationId xmlns:a16="http://schemas.microsoft.com/office/drawing/2014/main" id="{28F6B0AE-67A7-413B-A6A9-9A806585C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32772" name="Symbol zastępczy numeru slajdu 3">
            <a:extLst>
              <a:ext uri="{FF2B5EF4-FFF2-40B4-BE49-F238E27FC236}">
                <a16:creationId xmlns:a16="http://schemas.microsoft.com/office/drawing/2014/main" id="{64232590-7430-40F4-8E19-CC40E5BF74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AF00468-F44B-4360-A2C4-D65CF6503179}" type="slidenum">
              <a:rPr lang="pl-PL" altLang="pl-PL" sz="1200"/>
              <a:pPr/>
              <a:t>13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obrazu slajdu 1">
            <a:extLst>
              <a:ext uri="{FF2B5EF4-FFF2-40B4-BE49-F238E27FC236}">
                <a16:creationId xmlns:a16="http://schemas.microsoft.com/office/drawing/2014/main" id="{B41CDE4A-7EC9-495C-BE8E-575D033605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Symbol zastępczy notatek 2">
            <a:extLst>
              <a:ext uri="{FF2B5EF4-FFF2-40B4-BE49-F238E27FC236}">
                <a16:creationId xmlns:a16="http://schemas.microsoft.com/office/drawing/2014/main" id="{76858534-61B3-4029-8C7D-4D0754138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12292" name="Symbol zastępczy numeru slajdu 3">
            <a:extLst>
              <a:ext uri="{FF2B5EF4-FFF2-40B4-BE49-F238E27FC236}">
                <a16:creationId xmlns:a16="http://schemas.microsoft.com/office/drawing/2014/main" id="{2250A29A-4F06-4387-AD65-9A86F0A8D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443584C-F366-401F-BC51-03CD35F2021D}" type="slidenum">
              <a:rPr lang="pl-PL" altLang="pl-PL" sz="1200"/>
              <a:pPr/>
              <a:t>3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obrazu slajdu 1">
            <a:extLst>
              <a:ext uri="{FF2B5EF4-FFF2-40B4-BE49-F238E27FC236}">
                <a16:creationId xmlns:a16="http://schemas.microsoft.com/office/drawing/2014/main" id="{2BF4C2D0-9DBE-4545-920E-DA080A8BCC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Symbol zastępczy notatek 2">
            <a:extLst>
              <a:ext uri="{FF2B5EF4-FFF2-40B4-BE49-F238E27FC236}">
                <a16:creationId xmlns:a16="http://schemas.microsoft.com/office/drawing/2014/main" id="{61B2D815-1051-45BA-8AC4-742030E2F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14340" name="Symbol zastępczy numeru slajdu 3">
            <a:extLst>
              <a:ext uri="{FF2B5EF4-FFF2-40B4-BE49-F238E27FC236}">
                <a16:creationId xmlns:a16="http://schemas.microsoft.com/office/drawing/2014/main" id="{6E2C4F73-1A3B-4A5C-88D5-9CC94CAC23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B5BB25E-FE5F-47A1-992D-34A3B4B96828}" type="slidenum">
              <a:rPr lang="pl-PL" altLang="pl-PL" sz="1200"/>
              <a:pPr/>
              <a:t>4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obrazu slajdu 1">
            <a:extLst>
              <a:ext uri="{FF2B5EF4-FFF2-40B4-BE49-F238E27FC236}">
                <a16:creationId xmlns:a16="http://schemas.microsoft.com/office/drawing/2014/main" id="{0EDD83BF-6741-462A-A613-33E7E66C33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Symbol zastępczy notatek 2">
            <a:extLst>
              <a:ext uri="{FF2B5EF4-FFF2-40B4-BE49-F238E27FC236}">
                <a16:creationId xmlns:a16="http://schemas.microsoft.com/office/drawing/2014/main" id="{7742DB03-72E9-4BA5-B106-D78886144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16388" name="Symbol zastępczy numeru slajdu 3">
            <a:extLst>
              <a:ext uri="{FF2B5EF4-FFF2-40B4-BE49-F238E27FC236}">
                <a16:creationId xmlns:a16="http://schemas.microsoft.com/office/drawing/2014/main" id="{E14FB845-8BF9-4BB6-A079-3C72BE1095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38186A0-DB2D-4378-9AA3-8AA878410FCD}" type="slidenum">
              <a:rPr lang="pl-PL" altLang="pl-PL" sz="1200"/>
              <a:pPr/>
              <a:t>5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obrazu slajdu 1">
            <a:extLst>
              <a:ext uri="{FF2B5EF4-FFF2-40B4-BE49-F238E27FC236}">
                <a16:creationId xmlns:a16="http://schemas.microsoft.com/office/drawing/2014/main" id="{AF3857FC-D788-4FD7-BDB8-4299467A73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Symbol zastępczy notatek 2">
            <a:extLst>
              <a:ext uri="{FF2B5EF4-FFF2-40B4-BE49-F238E27FC236}">
                <a16:creationId xmlns:a16="http://schemas.microsoft.com/office/drawing/2014/main" id="{C175D722-BFCC-4940-81AC-F2AD33F1D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18436" name="Symbol zastępczy numeru slajdu 3">
            <a:extLst>
              <a:ext uri="{FF2B5EF4-FFF2-40B4-BE49-F238E27FC236}">
                <a16:creationId xmlns:a16="http://schemas.microsoft.com/office/drawing/2014/main" id="{5CED8126-BF2E-45D9-ADE4-7F575B9B3F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6875A54-B704-4347-8833-6530C912575B}" type="slidenum">
              <a:rPr lang="pl-PL" altLang="pl-PL" sz="1200"/>
              <a:pPr/>
              <a:t>6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obrazu slajdu 1">
            <a:extLst>
              <a:ext uri="{FF2B5EF4-FFF2-40B4-BE49-F238E27FC236}">
                <a16:creationId xmlns:a16="http://schemas.microsoft.com/office/drawing/2014/main" id="{334F06D2-C38B-49F0-9E68-5973E4EB2B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Symbol zastępczy notatek 2">
            <a:extLst>
              <a:ext uri="{FF2B5EF4-FFF2-40B4-BE49-F238E27FC236}">
                <a16:creationId xmlns:a16="http://schemas.microsoft.com/office/drawing/2014/main" id="{9EE62AD2-F7E9-4E6B-8263-5F19332E4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20484" name="Symbol zastępczy numeru slajdu 3">
            <a:extLst>
              <a:ext uri="{FF2B5EF4-FFF2-40B4-BE49-F238E27FC236}">
                <a16:creationId xmlns:a16="http://schemas.microsoft.com/office/drawing/2014/main" id="{9E8775D0-B224-42AC-A98E-8B64849DF0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787335-83CB-41AE-8026-A132948600B0}" type="slidenum">
              <a:rPr lang="pl-PL" altLang="pl-PL" sz="1200"/>
              <a:pPr/>
              <a:t>7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obrazu slajdu 1">
            <a:extLst>
              <a:ext uri="{FF2B5EF4-FFF2-40B4-BE49-F238E27FC236}">
                <a16:creationId xmlns:a16="http://schemas.microsoft.com/office/drawing/2014/main" id="{178B4133-38FB-4C6A-A396-1FB16E3212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Symbol zastępczy notatek 2">
            <a:extLst>
              <a:ext uri="{FF2B5EF4-FFF2-40B4-BE49-F238E27FC236}">
                <a16:creationId xmlns:a16="http://schemas.microsoft.com/office/drawing/2014/main" id="{DABE35ED-B7D7-49B1-B180-2D40F95C2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22532" name="Symbol zastępczy numeru slajdu 3">
            <a:extLst>
              <a:ext uri="{FF2B5EF4-FFF2-40B4-BE49-F238E27FC236}">
                <a16:creationId xmlns:a16="http://schemas.microsoft.com/office/drawing/2014/main" id="{7E1F3741-A8C9-4025-83BC-145D53765F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DCCB7E4-12A0-4656-AA5F-1923E809F2C6}" type="slidenum">
              <a:rPr lang="pl-PL" altLang="pl-PL" sz="1200"/>
              <a:pPr/>
              <a:t>8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obrazu slajdu 1">
            <a:extLst>
              <a:ext uri="{FF2B5EF4-FFF2-40B4-BE49-F238E27FC236}">
                <a16:creationId xmlns:a16="http://schemas.microsoft.com/office/drawing/2014/main" id="{5A153ACD-E0F0-436B-9DEE-AED6D70FE0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Symbol zastępczy notatek 2">
            <a:extLst>
              <a:ext uri="{FF2B5EF4-FFF2-40B4-BE49-F238E27FC236}">
                <a16:creationId xmlns:a16="http://schemas.microsoft.com/office/drawing/2014/main" id="{F4E9E87E-65AF-4A96-845E-40547034F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24580" name="Symbol zastępczy numeru slajdu 3">
            <a:extLst>
              <a:ext uri="{FF2B5EF4-FFF2-40B4-BE49-F238E27FC236}">
                <a16:creationId xmlns:a16="http://schemas.microsoft.com/office/drawing/2014/main" id="{877922AD-CF31-422F-95B9-C4F6A059BE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995BA46-AF1D-4038-969C-5F1EA0F1D119}" type="slidenum">
              <a:rPr lang="pl-PL" altLang="pl-PL" sz="1200"/>
              <a:pPr/>
              <a:t>9</a:t>
            </a:fld>
            <a:endParaRPr lang="pl-PL" altLang="pl-PL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obrazu slajdu 1">
            <a:extLst>
              <a:ext uri="{FF2B5EF4-FFF2-40B4-BE49-F238E27FC236}">
                <a16:creationId xmlns:a16="http://schemas.microsoft.com/office/drawing/2014/main" id="{B1740EAD-CFC4-4DFD-8C76-348D64D841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Symbol zastępczy notatek 2">
            <a:extLst>
              <a:ext uri="{FF2B5EF4-FFF2-40B4-BE49-F238E27FC236}">
                <a16:creationId xmlns:a16="http://schemas.microsoft.com/office/drawing/2014/main" id="{912C5E31-5610-4F53-8BB9-EFD36F551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  <p:sp>
        <p:nvSpPr>
          <p:cNvPr id="26628" name="Symbol zastępczy numeru slajdu 3">
            <a:extLst>
              <a:ext uri="{FF2B5EF4-FFF2-40B4-BE49-F238E27FC236}">
                <a16:creationId xmlns:a16="http://schemas.microsoft.com/office/drawing/2014/main" id="{E9F173DB-C27E-4297-BA61-0B75F5B433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FD0F54-E9F6-453D-B869-87521AAC1393}" type="slidenum">
              <a:rPr lang="pl-PL" altLang="pl-PL" sz="1200"/>
              <a:pPr/>
              <a:t>10</a:t>
            </a:fld>
            <a:endParaRPr lang="pl-PL" altLang="pl-PL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6">
            <a:extLst>
              <a:ext uri="{FF2B5EF4-FFF2-40B4-BE49-F238E27FC236}">
                <a16:creationId xmlns:a16="http://schemas.microsoft.com/office/drawing/2014/main" id="{41219CBE-7A23-489F-8E6F-FD6ED72AEDC6}"/>
              </a:ext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565D0EF1-2016-4018-B138-CF71AD30E8F1}"/>
              </a:ext>
            </a:extLst>
          </p:cNvPr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903AC2C-73E2-4386-BB4B-2E01306A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8360590-99CC-4D4E-83C3-2422BC92A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B470B5-B1E4-4C7C-99E2-3824B90A0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A9C0731-7CB4-4313-B40F-DE1530DEAE1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6530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AE9BF-3C3C-4412-BFC9-9398123DB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4DA42-D3E2-4741-977B-C4826C14C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60409-6C88-447B-9205-BFF72B3F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5449C-D4C5-4627-8425-FB156ED3B40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2817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3DE16-95CD-4384-8553-136843707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2C7E2-5A09-4973-A7C6-9F82A20A2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B0778-F847-423F-B243-D0C0D7DB6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1F715-1349-46F7-897E-C48E2E079DD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5814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9AE7A-3EAC-4ED4-821C-3B5EC46F1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7A51-2C75-4F7A-A4D5-4D9B3D7A0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5A445-69AF-47DF-A382-D13F5D798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23E66-BDDF-4B83-9C98-5CEBFF270AF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3069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518792B9-F4DF-4369-A2C8-6C0689280371}"/>
              </a:ext>
            </a:extLst>
          </p:cNvPr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ight Triangle 6">
            <a:extLst>
              <a:ext uri="{FF2B5EF4-FFF2-40B4-BE49-F238E27FC236}">
                <a16:creationId xmlns:a16="http://schemas.microsoft.com/office/drawing/2014/main" id="{436A88A8-A242-4D0F-AF70-D359CFF3BD88}"/>
              </a:ext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B621527-2B03-4149-B7ED-095ACA868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79DE2CF-7FEC-4B70-A451-E2C2BE4C1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5B988E-139D-4886-BEFD-C7B5D8824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64DB23-3CE4-4951-AB4F-B826472571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42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6D7F47-44B2-47D6-A51B-2E1959190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AF77CB-932D-41F5-A53E-A4EF82B83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7E561A-94E0-4F84-81EB-F4FF74396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182BC-1BFF-43FA-BEB6-01542AC6EEC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8154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FFDDA8-623D-4E9A-91BD-51F333783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A724CF-9924-470D-AD8A-A4E74D326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1ACF060-A07B-431B-9034-8A56D0B6E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2C5BA-28FD-48BE-A0C5-0FACA2AB739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3152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C1749AE-0853-4D11-A825-410F7189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A5803D6-2E9E-4752-9935-2487B824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FF16D3B-1570-41D0-AA81-0E576512A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49F41-3013-4562-A5C6-ECE7D5A6FEB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60582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45E527A-50AD-4B23-BC18-0AA58D22E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3CEC0D3-EF86-42AC-B450-42791454A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F4ED8E-7E54-4950-9460-EE40B9F99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BD9D8-900B-4DA5-9E65-864C78FACFA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8831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6">
            <a:extLst>
              <a:ext uri="{FF2B5EF4-FFF2-40B4-BE49-F238E27FC236}">
                <a16:creationId xmlns:a16="http://schemas.microsoft.com/office/drawing/2014/main" id="{261F9E24-3FE3-4268-99E8-1DC1D7D0F666}"/>
              </a:ext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ight Triangle 17">
            <a:extLst>
              <a:ext uri="{FF2B5EF4-FFF2-40B4-BE49-F238E27FC236}">
                <a16:creationId xmlns:a16="http://schemas.microsoft.com/office/drawing/2014/main" id="{DE974268-6935-4D2E-AF81-29F345A3031F}"/>
              </a:ext>
            </a:extLst>
          </p:cNvPr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6E598283-32D2-4681-91AD-391FB5DC9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09867E4-B062-4F7A-9BE5-15BF671D3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ED7FA4B-97A4-471C-AF2A-2F50E3803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D0FB8ED-D39A-43A1-8B8F-5E9C7AB2DB2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67818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8">
            <a:extLst>
              <a:ext uri="{FF2B5EF4-FFF2-40B4-BE49-F238E27FC236}">
                <a16:creationId xmlns:a16="http://schemas.microsoft.com/office/drawing/2014/main" id="{DD191219-4E89-4EDF-B83C-D881A8997C20}"/>
              </a:ext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BFF162ED-F1CF-4917-B6F6-3EA6D9472084}"/>
              </a:ext>
            </a:extLst>
          </p:cNvPr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pl-PL" noProof="0" dirty="0"/>
              <a:t>Kliknij ikonę, aby dodać obraz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B714B887-E1BB-4ACE-A163-176A8016BBA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FD46651-9F36-4D9C-9121-E39A989E102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4503988-41F1-488F-BA09-A6B9CE868E3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A5A7C6-B22A-4061-A738-59021E58999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7165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6E8530AC-B027-431B-AE77-1DFD1D0B253D}"/>
              </a:ext>
            </a:extLst>
          </p:cNvPr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9E9E3090-6F08-4DD6-906B-4FA9D73F6E06}"/>
              </a:ext>
            </a:extLst>
          </p:cNvPr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4E0D53-632A-493F-A2D1-18A284354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5FE15B7E-2C21-43FA-A7CA-CA04C4A769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  <a:endParaRPr lang="en-US" alt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B8531-F16B-4EBC-A8E3-7AB2CEFE8A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DD7F5-8675-4F69-BA8E-92F0505A2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A5B9D-168E-4788-8254-14895078A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1547251-646B-440F-ACD3-A6B1920E61C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67" r:id="rId2"/>
    <p:sldLayoutId id="2147483975" r:id="rId3"/>
    <p:sldLayoutId id="2147483968" r:id="rId4"/>
    <p:sldLayoutId id="2147483969" r:id="rId5"/>
    <p:sldLayoutId id="2147483970" r:id="rId6"/>
    <p:sldLayoutId id="2147483971" r:id="rId7"/>
    <p:sldLayoutId id="2147483976" r:id="rId8"/>
    <p:sldLayoutId id="2147483977" r:id="rId9"/>
    <p:sldLayoutId id="2147483972" r:id="rId10"/>
    <p:sldLayoutId id="21474839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panose="020B0604020202020204" pitchFamily="34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>
            <a:extLst>
              <a:ext uri="{FF2B5EF4-FFF2-40B4-BE49-F238E27FC236}">
                <a16:creationId xmlns:a16="http://schemas.microsoft.com/office/drawing/2014/main" id="{0F25705A-54A3-422C-B9FD-28CD030F2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584200"/>
            <a:ext cx="1871662" cy="165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4">
            <a:extLst>
              <a:ext uri="{FF2B5EF4-FFF2-40B4-BE49-F238E27FC236}">
                <a16:creationId xmlns:a16="http://schemas.microsoft.com/office/drawing/2014/main" id="{7761E627-B042-4C4D-BC81-5AD3F6432A7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00113" y="2060575"/>
            <a:ext cx="7993062" cy="20669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pl-PL" altLang="pl-PL" dirty="0">
                <a:solidFill>
                  <a:schemeClr val="tx2"/>
                </a:solidFill>
              </a:rPr>
            </a:br>
            <a:br>
              <a:rPr lang="pl-PL" altLang="pl-PL" dirty="0">
                <a:solidFill>
                  <a:schemeClr val="tx2"/>
                </a:solidFill>
              </a:rPr>
            </a:b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	</a:t>
            </a:r>
            <a:br>
              <a:rPr lang="pl-PL" altLang="pl-PL" dirty="0">
                <a:solidFill>
                  <a:schemeClr val="tx2"/>
                </a:solidFill>
              </a:rPr>
            </a:b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zawarcie umowy przeniesienia własności nieruchomości na zabezpieczenie</a:t>
            </a:r>
            <a:br>
              <a:rPr lang="pl-PL" altLang="pl-PL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br>
              <a:rPr lang="pl-PL" altLang="pl-PL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PODMIOTOWOŚĆ PODATKOWA</a:t>
            </a:r>
            <a:endParaRPr lang="pl-PL" altLang="pl-PL" sz="2800" dirty="0">
              <a:solidFill>
                <a:schemeClr val="tx2"/>
              </a:solidFill>
            </a:endParaRPr>
          </a:p>
        </p:txBody>
      </p:sp>
      <p:sp>
        <p:nvSpPr>
          <p:cNvPr id="4099" name="Rectangle 5">
            <a:extLst>
              <a:ext uri="{FF2B5EF4-FFF2-40B4-BE49-F238E27FC236}">
                <a16:creationId xmlns:a16="http://schemas.microsoft.com/office/drawing/2014/main" id="{2C8F2857-CDE9-4554-AFE6-96545461E96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4500563"/>
            <a:ext cx="7212013" cy="1752600"/>
          </a:xfrm>
        </p:spPr>
        <p:txBody>
          <a:bodyPr/>
          <a:lstStyle/>
          <a:p>
            <a:pPr eaLnBrk="1" hangingPunct="1">
              <a:defRPr/>
            </a:pPr>
            <a:endParaRPr lang="pl-PL" altLang="pl-PL" cap="none">
              <a:solidFill>
                <a:srgbClr val="92D050"/>
              </a:solidFill>
              <a:cs typeface="Tunga" pitchFamily="34" charset="0"/>
            </a:endParaRPr>
          </a:p>
          <a:p>
            <a:pPr algn="r" eaLnBrk="1" hangingPunct="1">
              <a:defRPr/>
            </a:pPr>
            <a:r>
              <a:rPr lang="pl-PL" altLang="pl-PL" sz="1800" b="1" cap="none">
                <a:solidFill>
                  <a:schemeClr val="accent2"/>
                </a:solidFill>
                <a:cs typeface="Tunga" pitchFamily="34" charset="0"/>
              </a:rPr>
              <a:t>DR EWA PREJS</a:t>
            </a:r>
          </a:p>
          <a:p>
            <a:pPr algn="r" eaLnBrk="1" hangingPunct="1">
              <a:defRPr/>
            </a:pPr>
            <a:r>
              <a:rPr lang="pl-PL" altLang="pl-PL" sz="1800" b="1" cap="none">
                <a:solidFill>
                  <a:schemeClr val="accent2"/>
                </a:solidFill>
                <a:cs typeface="Tunga" pitchFamily="34" charset="0"/>
              </a:rPr>
              <a:t>Uniwersytet Mikołaja Kopernika</a:t>
            </a:r>
          </a:p>
          <a:p>
            <a:pPr algn="r" eaLnBrk="1" hangingPunct="1">
              <a:defRPr/>
            </a:pPr>
            <a:r>
              <a:rPr lang="pl-PL" altLang="pl-PL" sz="1800" b="1" cap="none">
                <a:solidFill>
                  <a:schemeClr val="accent2"/>
                </a:solidFill>
                <a:cs typeface="Tunga" pitchFamily="34" charset="0"/>
              </a:rPr>
              <a:t>TORUN, POLAND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ED2D8DAA-EA49-4182-890C-678881202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DOTYCHCZASOWE KIERUNKI ORZECZNICZE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25603" name="Symbol zastępczy zawartości 2">
            <a:extLst>
              <a:ext uri="{FF2B5EF4-FFF2-40B4-BE49-F238E27FC236}">
                <a16:creationId xmlns:a16="http://schemas.microsoft.com/office/drawing/2014/main" id="{762D863F-36B8-4667-BEA9-251E6ED5D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latin typeface="Calibri" panose="020F0502020204030204" pitchFamily="34" charset="0"/>
                <a:cs typeface="Calibri" panose="020F0502020204030204" pitchFamily="34" charset="0"/>
              </a:rPr>
              <a:t>Przeniesienie prawa własności nieruchomości przez pożyczkobiorcę na pożyczkodawcę, w celu wyłącznie zabezpieczenia pożyczki, nie pozbawiło dotychczasowego właściciela samoistnego posiadania i tym samym statusu podatnika podatku od nieruchomości.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pl-PL" altLang="pl-PL" sz="2000">
                <a:solidFill>
                  <a:srgbClr val="C00000"/>
                </a:solidFill>
              </a:rPr>
              <a:t>Wyrok Wojewódzkiego Sądu Administracyjnego w Warszawie</a:t>
            </a:r>
            <a:br>
              <a:rPr lang="pl-PL" altLang="pl-PL" sz="2000">
                <a:solidFill>
                  <a:srgbClr val="C00000"/>
                </a:solidFill>
              </a:rPr>
            </a:br>
            <a:r>
              <a:rPr lang="pl-PL" altLang="pl-PL" sz="2000">
                <a:solidFill>
                  <a:srgbClr val="C00000"/>
                </a:solidFill>
              </a:rPr>
              <a:t>z dnia 27 września 2018 r.</a:t>
            </a:r>
            <a:br>
              <a:rPr lang="pl-PL" altLang="pl-PL" sz="2000">
                <a:solidFill>
                  <a:srgbClr val="C00000"/>
                </a:solidFill>
              </a:rPr>
            </a:br>
            <a:r>
              <a:rPr lang="pl-PL" altLang="pl-PL" sz="2000">
                <a:solidFill>
                  <a:srgbClr val="C00000"/>
                </a:solidFill>
              </a:rPr>
              <a:t>VIII SA/Wa 420/18</a:t>
            </a:r>
            <a:endParaRPr lang="pl-PL" altLang="pl-PL" sz="1800" b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latin typeface="Calibri" panose="020F0502020204030204" pitchFamily="34" charset="0"/>
                <a:cs typeface="Calibri" panose="020F0502020204030204" pitchFamily="34" charset="0"/>
              </a:rPr>
              <a:t>(prawomocne)</a:t>
            </a:r>
          </a:p>
        </p:txBody>
      </p:sp>
      <p:pic>
        <p:nvPicPr>
          <p:cNvPr id="25604" name="Picture 6">
            <a:extLst>
              <a:ext uri="{FF2B5EF4-FFF2-40B4-BE49-F238E27FC236}">
                <a16:creationId xmlns:a16="http://schemas.microsoft.com/office/drawing/2014/main" id="{DF960223-E19F-4F15-87A6-23E54E36AD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9252BC69-C208-499B-BD18-BEBC2E6D1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DOTYCHCZASOWE KIERUNKI ORZECZNICZE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27651" name="Symbol zastępczy zawartości 2">
            <a:extLst>
              <a:ext uri="{FF2B5EF4-FFF2-40B4-BE49-F238E27FC236}">
                <a16:creationId xmlns:a16="http://schemas.microsoft.com/office/drawing/2014/main" id="{A6A09435-4150-41D6-85E9-BAE1A59F6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Podatnikiem jest dłużnik…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latin typeface="Calibri" panose="020F0502020204030204" pitchFamily="34" charset="0"/>
                <a:cs typeface="Calibri" panose="020F0502020204030204" pitchFamily="34" charset="0"/>
              </a:rPr>
              <a:t>Wyrok Wojewódzkiego Sądu Administracyjnego w Krakowie z 2017-11-15 I SA/Kr 660/17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latin typeface="Calibri" panose="020F0502020204030204" pitchFamily="34" charset="0"/>
                <a:cs typeface="Calibri" panose="020F0502020204030204" pitchFamily="34" charset="0"/>
              </a:rPr>
              <a:t>Wyrok Wojewódzkiego Sądu Administracyjnego w Lublinie z 2016-01-13 I SA/Lu 783/15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altLang="pl-PL" sz="1800" b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altLang="pl-PL" sz="18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7652" name="Picture 6">
            <a:extLst>
              <a:ext uri="{FF2B5EF4-FFF2-40B4-BE49-F238E27FC236}">
                <a16:creationId xmlns:a16="http://schemas.microsoft.com/office/drawing/2014/main" id="{92AB9245-44B1-4EA5-93B5-D1574574B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17B9F987-BA81-4897-9282-44ED67B18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DOTYCHCZASOWE KIERUNKI ORZECZNICZE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29699" name="Symbol zastępczy zawartości 2">
            <a:extLst>
              <a:ext uri="{FF2B5EF4-FFF2-40B4-BE49-F238E27FC236}">
                <a16:creationId xmlns:a16="http://schemas.microsoft.com/office/drawing/2014/main" id="{B7C05B6F-CA80-4ACF-BA10-79F55D87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Podatnikiem jest wierzyciel…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latin typeface="Calibri" panose="020F0502020204030204" pitchFamily="34" charset="0"/>
                <a:cs typeface="Calibri" panose="020F0502020204030204" pitchFamily="34" charset="0"/>
              </a:rPr>
              <a:t>Wyrok Wojewódzkiego Sądu Administracyjnego w Gdańsku z 2018-02-07 I SA/Gd 1724/17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latin typeface="Calibri" panose="020F0502020204030204" pitchFamily="34" charset="0"/>
                <a:cs typeface="Calibri" panose="020F0502020204030204" pitchFamily="34" charset="0"/>
              </a:rPr>
              <a:t>Wyrok Wojewódzkiego Sądu Administracyjnego w Warszawie z 2017-12-07 VIII SA/Wa 350/17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latin typeface="Calibri" panose="020F0502020204030204" pitchFamily="34" charset="0"/>
                <a:cs typeface="Calibri" panose="020F0502020204030204" pitchFamily="34" charset="0"/>
              </a:rPr>
              <a:t>Wyrok Wojewódzkiego Sądu Administracyjnego w Poznaniu z 2017-11-23 I SA/Po 746/17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latin typeface="Calibri" panose="020F0502020204030204" pitchFamily="34" charset="0"/>
                <a:cs typeface="Calibri" panose="020F0502020204030204" pitchFamily="34" charset="0"/>
              </a:rPr>
              <a:t>Wyrok Wojewódzkiego Sądu Administracyjnego w Poznaniu z 2017-10-27 I SA/Po 586/17</a:t>
            </a:r>
          </a:p>
        </p:txBody>
      </p:sp>
      <p:pic>
        <p:nvPicPr>
          <p:cNvPr id="29700" name="Picture 6">
            <a:extLst>
              <a:ext uri="{FF2B5EF4-FFF2-40B4-BE49-F238E27FC236}">
                <a16:creationId xmlns:a16="http://schemas.microsoft.com/office/drawing/2014/main" id="{6AB04CCA-BA72-4F8F-B48E-2D096D93F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3CD1223-6A2F-4030-A93C-5E06B5F21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140000">
            <a:off x="784225" y="1576388"/>
            <a:ext cx="5213350" cy="1089025"/>
          </a:xfrm>
        </p:spPr>
        <p:txBody>
          <a:bodyPr/>
          <a:lstStyle/>
          <a:p>
            <a:pPr>
              <a:defRPr/>
            </a:pPr>
            <a:r>
              <a:rPr lang="pl-PL"/>
              <a:t>DZIĘKUJĘ ZA UWAGĘ</a:t>
            </a:r>
          </a:p>
        </p:txBody>
      </p:sp>
      <p:sp>
        <p:nvSpPr>
          <p:cNvPr id="31747" name="Symbol zastępczy zawartości 4">
            <a:extLst>
              <a:ext uri="{FF2B5EF4-FFF2-40B4-BE49-F238E27FC236}">
                <a16:creationId xmlns:a16="http://schemas.microsoft.com/office/drawing/2014/main" id="{0EF97BB6-3EB2-4F1F-B649-03256EB19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9800" y="2619375"/>
            <a:ext cx="3806825" cy="3324225"/>
          </a:xfrm>
        </p:spPr>
        <p:txBody>
          <a:bodyPr/>
          <a:lstStyle/>
          <a:p>
            <a:pPr marL="0" indent="0" algn="r" eaLnBrk="1" hangingPunct="1"/>
            <a:endParaRPr lang="pl-PL" altLang="pl-PL" sz="1800">
              <a:solidFill>
                <a:srgbClr val="9B2D1F"/>
              </a:solidFill>
              <a:cs typeface="Tunga" panose="020B0502040204020203" pitchFamily="34" charset="0"/>
            </a:endParaRPr>
          </a:p>
          <a:p>
            <a:pPr marL="0" indent="0" algn="r" eaLnBrk="1" hangingPunct="1"/>
            <a:endParaRPr lang="pl-PL" altLang="pl-PL" sz="1800">
              <a:solidFill>
                <a:srgbClr val="9B2D1F"/>
              </a:solidFill>
              <a:cs typeface="Tunga" panose="020B0502040204020203" pitchFamily="34" charset="0"/>
            </a:endParaRPr>
          </a:p>
          <a:p>
            <a:pPr marL="0" indent="0" algn="r" eaLnBrk="1" hangingPunct="1"/>
            <a:endParaRPr lang="pl-PL" altLang="pl-PL" sz="1800">
              <a:solidFill>
                <a:srgbClr val="9B2D1F"/>
              </a:solidFill>
              <a:cs typeface="Tunga" panose="020B0502040204020203" pitchFamily="34" charset="0"/>
            </a:endParaRPr>
          </a:p>
          <a:p>
            <a:pPr marL="0" indent="0" algn="r" eaLnBrk="1" hangingPunct="1"/>
            <a:r>
              <a:rPr lang="pl-PL" altLang="pl-PL" sz="1800">
                <a:solidFill>
                  <a:srgbClr val="9B2D1F"/>
                </a:solidFill>
                <a:cs typeface="Tunga" panose="020B0502040204020203" pitchFamily="34" charset="0"/>
              </a:rPr>
              <a:t>DR EWA PREJS</a:t>
            </a:r>
          </a:p>
          <a:p>
            <a:pPr marL="0" indent="0" algn="r" eaLnBrk="1" hangingPunct="1"/>
            <a:r>
              <a:rPr lang="pl-PL" altLang="pl-PL" sz="1800">
                <a:solidFill>
                  <a:srgbClr val="9B2D1F"/>
                </a:solidFill>
                <a:cs typeface="Tunga" panose="020B0502040204020203" pitchFamily="34" charset="0"/>
              </a:rPr>
              <a:t>Uniwersytet Mikołaja Kopernika</a:t>
            </a:r>
          </a:p>
          <a:p>
            <a:pPr marL="0" indent="0" algn="r" eaLnBrk="1" hangingPunct="1"/>
            <a:r>
              <a:rPr lang="pl-PL" altLang="pl-PL" sz="1800">
                <a:solidFill>
                  <a:srgbClr val="9B2D1F"/>
                </a:solidFill>
                <a:cs typeface="Tunga" panose="020B0502040204020203" pitchFamily="34" charset="0"/>
              </a:rPr>
              <a:t>eprejs@umk.pl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C91A54DF-0D12-44DB-9BF9-D484CDA15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Wyrok Naczelnego Sądu Administracyjnego z dnia 23 listopada 2022 r. III FSK 2839/21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9219" name="Symbol zastępczy zawartości 2">
            <a:extLst>
              <a:ext uri="{FF2B5EF4-FFF2-40B4-BE49-F238E27FC236}">
                <a16:creationId xmlns:a16="http://schemas.microsoft.com/office/drawing/2014/main" id="{D7AE9DB5-1574-4C25-8487-27508C7B7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 FAKTYCZNY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sp. z o.o. przeniosła własność nieruchomości w ramach tzw. przewłaszczenia na zabezpieczenie.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sp. z o.o. </a:t>
            </a:r>
            <a:r>
              <a:rPr lang="pl-PL" altLang="pl-PL" sz="1800">
                <a:solidFill>
                  <a:srgbClr val="FF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dysponowała co prawda gruntami </a:t>
            </a:r>
            <a:r>
              <a:rPr lang="pl-PL" altLang="pl-PL" sz="180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skarżącej i wykorzystywała je na własne potrzeby, więc w tym zakresie faktycznie nią władała.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Przewłaszczający </a:t>
            </a:r>
            <a:r>
              <a:rPr lang="pl-PL" altLang="pl-PL" sz="1800">
                <a:solidFill>
                  <a:srgbClr val="FF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posiadał</a:t>
            </a:r>
            <a:r>
              <a:rPr lang="pl-PL" altLang="pl-PL" sz="180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przedmiot własności skarżącej spółki zgodnie z jej wolą i na zasadach przez nią określonych, musiał zatem liczyć się z uprawnieniami właścicielskimi spółki. 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altLang="pl-PL" sz="18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GB" altLang="pl-PL" sz="2000" b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220" name="Picture 6">
            <a:extLst>
              <a:ext uri="{FF2B5EF4-FFF2-40B4-BE49-F238E27FC236}">
                <a16:creationId xmlns:a16="http://schemas.microsoft.com/office/drawing/2014/main" id="{7F1140DD-4B1A-4D55-96C6-D5FB935A2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A4D641AF-1EB6-4D6E-B712-1BA8524AB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Wyrok Naczelnego Sądu Administracyjnego z dnia 23 listopada 2022 r. III FSK 2839/21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11267" name="Symbol zastępczy zawartości 2">
            <a:extLst>
              <a:ext uri="{FF2B5EF4-FFF2-40B4-BE49-F238E27FC236}">
                <a16:creationId xmlns:a16="http://schemas.microsoft.com/office/drawing/2014/main" id="{607E07BF-8ACC-4E86-9185-D7AB2A340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ZARZUT SKARGI KASACYJNEJ: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2000" b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Naruszenie art. 3 ust. 1 pkt 1 u.p.o.l. na podstawie którego obciążono podatkiem właściciela nieruchomości,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2000" b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podczas gdy zastosowanie winien mieć art. 3 ust. 3 w zw. z art. 3 ust. 1 pkt 2 u.p.o.l., który stanowi, że podatnikiem podatku od nieruchomości winien być posiadacz samoistny.</a:t>
            </a:r>
            <a:endParaRPr lang="en-GB" altLang="pl-PL" sz="2000" b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268" name="Picture 6">
            <a:extLst>
              <a:ext uri="{FF2B5EF4-FFF2-40B4-BE49-F238E27FC236}">
                <a16:creationId xmlns:a16="http://schemas.microsoft.com/office/drawing/2014/main" id="{086D1116-C6B9-4B7D-8704-E5126C46E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471D2C94-413F-4696-A685-C0A311065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Wyrok Naczelnego Sądu Administracyjnego z dnia 23 listopada 2022 r. III FSK 2839/21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13315" name="Symbol zastępczy zawartości 2">
            <a:extLst>
              <a:ext uri="{FF2B5EF4-FFF2-40B4-BE49-F238E27FC236}">
                <a16:creationId xmlns:a16="http://schemas.microsoft.com/office/drawing/2014/main" id="{BF752AFE-5C3B-4256-8B35-67CB22D1C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endParaRPr lang="pl-PL" altLang="pl-PL" sz="2000" b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2000" b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Czy grunty znajdujące się w posiadaniu przedsiębiorcy traktować należy jako związane z prowadzeniem działalności gospodarczej, podczas gdy okoliczność </a:t>
            </a:r>
            <a:r>
              <a:rPr lang="pl-PL" altLang="pl-PL" sz="2000" b="0">
                <a:solidFill>
                  <a:schemeClr val="accent2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zajęcia nieruchomości na cele związane z działalnością </a:t>
            </a:r>
            <a:endParaRPr lang="en-GB" altLang="pl-PL" sz="2000" b="0">
              <a:solidFill>
                <a:schemeClr val="accent2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316" name="Picture 6">
            <a:extLst>
              <a:ext uri="{FF2B5EF4-FFF2-40B4-BE49-F238E27FC236}">
                <a16:creationId xmlns:a16="http://schemas.microsoft.com/office/drawing/2014/main" id="{8EC3105B-1FD8-45B7-A865-781ACB7A5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EA771970-EB17-44FA-9BEE-3D6631602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Wyrok Naczelnego Sądu Administracyjnego z dnia 23 listopada 2022 r. III FSK 2839/21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11267" name="Symbol zastępczy zawartości 2">
            <a:extLst>
              <a:ext uri="{FF2B5EF4-FFF2-40B4-BE49-F238E27FC236}">
                <a16:creationId xmlns:a16="http://schemas.microsoft.com/office/drawing/2014/main" id="{99940F7D-5FEE-4BAB-811A-1D2A0826E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defRPr/>
            </a:pPr>
            <a:r>
              <a:rPr lang="pl-PL" altLang="pl-PL" sz="2000" b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Art. 3 [Zakres podmiotowy]</a:t>
            </a:r>
          </a:p>
          <a:p>
            <a:pPr marL="0" indent="0" eaLnBrk="1" hangingPunct="1">
              <a:defRPr/>
            </a:pPr>
            <a:r>
              <a:rPr lang="pl-PL" altLang="pl-PL" sz="2000" b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Podatnikami podatku od nieruchomości są osoby fizyczne, osoby prawne, jednostki organizacyjne, w tym spółki nieposiadające osobowości prawnej, będące:</a:t>
            </a:r>
          </a:p>
          <a:p>
            <a:pPr marL="0" indent="0" eaLnBrk="1" hangingPunct="1">
              <a:defRPr/>
            </a:pPr>
            <a:r>
              <a:rPr lang="pl-PL" altLang="pl-PL" sz="2000" b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właścicielami nieruchomości lub obiektów budowlanych, z zastrzeżeniem ust. 3;</a:t>
            </a:r>
          </a:p>
          <a:p>
            <a:pPr marL="0" indent="0" eaLnBrk="1" hangingPunct="1">
              <a:defRPr/>
            </a:pPr>
            <a:r>
              <a:rPr lang="pl-PL" altLang="pl-PL" sz="2000" b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posiadaczami samoistnymi nieruchomości lub obiektów budowlanych; (…)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GB" altLang="pl-PL" sz="2000" b="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364" name="Picture 6">
            <a:extLst>
              <a:ext uri="{FF2B5EF4-FFF2-40B4-BE49-F238E27FC236}">
                <a16:creationId xmlns:a16="http://schemas.microsoft.com/office/drawing/2014/main" id="{73ED9D27-4414-4C53-8129-0EA9F8558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98B75B32-9E36-4099-8CD0-A6020CD11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Wyrok Naczelnego Sądu Administracyjnego z dnia 23 listopada 2022 r. III FSK 2839/21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11267" name="Symbol zastępczy zawartości 2">
            <a:extLst>
              <a:ext uri="{FF2B5EF4-FFF2-40B4-BE49-F238E27FC236}">
                <a16:creationId xmlns:a16="http://schemas.microsoft.com/office/drawing/2014/main" id="{D726D533-63A8-464D-BE3A-019EB5820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pl-PL" altLang="pl-PL" sz="2000" b="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defRPr/>
            </a:pPr>
            <a:r>
              <a:rPr lang="pl-PL" altLang="pl-PL" sz="2000" b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Jeżeli przedmiot opodatkowania znajduje się </a:t>
            </a:r>
            <a:r>
              <a:rPr lang="pl-PL" altLang="pl-PL" sz="2000" b="0" dirty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posiadaniu samoistnym</a:t>
            </a:r>
            <a:r>
              <a:rPr lang="pl-PL" altLang="pl-PL" sz="2000" b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obowiązek podatkowy w zakresie podatku od nieruchomości ciąży na posiadaczu samoistnym.</a:t>
            </a:r>
            <a:endParaRPr lang="en-GB" altLang="pl-PL" sz="2000" b="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412" name="Picture 6">
            <a:extLst>
              <a:ext uri="{FF2B5EF4-FFF2-40B4-BE49-F238E27FC236}">
                <a16:creationId xmlns:a16="http://schemas.microsoft.com/office/drawing/2014/main" id="{9E0550FE-B9A1-42AD-AAAD-0968DC00E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11F83F32-5B1C-4069-940E-48C9E510F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Wyrok Naczelnego Sądu Administracyjnego z dnia 23 listopada 2022 r. III FSK 2839/21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19459" name="Symbol zastępczy zawartości 2">
            <a:extLst>
              <a:ext uri="{FF2B5EF4-FFF2-40B4-BE49-F238E27FC236}">
                <a16:creationId xmlns:a16="http://schemas.microsoft.com/office/drawing/2014/main" id="{2FEFA541-5C95-4820-B59E-7A211DF57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2000" b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Kto tu jest właścicielem?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2000" b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Przewłaszczenie na zabezpieczenie należy do umów, które są powszechnie stosowane w obrocie cywilnoprawnym, umów nienazwanych, polegających na zabezpieczeniu wierzytelności przez </a:t>
            </a:r>
            <a:r>
              <a:rPr lang="pl-PL" altLang="pl-PL" sz="2000" b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przeniesienie na wierzyciela własności oznaczonej rzeczy </a:t>
            </a:r>
            <a:r>
              <a:rPr lang="pl-PL" altLang="pl-PL" sz="2000" b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równoczesnym jego zobowiązaniem do korzystania z niej w sposób określony w umowie i </a:t>
            </a:r>
            <a:r>
              <a:rPr lang="pl-PL" altLang="pl-PL" sz="2000" b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powrotnego przeniesienia </a:t>
            </a:r>
            <a:r>
              <a:rPr lang="pl-PL" altLang="pl-PL" sz="2000" b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własności rzeczy na dłużnika, po zaspokojeniu zabezpieczonej nieruchomości.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2000" b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UMOWA MA CHARAKTER BEZWARUNKOWY</a:t>
            </a:r>
            <a:endParaRPr lang="en-GB" altLang="pl-PL" sz="2000" b="0">
              <a:solidFill>
                <a:srgbClr val="C00000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460" name="Picture 6">
            <a:extLst>
              <a:ext uri="{FF2B5EF4-FFF2-40B4-BE49-F238E27FC236}">
                <a16:creationId xmlns:a16="http://schemas.microsoft.com/office/drawing/2014/main" id="{ED0FE4CA-F03C-4229-A691-D0F2602C5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F04CA786-4E85-493F-BE83-D81CF46F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Wyrok Naczelnego Sądu Administracyjnego z dnia 23 listopada 2022 r. III FSK 2839/21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21507" name="Symbol zastępczy zawartości 2">
            <a:extLst>
              <a:ext uri="{FF2B5EF4-FFF2-40B4-BE49-F238E27FC236}">
                <a16:creationId xmlns:a16="http://schemas.microsoft.com/office/drawing/2014/main" id="{C5BF095A-FE64-4322-8C14-857EF23A2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213" y="1125538"/>
            <a:ext cx="7521575" cy="357822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endParaRPr lang="pl-PL" altLang="pl-PL" sz="2000" b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2000" b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Umowa przewłaszczenia nieruchomości na zabezpieczenie przenosi własność tej nieruchomości na wierzyciela, a dłużnik </a:t>
            </a:r>
            <a:r>
              <a:rPr lang="pl-PL" altLang="pl-PL" sz="2000" b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zachowuje prawo posiadania i używania rzeczy.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pl-PL" altLang="pl-PL" sz="2000" b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pl-PL" altLang="pl-PL" sz="2000" b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2000" b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Podobnie…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2000" b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Powiernicze nabycie nieruchomości</a:t>
            </a:r>
            <a:endParaRPr lang="en-GB" altLang="pl-PL" sz="2000" b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1508" name="Picture 6">
            <a:extLst>
              <a:ext uri="{FF2B5EF4-FFF2-40B4-BE49-F238E27FC236}">
                <a16:creationId xmlns:a16="http://schemas.microsoft.com/office/drawing/2014/main" id="{747C16E1-C0E1-4E6D-AC79-95454E259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DD355446-015D-4DE5-BF19-D449DFCA3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18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Wyrok Naczelnego Sądu Administracyjnego z dnia 23 listopada 2022 r. III FSK 2839/21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23555" name="Symbol zastępczy zawartości 2">
            <a:extLst>
              <a:ext uri="{FF2B5EF4-FFF2-40B4-BE49-F238E27FC236}">
                <a16:creationId xmlns:a16="http://schemas.microsoft.com/office/drawing/2014/main" id="{9D6330AA-A0F1-491A-AA31-B9E48894E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Czy dłużnikowi można przypisać status posiadacza samoistnego nieruchomości?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336 k.c.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altLang="pl-PL" sz="1800" b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b="0">
                <a:latin typeface="Calibri" panose="020F0502020204030204" pitchFamily="34" charset="0"/>
                <a:cs typeface="Calibri" panose="020F0502020204030204" pitchFamily="34" charset="0"/>
              </a:rPr>
              <a:t>posiadaczem rzeczy jest zarówno ten, kto nią faktycznie włada jak właściciel (posiadacz samoistny), jak i ten, kto nią faktycznie włada jak użytkownik, zastawnik, najemca, dzierżawca lub mający inne prawo, z którym łączy się określone władztwo nad cudzą rzeczą (posiadacz zależny).</a:t>
            </a:r>
            <a:endParaRPr lang="en-GB" altLang="pl-PL" sz="18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556" name="Picture 6">
            <a:extLst>
              <a:ext uri="{FF2B5EF4-FFF2-40B4-BE49-F238E27FC236}">
                <a16:creationId xmlns:a16="http://schemas.microsoft.com/office/drawing/2014/main" id="{2B3B09FC-359F-4D76-98B5-9316001508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5084763"/>
            <a:ext cx="2638425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ąty">
  <a:themeElements>
    <a:clrScheme name="Kapitał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ąt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ą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6692</TotalTime>
  <Words>727</Words>
  <Application>Microsoft Office PowerPoint</Application>
  <PresentationFormat>Pokaz na ekranie (4:3)</PresentationFormat>
  <Paragraphs>73</Paragraphs>
  <Slides>13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3" baseType="lpstr">
      <vt:lpstr>Times New Roman</vt:lpstr>
      <vt:lpstr>Arial</vt:lpstr>
      <vt:lpstr>Franklin Gothic Medium</vt:lpstr>
      <vt:lpstr>Franklin Gothic Book</vt:lpstr>
      <vt:lpstr>Wingdings</vt:lpstr>
      <vt:lpstr>Tunga</vt:lpstr>
      <vt:lpstr>Bookman Old Style</vt:lpstr>
      <vt:lpstr>Calibri</vt:lpstr>
      <vt:lpstr>Cambria</vt:lpstr>
      <vt:lpstr>Kąty</vt:lpstr>
      <vt:lpstr>      zawarcie umowy przeniesienia własności nieruchomości na zabezpieczenie a PODMIOTOWOŚĆ PODATKOWA</vt:lpstr>
      <vt:lpstr>Wyrok Naczelnego Sądu Administracyjnego z dnia 23 listopada 2022 r. III FSK 2839/21</vt:lpstr>
      <vt:lpstr>Wyrok Naczelnego Sądu Administracyjnego z dnia 23 listopada 2022 r. III FSK 2839/21</vt:lpstr>
      <vt:lpstr>Wyrok Naczelnego Sądu Administracyjnego z dnia 23 listopada 2022 r. III FSK 2839/21</vt:lpstr>
      <vt:lpstr>Wyrok Naczelnego Sądu Administracyjnego z dnia 23 listopada 2022 r. III FSK 2839/21</vt:lpstr>
      <vt:lpstr>Wyrok Naczelnego Sądu Administracyjnego z dnia 23 listopada 2022 r. III FSK 2839/21</vt:lpstr>
      <vt:lpstr>Wyrok Naczelnego Sądu Administracyjnego z dnia 23 listopada 2022 r. III FSK 2839/21</vt:lpstr>
      <vt:lpstr>Wyrok Naczelnego Sądu Administracyjnego z dnia 23 listopada 2022 r. III FSK 2839/21</vt:lpstr>
      <vt:lpstr>Wyrok Naczelnego Sądu Administracyjnego z dnia 23 listopada 2022 r. III FSK 2839/21</vt:lpstr>
      <vt:lpstr>DOTYCHCZASOWE KIERUNKI ORZECZNICZE</vt:lpstr>
      <vt:lpstr>DOTYCHCZASOWE KIERUNKI ORZECZNICZE</vt:lpstr>
      <vt:lpstr>DOTYCHCZASOWE KIERUNKI ORZECZNICZE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Omówienie projektu</dc:title>
  <dc:creator>Ewa Prejs</dc:creator>
  <cp:lastModifiedBy>Wojciech Morawski (wmoraw)</cp:lastModifiedBy>
  <cp:revision>324</cp:revision>
  <dcterms:created xsi:type="dcterms:W3CDTF">2007-05-24T17:50:51Z</dcterms:created>
  <dcterms:modified xsi:type="dcterms:W3CDTF">2023-06-07T18:24:47Z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TC010184561045</vt:lpwstr>
  </property>
</Properties>
</file>