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3" r:id="rId5"/>
    <p:sldId id="264" r:id="rId6"/>
    <p:sldId id="261" r:id="rId7"/>
    <p:sldId id="259" r:id="rId8"/>
    <p:sldId id="262" r:id="rId9"/>
    <p:sldId id="260" r:id="rId10"/>
    <p:sldId id="269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EA4E3-224B-4567-BA26-C95E082772EB}" type="datetimeFigureOut">
              <a:rPr lang="pl-PL" smtClean="0"/>
              <a:t>31.05.2023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B29B61-5949-4199-AA2C-BA536044A0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369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BACD68-0A72-3EC5-76D8-9119AA5E3A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D08D773-A8F9-8456-F7C7-029B166311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B9D4466-3C38-6A8D-1D09-A3D6F104C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7C961-35F2-428E-BD28-DB72AC3FC08E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1E29733-E51D-03BE-1CA7-5498874D3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556C7DA-D0CF-E173-A799-54121E4AB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7844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E178A6-65EE-D78F-CB3A-3326B6CE8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CCF458F-35D7-FE8B-7C4E-5637308C88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C96BF50-6D04-5182-A58C-CEDA63555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B5585-6701-413B-BB70-674FC69E6E0D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B4D44EC-9FD1-7228-5BC5-0B34EEA48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C56B5CD-9B92-F12F-3AB4-F13DCDF0E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977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3D7E513D-4AD9-167F-9B26-8A19A6EFFC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95C81F2-A73E-8684-B1CF-7D9AC9ACC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E874501-8203-6A03-590E-88CA90A5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16E2-2F17-4835-B843-FF208D7246BB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CE7E1B2-E516-E6AD-AD62-DCA111F65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69510AA-59BA-58EF-358A-3E7B2D3D3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86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93D2B01-5FAB-01ED-B598-7C17CCB19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859597-1BFE-45FB-2D44-0DA1CE712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D48E8131-6902-619A-0FE5-C7B2C7E0B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4DC2F-6255-4448-98FA-F2E7595CBF29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4AEF850-E018-F63E-C999-7A2026F5F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CCF2EAC-F571-F08E-1495-CC5CDB2CD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8337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3A65CDB-6D8F-7F2E-BADA-B106A6B7B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3739CCF-1F03-2E14-BD3F-F5FDD84F9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1025D5B-0934-3E4C-54F5-4DD72F0B2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13EDF-A137-4551-A44C-0B3F64538B58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9DB771A-5406-8F34-4CFA-8C2FC1CE5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623DC27-265F-4A67-D9EA-944093530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3685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AB3DB9-0631-0776-EEFA-9BCF219E8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C84982-37D3-3B8B-0F04-4F419F8681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CDE9F21-2B31-1C46-2F94-75CA5A365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B682B96-BF90-F6CE-FABF-E41EA0B9D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B39E-9967-4F2F-9EBC-07D7CB355304}" type="datetime1">
              <a:rPr lang="pl-PL" smtClean="0"/>
              <a:t>31.05.2023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4E64933-80D2-044D-E975-81D9F5376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F8E290B-873E-268D-EC24-CDD75BE43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5740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3138A7-B59F-FEDA-79EE-5784389A2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796EE9F5-7E10-71CD-3886-69908D330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F509EDB-39A2-EAA7-544A-C3F2642DD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94DFA390-24BA-EABA-8C82-7A7FAEB6B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5D3A9EA-60B7-88FB-8FD0-13CA8591A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837BA37B-ADF8-C153-5B62-3C06BB702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86672-B442-434F-8499-C1055D6282A7}" type="datetime1">
              <a:rPr lang="pl-PL" smtClean="0"/>
              <a:t>31.05.2023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17DC1D7-E89A-0FEC-DAC9-EA08EE3F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DE1C645B-8132-556E-F521-D0BA35208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7233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AEA037-25D9-15B3-0799-1D05340B0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387E65CF-99CA-9F3D-D709-4C6E64101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6FEB-46F6-4728-AABB-0B1E704D0388}" type="datetime1">
              <a:rPr lang="pl-PL" smtClean="0"/>
              <a:t>31.05.2023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6DDFC7E-9205-2BFC-5AB3-E70D8F0D6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405FBD0-9269-097A-A7AE-7453CB815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7952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D9729C7-9004-D3FF-F15C-A1B2C384B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7805B-5DAC-48C4-9E91-E3EF0D13C371}" type="datetime1">
              <a:rPr lang="pl-PL" smtClean="0"/>
              <a:t>31.05.2023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DAC747E-3117-092E-753E-4E7E034E0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EE760FF-2741-5207-F06E-290B7E764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6406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A7B9BA3-C0CA-0DC3-CBF3-25BA16287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BA73260-E549-C6F2-128F-CCBC5AECB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7243F793-5216-44D7-6FBE-9FA73E8DC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D7937F1-17AA-24AF-5BFD-7E722B9B8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88F65-41BB-435D-B5C5-E89D12F3042E}" type="datetime1">
              <a:rPr lang="pl-PL" smtClean="0"/>
              <a:t>31.05.2023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AF788E8-25F5-3667-3589-C4A3209DC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DE038F5-FAFA-6414-EB15-B402C73FD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4464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048AD3B-0647-202C-DF30-BE285CCED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54A8C322-7B29-A7DB-C953-8CCE05EE32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E65C31B-A3E2-98B9-BC50-33D01C0A86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9DF03A8-F9A7-A841-21CE-968ADBEA2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C3F5C-C968-45B1-849C-27008AB8AD63}" type="datetime1">
              <a:rPr lang="pl-PL" smtClean="0"/>
              <a:t>31.05.2023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81AF8CE-B549-F928-C884-BA1B03AE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2E22EC9-7588-59EB-6ABF-53B03E0B3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97711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12057ED-6A3F-0F57-7F77-285C12D88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C1656C4-7C2C-E986-34A2-5C8955A8E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4D101DE-FAFE-3C57-48FB-447B992B3E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AA6C6-3F08-4E98-919A-DB53E3F6DCB9}" type="datetime1">
              <a:rPr lang="pl-PL" smtClean="0"/>
              <a:t>31.05.2023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FDEEA88-A002-6C96-E6DE-853FE63BD9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Aleksander Jarosz | podatekodnieruchomosci.com</a:t>
            </a:r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DF37010-E82A-2A2F-38DE-BF0427D36E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C014E-00FD-4F31-BBE8-0BBDA47CB1E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4134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88A27A-DBDE-A387-B77C-38376A368E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solidFill>
                  <a:srgbClr val="002060"/>
                </a:solidFill>
                <a:latin typeface="+mn-lt"/>
              </a:rPr>
              <a:t>Ile decyzji dla jednego podatnika?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2D0DAB4-388D-3DCB-5691-76AB754838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pl-PL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pl-PL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pl-PL" dirty="0">
                <a:latin typeface="Verdana" panose="020B0604030504040204" pitchFamily="34" charset="0"/>
                <a:ea typeface="Verdana" panose="020B0604030504040204" pitchFamily="34" charset="0"/>
              </a:rPr>
              <a:t>Aleksander Jarosz, doradca podatkowy</a:t>
            </a:r>
          </a:p>
          <a:p>
            <a:r>
              <a:rPr lang="pl-PL" dirty="0">
                <a:latin typeface="Verdana" panose="020B0604030504040204" pitchFamily="34" charset="0"/>
                <a:ea typeface="Verdana" panose="020B0604030504040204" pitchFamily="34" charset="0"/>
              </a:rPr>
              <a:t>podatekodnieruchomosci.com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8008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E21BBC-DD7B-4B7F-8F55-FDB5DBA8A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Dziękuję za uwagę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52C6B84-A1A0-4F81-80C3-6E0CFE5C5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54639" y="1897586"/>
            <a:ext cx="5799161" cy="4351338"/>
          </a:xfrm>
        </p:spPr>
        <p:txBody>
          <a:bodyPr anchor="ctr"/>
          <a:lstStyle/>
          <a:p>
            <a:pPr marL="0" indent="0">
              <a:buNone/>
            </a:pPr>
            <a:r>
              <a:rPr lang="pl-PL" sz="4400" b="1" dirty="0"/>
              <a:t>Aleksander Jarosz</a:t>
            </a:r>
          </a:p>
          <a:p>
            <a:pPr marL="0" indent="0">
              <a:buNone/>
            </a:pPr>
            <a:r>
              <a:rPr lang="pl-PL" dirty="0"/>
              <a:t>doradca podatkowy</a:t>
            </a:r>
          </a:p>
          <a:p>
            <a:pPr marL="0" indent="0">
              <a:buNone/>
            </a:pPr>
            <a:r>
              <a:rPr lang="pl-PL" dirty="0"/>
              <a:t>www.podatekodnieruchomosci.com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sz="1800" dirty="0"/>
              <a:t>T   +48 784 808 269</a:t>
            </a:r>
          </a:p>
          <a:p>
            <a:pPr marL="0" indent="0">
              <a:buNone/>
            </a:pPr>
            <a:r>
              <a:rPr lang="pl-PL" sz="1800" dirty="0"/>
              <a:t>E   aleksander.jarosz@podatekodnieruchomosci.com</a:t>
            </a:r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3DEE142-0D73-4919-8BE8-FD711E752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CE2E6B88-463C-BA2A-C851-6257DF15C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</p:spTree>
    <p:extLst>
      <p:ext uri="{BB962C8B-B14F-4D97-AF65-F5344CB8AC3E}">
        <p14:creationId xmlns:p14="http://schemas.microsoft.com/office/powerpoint/2010/main" val="20404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E21122-5F18-1613-359B-A92AC4F07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latin typeface="+mn-lt"/>
              </a:rPr>
              <a:t>Teza wyroku NSA z 2.12.2022, III FSK 1289/21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899F8FE-F0C8-87B5-CE95-3925CB570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spcAft>
                <a:spcPts val="600"/>
              </a:spcAft>
              <a:buNone/>
            </a:pPr>
            <a:r>
              <a:rPr lang="pl-PL" b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Dopuszczalne prawnie jest wydanie przez ten sam organ kilku decyzji w podatku od nieruchomości w stosunku do jednego podatnika, a obejmujących różne działki położone na terenie jego właściwości. </a:t>
            </a:r>
            <a:r>
              <a:rPr lang="pl-PL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Skoro tak, to tym bardziej brak jest przeszkód do wydania w stosunku do tego podatnika osobno decyzji określającej wysokość podatku od nieruchomości dla jednej działki należącej do niego i decyzji dotyczącej innej działki, a ustalającej łączne zobowiązanie pieniężne.</a:t>
            </a:r>
            <a:endParaRPr lang="pl-PL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EB213CF-3DD5-5F17-1379-3F80A10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AE4B2FD9-86B5-09CF-8263-B07C6AE4C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0671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>
            <a:extLst>
              <a:ext uri="{FF2B5EF4-FFF2-40B4-BE49-F238E27FC236}">
                <a16:creationId xmlns:a16="http://schemas.microsoft.com/office/drawing/2014/main" id="{C98E8087-1605-1864-0A36-A0D4190D6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Postępowanie – decyzja – sprawa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C451074-908B-AA86-57F6-B5C7C4C10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b="1" dirty="0">
                <a:solidFill>
                  <a:srgbClr val="C00000"/>
                </a:solidFill>
              </a:rPr>
              <a:t>Ryzyko uznania kolejnych decyzji za nieważne. Ograniczenie możliwości wymiaru podatku.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l-PL" b="1" dirty="0">
                <a:solidFill>
                  <a:srgbClr val="002060"/>
                </a:solidFill>
              </a:rPr>
              <a:t>Art. 207 § 1 i 2 Ordynacji podatkowej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dirty="0"/>
              <a:t>Organ podatkowy orzeka </a:t>
            </a:r>
            <a:r>
              <a:rPr lang="pl-PL" b="1" dirty="0"/>
              <a:t>w sprawie </a:t>
            </a:r>
            <a:r>
              <a:rPr lang="pl-PL" dirty="0"/>
              <a:t>w drodze decyzji (…). Decyzja </a:t>
            </a:r>
            <a:r>
              <a:rPr lang="pl-PL" b="1" dirty="0"/>
              <a:t>rozstrzyga sprawę </a:t>
            </a:r>
            <a:r>
              <a:rPr lang="pl-PL" dirty="0"/>
              <a:t>co do jej istoty (…).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l-PL" sz="2900" b="1" dirty="0">
                <a:solidFill>
                  <a:srgbClr val="002060"/>
                </a:solidFill>
              </a:rPr>
              <a:t>Art. 247 § 1 Ordynacji </a:t>
            </a:r>
            <a:r>
              <a:rPr lang="pl-PL" b="1" dirty="0">
                <a:solidFill>
                  <a:srgbClr val="002060"/>
                </a:solidFill>
              </a:rPr>
              <a:t>podatkowej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dirty="0"/>
              <a:t>Organ podatkowy stwierdza nieważność decyzji ostatecznej, która: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dirty="0"/>
              <a:t>4) dotyczy </a:t>
            </a:r>
            <a:r>
              <a:rPr lang="pl-PL" b="1" dirty="0"/>
              <a:t>sprawy</a:t>
            </a:r>
            <a:r>
              <a:rPr lang="pl-PL" dirty="0"/>
              <a:t> już poprzednio rozstrzygniętej inną decyzją ostateczną;</a:t>
            </a:r>
          </a:p>
        </p:txBody>
      </p:sp>
      <p:sp>
        <p:nvSpPr>
          <p:cNvPr id="7" name="Symbol zastępczy stopki 6">
            <a:extLst>
              <a:ext uri="{FF2B5EF4-FFF2-40B4-BE49-F238E27FC236}">
                <a16:creationId xmlns:a16="http://schemas.microsoft.com/office/drawing/2014/main" id="{F1CEF018-1855-A500-FDDB-B383B8237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8" name="Symbol zastępczy numeru slajdu 7">
            <a:extLst>
              <a:ext uri="{FF2B5EF4-FFF2-40B4-BE49-F238E27FC236}">
                <a16:creationId xmlns:a16="http://schemas.microsoft.com/office/drawing/2014/main" id="{4CDF13D8-59B7-33A3-0797-089D1C94B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87390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1F6393-F500-32F2-BE70-1933FF4F0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Pojęcie sprawy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C993EB-BF88-7828-8DFA-3DD84D8F6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pl-PL" b="1" dirty="0">
                <a:solidFill>
                  <a:srgbClr val="002060"/>
                </a:solidFill>
              </a:rPr>
              <a:t>Art. 21 § 1 Ordynacji podatkowej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dirty="0"/>
              <a:t>Zobowiązanie podatkowe powstaje z dniem: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dirty="0"/>
              <a:t>2) doręczenia decyzji organu podatkowego, ustalającej wysokość tego zobowiązania.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l-PL" b="1" dirty="0">
                <a:solidFill>
                  <a:srgbClr val="002060"/>
                </a:solidFill>
              </a:rPr>
              <a:t>Art. 6 ust. 7 ustawy o podatkach i opłatach lokalnych</a:t>
            </a:r>
            <a:endParaRPr lang="pl-PL" dirty="0"/>
          </a:p>
          <a:p>
            <a:pPr marL="0" indent="0">
              <a:spcBef>
                <a:spcPts val="0"/>
              </a:spcBef>
              <a:buNone/>
            </a:pPr>
            <a:r>
              <a:rPr lang="pl-PL" dirty="0"/>
              <a:t>Podatek od nieruchomości na rok podatkowy od osób fizycznych (…), ustala w drodze decyzji organ podatkowy właściwy ze względu na miejsce położenia przedmiotów opodatkowania.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pl-PL" b="1" dirty="0">
                <a:solidFill>
                  <a:srgbClr val="002060"/>
                </a:solidFill>
              </a:rPr>
              <a:t>Art. 6c ust. 1 ustawy o podatku rolnym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Osobom fizycznym, na których ciąży obowiązek podatkowy w zakresie podatku rolnego oraz jednocześnie w zakresie podatku od nieruchomości lub podatku leśnego dotyczący przedmiotów opodatkowania położonych na terenie tej samej gminy, wysokość należnego zobowiązania podatkowego pobieranego w formie łącznego zobowiązania pieniężnego ustala organ podatkowy </a:t>
            </a:r>
            <a:r>
              <a:rPr lang="pl-PL" sz="2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jednej decyzji </a:t>
            </a:r>
            <a:r>
              <a:rPr lang="pl-PL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(nakazie płatniczym)</a:t>
            </a:r>
            <a:endParaRPr lang="pl-PL" sz="4400" dirty="0"/>
          </a:p>
          <a:p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A57CB78D-391C-38A0-2024-2679098EB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FA0DAD80-2C1E-1AC6-3211-A291DCEF8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2860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FF07A0-DE12-AA6F-D8DB-161D2E0E3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Decyzja w sprawie łącznego zobowiązania podatkowego – obligatoryjna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02B78CC-0381-CAFF-435E-026E5757B9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„Z uwagi na kompleksowy charakter wydanej na podstawie art. 6c ust. 1 </a:t>
            </a:r>
            <a:r>
              <a:rPr lang="pl-PL" dirty="0" err="1"/>
              <a:t>u.p.r</a:t>
            </a:r>
            <a:r>
              <a:rPr lang="pl-PL" dirty="0"/>
              <a:t>. </a:t>
            </a:r>
            <a:r>
              <a:rPr lang="pl-PL" b="1" dirty="0"/>
              <a:t>nie mogą współistnieć z nią w obrocie prawnym inne decyzje dotyczące tego samego roku</a:t>
            </a:r>
            <a:r>
              <a:rPr lang="pl-PL" dirty="0"/>
              <a:t>.”</a:t>
            </a:r>
          </a:p>
          <a:p>
            <a:pPr marL="0" indent="0" algn="r">
              <a:buNone/>
            </a:pPr>
            <a:r>
              <a:rPr lang="pl-PL" b="1" dirty="0"/>
              <a:t>wyrok WSA w Gliwicach z 16.06.2020 r., sygn. akt I SA/</a:t>
            </a:r>
            <a:r>
              <a:rPr lang="pl-PL" b="1" dirty="0" err="1"/>
              <a:t>Gl</a:t>
            </a:r>
            <a:r>
              <a:rPr lang="pl-PL" b="1" dirty="0"/>
              <a:t> 1475/19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„Zaniechanie ustalenia łącznego zobowiązania pieniężnego w sytuacji spełnienia przesłanek z art. 6c ust. 1 ustawy z 1984 r. o podatku rolnym i wydanie odrębnych decyzji w zakresie poszczególnych podatków stanowi zatem działanie </a:t>
            </a:r>
            <a:r>
              <a:rPr lang="pl-PL" b="1" dirty="0">
                <a:solidFill>
                  <a:srgbClr val="002060"/>
                </a:solidFill>
              </a:rPr>
              <a:t>w sposób oczywisty sprzeczne </a:t>
            </a:r>
            <a:r>
              <a:rPr lang="pl-PL" dirty="0"/>
              <a:t>z normą, wynikającą z tego przepisu.”</a:t>
            </a:r>
          </a:p>
          <a:p>
            <a:pPr marL="0" indent="0" algn="r">
              <a:buNone/>
            </a:pPr>
            <a:r>
              <a:rPr lang="pl-PL" b="1" dirty="0"/>
              <a:t>wyrok WSA w Lublinie z 1.10.2019 r., sygn. akt I SA/Lu 224/19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2FF30BD-388A-058A-0DC1-641DF763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6524538-5721-90A8-7AB6-E37ACDD8A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6793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01FACD-3912-5299-E6AE-7E97E74B7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Jak jest z postępowaniami określającymi?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1B5E227-4BA0-CEC9-363B-789FAA02A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91273"/>
            <a:ext cx="10515600" cy="36856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i="0" dirty="0">
                <a:solidFill>
                  <a:srgbClr val="000000"/>
                </a:solidFill>
                <a:effectLst/>
              </a:rPr>
              <a:t>„nie można zasadnie wyprowadzić zakazu odrębnego deklarowania podatku od nieruchomości, należnego od poszczególnych przedmiotów opodatkowania. Brak jest podstaw do tego, żeby wyprowadzić obowiązek organu podatkowego objęcia jedną decyzją z art. 21 § 3 </a:t>
            </a:r>
            <a:r>
              <a:rPr lang="pl-PL" i="0" dirty="0" err="1">
                <a:solidFill>
                  <a:srgbClr val="000000"/>
                </a:solidFill>
                <a:effectLst/>
              </a:rPr>
              <a:t>o.p</a:t>
            </a:r>
            <a:r>
              <a:rPr lang="pl-PL" i="0" dirty="0">
                <a:solidFill>
                  <a:srgbClr val="000000"/>
                </a:solidFill>
                <a:effectLst/>
              </a:rPr>
              <a:t>. wszystkich przedmiotów opodatkowania podatkiem od nieruchomości położonych na terenie jednej gminy.”</a:t>
            </a:r>
          </a:p>
          <a:p>
            <a:pPr marL="0" indent="0" algn="r">
              <a:buNone/>
            </a:pPr>
            <a:r>
              <a:rPr lang="pl-PL" b="1" dirty="0">
                <a:solidFill>
                  <a:srgbClr val="000000"/>
                </a:solidFill>
              </a:rPr>
              <a:t>wyrok NSA z 13.05.2015 r., sygn. akt II FSK 1833/13</a:t>
            </a:r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C09A9C2-8A43-51E5-5BC3-FD72FEB8E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EB5ADD0-7DDE-1B31-056F-F7C9CA5C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916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0F966C-CFF3-6EF1-5F66-BD16B58F8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Zakres sprawy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C55075-0004-F2B6-30BE-43760BBBA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354013">
              <a:spcAft>
                <a:spcPts val="1800"/>
              </a:spcAft>
            </a:pPr>
            <a:r>
              <a:rPr lang="pl-PL" dirty="0"/>
              <a:t>Granice dowolnego rozumienia pojęcia „zobowiązania podatkowego” – skoro jest możliwość ustalenia / określenia zobowiązania podatkowego w jednej decyzji, to czy możliwe jest również wyodrębnianie z niego kilku „mniejszych” zobowiązań podatkowych?</a:t>
            </a:r>
          </a:p>
          <a:p>
            <a:pPr marL="354013" indent="-354013"/>
            <a:r>
              <a:rPr lang="pl-PL" dirty="0"/>
              <a:t>Na jakim etapie ustalany jest zakres </a:t>
            </a:r>
            <a:r>
              <a:rPr lang="pl-PL" b="1" dirty="0"/>
              <a:t>sprawy</a:t>
            </a:r>
            <a:r>
              <a:rPr lang="pl-PL" dirty="0"/>
              <a:t>?</a:t>
            </a:r>
          </a:p>
          <a:p>
            <a:pPr marL="811213" lvl="2" indent="-354013">
              <a:spcAft>
                <a:spcPts val="1800"/>
              </a:spcAft>
            </a:pPr>
            <a:r>
              <a:rPr lang="pl-PL" dirty="0"/>
              <a:t>Art. 165 § 8 Ordynacji podatkowej. W przypadkach, o których mowa w § 7 za datę wszczęcia postępowania przyjmuje się (…) datę złożenia (…) informacji.</a:t>
            </a:r>
          </a:p>
          <a:p>
            <a:pPr marL="354013" indent="-354013"/>
            <a:r>
              <a:rPr lang="pl-PL" dirty="0"/>
              <a:t>Wpływ treści rozstrzygnięcia decyzji na jej zakres.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8CE94DC-224C-F873-E82B-6CBADB669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A982944-25C2-589B-82CE-2806D1EE9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5377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5EBA49-5794-AFAE-5E58-FEA5E6DEA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Jakie kryteria zastosować dla możliwości wydania kilku decyzji?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A072855-02E4-CFB2-03C8-C8152DD00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76669"/>
            <a:ext cx="10515600" cy="3900293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pl-PL" dirty="0"/>
              <a:t>Czy tylko zmiana okoliczności w ciągu roku usprawiedliwia taką konieczność?</a:t>
            </a:r>
          </a:p>
          <a:p>
            <a:pPr>
              <a:spcAft>
                <a:spcPts val="1800"/>
              </a:spcAft>
            </a:pPr>
            <a:r>
              <a:rPr lang="pl-PL" dirty="0"/>
              <a:t>Dowolne / działka / nieruchomość / przedmiot opodatkowania</a:t>
            </a:r>
          </a:p>
          <a:p>
            <a:pPr>
              <a:spcAft>
                <a:spcPts val="1800"/>
              </a:spcAft>
            </a:pPr>
            <a:r>
              <a:rPr lang="pl-PL" dirty="0"/>
              <a:t>Czy organ podatkowy wiążą złożone przez podatnika informacje lub deklaracje?</a:t>
            </a:r>
          </a:p>
          <a:p>
            <a:r>
              <a:rPr lang="pl-PL" dirty="0"/>
              <a:t>Czy raz podjęta decyzja w tym zakresie wiąże w kolejnych latach?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40F3F16-83CC-8F72-BB4E-E05C1B875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CABEBC7-E664-528F-7714-FBDDD07CF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61083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F0E82D-E50F-2ACC-A839-9341CE7D3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+mn-lt"/>
              </a:rPr>
              <a:t>Jak powinno być i dlaczego jednolite podejście do tego tematu jest istotne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8620C4-E61A-E222-C82C-929B3F777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endParaRPr lang="pl-PL" dirty="0"/>
          </a:p>
          <a:p>
            <a:pPr marL="0" indent="0" algn="ctr">
              <a:buNone/>
            </a:pPr>
            <a:r>
              <a:rPr lang="pl-PL" sz="5400" dirty="0"/>
              <a:t>pewność prawa</a:t>
            </a:r>
          </a:p>
          <a:p>
            <a:pPr marL="0" indent="0" algn="ctr">
              <a:buNone/>
            </a:pPr>
            <a:r>
              <a:rPr lang="pl-PL" sz="5400" dirty="0"/>
              <a:t>vs</a:t>
            </a:r>
          </a:p>
          <a:p>
            <a:pPr marL="0" indent="0" algn="ctr">
              <a:buNone/>
            </a:pPr>
            <a:r>
              <a:rPr lang="pl-PL" sz="5400" dirty="0"/>
              <a:t>uproszczenia</a:t>
            </a:r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2B3D4AE5-E2F6-ED67-7D44-62FEC7C37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Aleksander Jarosz | podatekodnieruchomosci.com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A3289B2-4CC1-283F-97B0-96CAD10B3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1C014E-00FD-4F31-BBE8-0BBDA47CB1E8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023896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8764</TotalTime>
  <Words>725</Words>
  <Application>Microsoft Office PowerPoint</Application>
  <PresentationFormat>Panoramiczny</PresentationFormat>
  <Paragraphs>72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Verdana</vt:lpstr>
      <vt:lpstr>Motyw pakietu Office</vt:lpstr>
      <vt:lpstr>Ile decyzji dla jednego podatnika?</vt:lpstr>
      <vt:lpstr>Teza wyroku NSA z 2.12.2022, III FSK 1289/21</vt:lpstr>
      <vt:lpstr>Postępowanie – decyzja – sprawa</vt:lpstr>
      <vt:lpstr>Pojęcie sprawy</vt:lpstr>
      <vt:lpstr>Decyzja w sprawie łącznego zobowiązania podatkowego – obligatoryjna</vt:lpstr>
      <vt:lpstr>Jak jest z postępowaniami określającymi?</vt:lpstr>
      <vt:lpstr>Zakres sprawy</vt:lpstr>
      <vt:lpstr>Jakie kryteria zastosować dla możliwości wydania kilku decyzji?</vt:lpstr>
      <vt:lpstr>Jak powinno być i dlaczego jednolite podejście do tego tematu jest istotne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Ile decyzji dla jednego podatnika?</dc:title>
  <dc:creator>DP</dc:creator>
  <cp:lastModifiedBy>Wojciech Morawski (wmoraw)</cp:lastModifiedBy>
  <cp:revision>8</cp:revision>
  <dcterms:created xsi:type="dcterms:W3CDTF">2023-05-16T04:44:32Z</dcterms:created>
  <dcterms:modified xsi:type="dcterms:W3CDTF">2023-05-31T10:21:27Z</dcterms:modified>
</cp:coreProperties>
</file>