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7" r:id="rId4"/>
    <p:sldId id="268" r:id="rId5"/>
    <p:sldId id="260" r:id="rId6"/>
    <p:sldId id="269" r:id="rId7"/>
    <p:sldId id="270" r:id="rId8"/>
    <p:sldId id="271" r:id="rId9"/>
    <p:sldId id="264" r:id="rId10"/>
    <p:sldId id="266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19.03.2021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19.03.2021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niebo, zachód słońca, zewnętrzne, woda&#10;&#10;Opis wygenerowany automatycznie">
            <a:extLst>
              <a:ext uri="{FF2B5EF4-FFF2-40B4-BE49-F238E27FC236}">
                <a16:creationId xmlns:a16="http://schemas.microsoft.com/office/drawing/2014/main" id="{EAC3CCB5-61BB-4FCD-A705-74997ABC1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5" b="20132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8" y="5104955"/>
            <a:ext cx="10113645" cy="793400"/>
          </a:xfrm>
        </p:spPr>
        <p:txBody>
          <a:bodyPr rtlCol="0" anchor="b">
            <a:noAutofit/>
          </a:bodyPr>
          <a:lstStyle/>
          <a:p>
            <a:pPr algn="just"/>
            <a:r>
              <a:rPr lang="pl-P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Problematyka zużycia własnego produktu energetycznego do produkcji innego na tle wyroku w sprawie C-44/19 </a:t>
            </a:r>
            <a:r>
              <a:rPr lang="pl-PL" sz="2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Repsol</a:t>
            </a:r>
            <a:r>
              <a:rPr lang="pl-P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Petroleo</a:t>
            </a:r>
            <a:r>
              <a:rPr lang="pl-P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</a:t>
            </a:r>
            <a:endParaRPr lang="pl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6184200"/>
            <a:ext cx="10113264" cy="36512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J</a:t>
            </a:r>
            <a:r>
              <a:rPr lang="pl" dirty="0"/>
              <a:t>akub Chowaniec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AC3A5835-1DB5-45E6-85E8-2596F057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dirty="0"/>
              <a:t>Toruń, </a:t>
            </a:r>
            <a:fld id="{4A1395F0-C132-4F04-9A22-D8E58D655E1C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rozmycie, jasne&#10;&#10;Opis wygenerowany automatycznie">
            <a:extLst>
              <a:ext uri="{FF2B5EF4-FFF2-40B4-BE49-F238E27FC236}">
                <a16:creationId xmlns:a16="http://schemas.microsoft.com/office/drawing/2014/main" id="{39A0D508-A8A7-4164-9CEA-D4BA1A92E3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403" b="4320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132FA043-2FC4-4E44-ACFE-A06BA54F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797296-1420-4841-876A-9534E1D1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B12A2-6A34-43B2-9AB2-36F7175D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4000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Zagadnienia wstępne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94F003-CDBF-44CC-8C7A-0BD8A0900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179534" cy="374819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Akcyza jako podatek jednofazowy i konsumpcyjny;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/>
              <a:t>Przerzucalność</a:t>
            </a:r>
            <a:r>
              <a:rPr lang="pl-PL" dirty="0"/>
              <a:t> ciężaru akcyzy;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Konsumpcja wyrobu akcyzowego przez producenta:</a:t>
            </a:r>
          </a:p>
          <a:p>
            <a:pPr marL="895350" indent="-355600">
              <a:buFont typeface="Wingdings" panose="05000000000000000000" pitchFamily="2" charset="2"/>
              <a:buChar char="Ø"/>
            </a:pPr>
            <a:r>
              <a:rPr lang="pl-PL" dirty="0"/>
              <a:t>na cele własne;</a:t>
            </a:r>
          </a:p>
          <a:p>
            <a:pPr marL="895350" indent="-355600">
              <a:buFont typeface="Wingdings" panose="05000000000000000000" pitchFamily="2" charset="2"/>
              <a:buChar char="Ø"/>
            </a:pPr>
            <a:r>
              <a:rPr lang="pl-PL" dirty="0"/>
              <a:t>na cele produkcji innych wyrobów akcyzowych;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Zasada opodatkowania konsumpcji w Dyrektywie 2018/118/WE.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96C1FE-BFD6-4E8C-94C6-D1C0AD49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2" r="20167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218A09-FEB6-4F8E-9D3C-397983BD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728CA07-5BA9-4751-8D78-C66FE0B3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faktyczny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8137683-4654-4A08-A879-DB9DE217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0" y="2664873"/>
            <a:ext cx="4639736" cy="2598252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BABC9D-5F15-4FA6-B1C2-ACC01E855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1417" y="1945037"/>
            <a:ext cx="6160576" cy="450180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Wyrok TSUE z dnia 3 grudnia 2020 r. w sprawie C-44/19 </a:t>
            </a:r>
            <a:r>
              <a:rPr lang="pl-PL" dirty="0" err="1"/>
              <a:t>Repsol</a:t>
            </a:r>
            <a:r>
              <a:rPr lang="pl-PL" dirty="0"/>
              <a:t> </a:t>
            </a:r>
            <a:r>
              <a:rPr lang="pl-PL" dirty="0" err="1"/>
              <a:t>Petroleo</a:t>
            </a:r>
            <a:r>
              <a:rPr lang="pl-PL" dirty="0"/>
              <a:t> SA przeciwko </a:t>
            </a:r>
            <a:r>
              <a:rPr lang="pl-PL" dirty="0" err="1"/>
              <a:t>Administracion</a:t>
            </a:r>
            <a:r>
              <a:rPr lang="pl-PL" dirty="0"/>
              <a:t> General del </a:t>
            </a:r>
            <a:r>
              <a:rPr lang="pl-PL" dirty="0" err="1"/>
              <a:t>Estado</a:t>
            </a:r>
            <a:r>
              <a:rPr lang="pl-PL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Spółka </a:t>
            </a:r>
            <a:r>
              <a:rPr lang="pl-PL" dirty="0" err="1"/>
              <a:t>Repsol</a:t>
            </a:r>
            <a:r>
              <a:rPr lang="pl-PL" dirty="0"/>
              <a:t> prowadzi działalność m.in. w zakresie produkcji produktów energetycznych w procesie rafinacji ropy naftowej;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Jednym z produktów są oleje mineralne, wykorzystane następnie w swych własnych instalacjach do produkcji innych olejów mineralnych;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W trakcie procesu produkcyjnego powstały produkty uboczne niebędące produktami energetycznymi;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Organ podatkowy wydał decyzję nakładającą obowiązek zapłaty podatku akcyzowego w odniesieniu do tej części olejów, która przypadała na wytworzone produkty uboczne.</a:t>
            </a:r>
            <a:endParaRPr lang="en-US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A2B437-C0A3-43A3-BDFE-3CB56D9C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D9D7E3F-871E-42B9-88FB-12D60C8B3FED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2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367856C3-E3D8-4B93-895E-23C1950C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prawny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022CA9E7-9618-428F-AD0B-F97AB5915A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Prawo hiszpańskie:</a:t>
            </a:r>
          </a:p>
          <a:p>
            <a:r>
              <a:rPr lang="pl-PL" i="1" dirty="0"/>
              <a:t>Nie podlega opodatkowaniu zużycie własne obejmujące:</a:t>
            </a:r>
          </a:p>
          <a:p>
            <a:r>
              <a:rPr lang="pl-PL" i="1" dirty="0"/>
              <a:t>[…]</a:t>
            </a:r>
          </a:p>
          <a:p>
            <a:r>
              <a:rPr lang="pl-PL" i="1" dirty="0"/>
              <a:t>b)      wykorzystanie olejów mineralnych jako paliwa w procesie produkcji olejów mineralnych w systemie zawieszenia poboru podatku.</a:t>
            </a:r>
          </a:p>
          <a:p>
            <a:r>
              <a:rPr lang="pl-PL" dirty="0"/>
              <a:t>Artykuł 47 </a:t>
            </a:r>
            <a:r>
              <a:rPr lang="pl-PL" dirty="0" err="1"/>
              <a:t>Ley</a:t>
            </a:r>
            <a:r>
              <a:rPr lang="pl-PL" dirty="0"/>
              <a:t> 38/1992 de </a:t>
            </a:r>
            <a:r>
              <a:rPr lang="pl-PL" dirty="0" err="1"/>
              <a:t>Impuestos</a:t>
            </a:r>
            <a:r>
              <a:rPr lang="pl-PL" dirty="0"/>
              <a:t> </a:t>
            </a:r>
            <a:r>
              <a:rPr lang="pl-PL" dirty="0" err="1"/>
              <a:t>Especiales</a:t>
            </a:r>
            <a:r>
              <a:rPr lang="pl-PL" dirty="0"/>
              <a:t> (ustawy nr 38/1992 o podatku akcyzowym) z dnia 28 grudnia 1992 r.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371AB050-D99F-43A5-A594-470D8186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2120900"/>
            <a:ext cx="5537200" cy="4146550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Prawo unijne: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i="1" dirty="0"/>
              <a:t> Państwa członkowskie nakładają podatki na produkty energetyczne i energię elektryczną zgodnie z niniejszą dyrektywą – </a:t>
            </a:r>
            <a:r>
              <a:rPr lang="pl-PL" dirty="0"/>
              <a:t>art. 1;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Art. 2 – ust. 1 definiuje produkty energetyczne;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Art. 2 ust. 4 lit. b) </a:t>
            </a:r>
            <a:r>
              <a:rPr lang="pl-PL" dirty="0" err="1"/>
              <a:t>tiret</a:t>
            </a:r>
            <a:r>
              <a:rPr lang="pl-PL" dirty="0"/>
              <a:t> pierwsze – dyrektywa nie ma zastosowania do produktów energetycznych wykorzystywanych do celów innych niż paliwo silnikowe lub paliwa do ogrzewania.</a:t>
            </a:r>
          </a:p>
          <a:p>
            <a:pPr marL="0" indent="0" algn="just">
              <a:buNone/>
            </a:pPr>
            <a:r>
              <a:rPr lang="pl-PL" dirty="0"/>
              <a:t>Dyrektywa Rady 2003/96/WE z dnia 27 października 2003 r. w sprawie restrukturyzacji wspólnotowych przepisów ramowych dotyczących opodatkowania produktów energetycznych i energii elektrycznej (Dz. U. UE L z dnia 31 października 2003 r. Nr 283 s. 51 z </a:t>
            </a:r>
            <a:r>
              <a:rPr lang="pl-PL" dirty="0" err="1"/>
              <a:t>późn</a:t>
            </a:r>
            <a:r>
              <a:rPr lang="pl-PL" dirty="0"/>
              <a:t>. zm.).</a:t>
            </a:r>
          </a:p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652319-15A3-4A70-AE6C-098E5B69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7E3F-871E-42B9-88FB-12D60C8B3FED}" type="datetime1">
              <a:rPr lang="pl-PL" smtClean="0"/>
              <a:pPr/>
              <a:t>19.03.2021</a:t>
            </a:fld>
            <a:endParaRPr lang="en-US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7F6A667-17C9-4751-9188-E44D99C9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0"/>
            <a:ext cx="31908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1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2FC3B83-FCD4-4634-94C0-2FE62AC5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prawny – cd.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66285F8-4B9C-46E2-B451-59B8A6CD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9" y="1950987"/>
            <a:ext cx="5640289" cy="44228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b="1" i="1" dirty="0"/>
              <a:t>Zużycie produktów energetycznych </a:t>
            </a:r>
            <a:r>
              <a:rPr lang="pl-PL" i="1" dirty="0"/>
              <a:t>na terenie zakładu produkującego produkty energetyczne </a:t>
            </a:r>
            <a:r>
              <a:rPr lang="pl-PL" b="1" i="1" dirty="0"/>
              <a:t>nie jest uważane za zdarzenie powodujące powstanie zobowiązania podatkowego</a:t>
            </a:r>
            <a:r>
              <a:rPr lang="pl-PL" i="1" dirty="0"/>
              <a:t>, </a:t>
            </a:r>
            <a:r>
              <a:rPr lang="pl-PL" b="1" i="1" dirty="0"/>
              <a:t>jeśli zużyciu ulegają produkty energetyczne produkowane na terenie zakładu</a:t>
            </a:r>
            <a:r>
              <a:rPr lang="pl-PL" i="1" dirty="0"/>
              <a:t>. </a:t>
            </a:r>
          </a:p>
          <a:p>
            <a:pPr algn="just"/>
            <a:r>
              <a:rPr lang="pl-PL" i="1" dirty="0"/>
              <a:t>Państwa Członkowskie mogą uznać także zużycie energii elektrycznej i innych produktów energetycznych niewyprodukowanych na terenie takiego zakładu oraz zużycie produktów energetycznych i energii elektrycznej na terenie zakładu produkującego paliwa, wykorzystywanych do wytwarzania energii elektrycznej, jako niepowodujące powstania zdarzenia powodującego powstanie zobowiązania podatkowego. </a:t>
            </a:r>
          </a:p>
          <a:p>
            <a:pPr algn="just"/>
            <a:r>
              <a:rPr lang="pl-PL" b="1" i="1" dirty="0"/>
              <a:t>W przypadku gdy zużycie następuje na cele niezwiązane z produkcją produktów energetycznych, w szczególności do napędu pojazdów, wówczas jest to uznawane za zdarzenie powodujące powstanie zobowiązania podatkowego.</a:t>
            </a:r>
          </a:p>
          <a:p>
            <a:pPr algn="just"/>
            <a:r>
              <a:rPr lang="pl-PL" b="1" dirty="0"/>
              <a:t>Art. 21 ust. 3 Dyrektywy 2003/96/WE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25FB60-6DB0-4CFF-9661-3B8840DC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D9D7E3F-871E-42B9-88FB-12D60C8B3FED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458346F-60D6-4C6B-BE06-547DB477EBF9}"/>
              </a:ext>
            </a:extLst>
          </p:cNvPr>
          <p:cNvSpPr txBox="1"/>
          <p:nvPr/>
        </p:nvSpPr>
        <p:spPr>
          <a:xfrm rot="20844398">
            <a:off x="7275099" y="1315721"/>
            <a:ext cx="4107481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l-PL" dirty="0"/>
              <a:t>Produkt energetyczny a energia elektryczna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316BEC-4513-417D-B1DD-D6A33201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23" y="2500528"/>
            <a:ext cx="4639458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D92CB60-C40A-4D42-A43F-52CB0A38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Pytanie prejudycjalne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A1678B5-AF0B-4AFD-A558-1B70749A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Czy art. 21 ust. 3 dyrektywy 2003/96 należy interpretować w ten sposób, że pozwala on opodatkować podatkiem akcyzowym od olejów mineralnych zużycie własne produktów energetycznych dokonywane na terenie zakładu producenta w części, w jakiej uzyskuje się produkty nieenergetyczne?</a:t>
            </a:r>
          </a:p>
          <a:p>
            <a:pPr algn="just"/>
            <a:r>
              <a:rPr lang="pl-PL" dirty="0"/>
              <a:t>Czy też, wprost przeciwnie, cel tego przepisu, jakim jest wyłączenie z opodatkowania wykorzystania produktów energetycznych, które uznaje się za niezbędne do uzyskania końcowych produktów energetycznych, wyklucza opodatkowanie wspomnianego zużycia własnego w części, w jakiej prowadzi ono do uzyskania innych produktów nieenergetycznych, nawet jeśli takie uzyskanie ma charakter uboczny i następuje w sposób nieunikniony jako wynik samego procesu produkcyjnego?</a:t>
            </a:r>
          </a:p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152444-D554-46BA-AB3B-57C078E6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9D7E3F-871E-42B9-88FB-12D60C8B3FED}" type="datetime1">
              <a:rPr lang="pl-PL" smtClean="0"/>
              <a:t>19.03.2021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D629B0E-F99F-4A2D-97C7-5DCBA8F9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85" y="-1"/>
            <a:ext cx="2382831" cy="18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024BF-99A9-4786-AB00-89462EE8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Istotne wątpliwości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62E797-639D-4306-BFCF-D4AF4FB6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52284"/>
            <a:ext cx="4187642" cy="2858010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E61216-AA29-4597-81B0-D2607DF01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414" y="1906292"/>
            <a:ext cx="6416298" cy="4540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Dyrektywa nie rozstrzyga sprawy co w przypadku nieuniknionego powstania produktu nieenergetycznego;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Konieczność wąskiego rozumienia wyjątku z art. 21 ust. 3 Dyrektywy;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Uzyskanie produktu nieenergetycznego nie jest celem samym w sobie, a stanowi jedynie uboczną i nieuniknioną konsekwencję procesu produkcji;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Produkty nieenergetyczne mają jednak wartość handlową, są wykorzystywane ekonomicznie, może istnieć rynek takich produktów;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Wytworzenie produktu nieenergetycznego nie skompensuje braku opodatkowania produktu energetycznego wykorzystanego do jego produkcji;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l-PL" sz="1600" dirty="0"/>
              <a:t>Dotychczasowa linia orzecznicza.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681FA1-499E-4B93-8279-E04E9B46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F62297-641E-4163-87BA-4C3948A7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Sentencja wyroku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9342F5-DCA8-4D69-B491-573501EBA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Artykuł 21 ust. 3 zdanie pierwsze dyrektywy Rady 2003/96/WE z dnia 27 października 2003 r. w sprawie restrukturyzacji wspólnotowych przepisów ramowych dotyczących opodatkowania produktów energetycznych i energii elektrycznej należy interpretować w ten sposób, że w przypadku gdy zakład produkujący produkty energetyczne przeznaczone do wykorzystania jako paliwo do ogrzewania lub paliwo silnikowe zużywa produkty energetyczne, które sam wytworzył, oraz gdy w wyniku tego procesu uzyskuje również w sposób nieunikniony produkty nieenergetyczne, z których czerpie wartość ekonomiczną, część zużycia prowadząca do uzyskania takich produktów nieenergetycznych nie jest objęta przewidzianym w tym przepisie wyjątkiem od zdarzenia powodującego powstanie obowiązku podatkowego w zakresie podatku od produktów energetycznych.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98E0CF-D90A-4716-B8D1-75B4A1B2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  <a:t>19.03.2021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11FB11-0FFF-4004-842D-D886292F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938" y="0"/>
            <a:ext cx="2871062" cy="19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1D53E-5DBA-402B-B7AD-288DD7D9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Korelacja z innymi wyrokami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D419B2-6010-4A02-8933-8A186305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166" y="2120900"/>
            <a:ext cx="6493790" cy="42024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Wyrok TSUE z dnia 7 listopada 2019 r. w sprawie C-68/18 S.C.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Petrotel-Łukoil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 przeciwko 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Agentia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Administrare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Fiscala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Administrare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Marilor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Contribuabili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Agentia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Administrare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Fiscala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Solutionare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Contestatiilor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Wyrok TSUE z dnia 6 czerwca 2018 r. w sprawie C-49/17 </a:t>
            </a:r>
            <a:r>
              <a:rPr lang="pl-PL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Koppers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Denmabrk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pl-PL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Skatteministeriet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Wyrok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TSUE z </a:t>
            </a: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dnia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7 marca 2018 r. w </a:t>
            </a: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sprawie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C-31/17 Cristal Union vs. </a:t>
            </a: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Ministrie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l’Economie et des Finances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9668B-3F00-4C20-B1D8-A0C5CB72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19.03.2021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C72EA7-EEF0-403B-8D67-299754AF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483" y="2641600"/>
            <a:ext cx="4213161" cy="31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67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322F98B7-A80C-4988-AFAA-78CFE7AA476F}" vid="{F3BB283F-3ABA-4679-A0D8-972A395C297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Panoramiczny</PresentationFormat>
  <Paragraphs>59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Wingdings</vt:lpstr>
      <vt:lpstr>1_RetrospectVTI</vt:lpstr>
      <vt:lpstr>Problematyka zużycia własnego produktu energetycznego do produkcji innego na tle wyroku w sprawie C-44/19 Repsol Petroleo SA</vt:lpstr>
      <vt:lpstr>Zagadnienia wstępne</vt:lpstr>
      <vt:lpstr>Stan faktyczny</vt:lpstr>
      <vt:lpstr>Stan prawny</vt:lpstr>
      <vt:lpstr>Stan prawny – cd.</vt:lpstr>
      <vt:lpstr>Pytanie prejudycjalne</vt:lpstr>
      <vt:lpstr>Istotne wątpliwości</vt:lpstr>
      <vt:lpstr>Sentencja wyroku</vt:lpstr>
      <vt:lpstr>Korelacja z innymi wyrokami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Zużycie własnego produktu energetycznego w świetle zasady opodatkowania konsumpcji podatkiem akcyzowym  (wybrane zagadnienia na gruncie prawa unijnego)</dc:title>
  <dc:creator>Jakub Chowaniec</dc:creator>
  <cp:lastModifiedBy>Wojciech Morawski</cp:lastModifiedBy>
  <cp:revision>28</cp:revision>
  <dcterms:created xsi:type="dcterms:W3CDTF">2021-01-26T22:40:23Z</dcterms:created>
  <dcterms:modified xsi:type="dcterms:W3CDTF">2021-03-19T21:30:00Z</dcterms:modified>
</cp:coreProperties>
</file>